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4usTwLoQ9sdHXyvRqZd6nLEvP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407957ea1_0_5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407957ea1_0_5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407957ea1_0_5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407957ea1_0_5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407957ea1_0_6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407957ea1_0_6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407957ea1_0_8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407957ea1_0_8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64075113bd_0_1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64075113bd_0_1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4075113bd_0_5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4075113bd_0_5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4075113bd_0_7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4075113bd_0_7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4075113bd_0_10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4075113bd_0_10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4075113bd_0_11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4075113bd_0_11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07957ea1_0_1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407957ea1_0_1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4075113bd_0_12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4075113bd_0_12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407957ea1_0_3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407957ea1_0_3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4"/>
          <p:cNvSpPr txBox="1"/>
          <p:nvPr>
            <p:ph type="ctrTitle"/>
          </p:nvPr>
        </p:nvSpPr>
        <p:spPr>
          <a:xfrm>
            <a:off x="384729" y="1888521"/>
            <a:ext cx="267716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512375" y="200448"/>
            <a:ext cx="312864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" type="body"/>
          </p:nvPr>
        </p:nvSpPr>
        <p:spPr>
          <a:xfrm>
            <a:off x="641425" y="922463"/>
            <a:ext cx="8129720" cy="2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512375" y="200448"/>
            <a:ext cx="312864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7"/>
          <p:cNvSpPr txBox="1"/>
          <p:nvPr>
            <p:ph type="title"/>
          </p:nvPr>
        </p:nvSpPr>
        <p:spPr>
          <a:xfrm>
            <a:off x="512375" y="200448"/>
            <a:ext cx="312864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3"/>
          <p:cNvSpPr txBox="1"/>
          <p:nvPr>
            <p:ph type="title"/>
          </p:nvPr>
        </p:nvSpPr>
        <p:spPr>
          <a:xfrm>
            <a:off x="512375" y="200448"/>
            <a:ext cx="312864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" type="body"/>
          </p:nvPr>
        </p:nvSpPr>
        <p:spPr>
          <a:xfrm>
            <a:off x="641425" y="922463"/>
            <a:ext cx="8129720" cy="2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384725" y="1888525"/>
            <a:ext cx="2956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FFFFFF"/>
                </a:solidFill>
              </a:rPr>
              <a:t>Homework</a:t>
            </a:r>
            <a:endParaRPr sz="3600"/>
          </a:p>
        </p:txBody>
      </p:sp>
      <p:sp>
        <p:nvSpPr>
          <p:cNvPr id="47" name="Google Shape;47;p1"/>
          <p:cNvSpPr txBox="1"/>
          <p:nvPr/>
        </p:nvSpPr>
        <p:spPr>
          <a:xfrm>
            <a:off x="384725" y="3893125"/>
            <a:ext cx="3276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Final Project - Stage </a:t>
            </a:r>
            <a:r>
              <a:rPr b="1" lang="en-US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407957ea1_0_50"/>
          <p:cNvSpPr txBox="1"/>
          <p:nvPr>
            <p:ph type="title"/>
          </p:nvPr>
        </p:nvSpPr>
        <p:spPr>
          <a:xfrm>
            <a:off x="512375" y="200450"/>
            <a:ext cx="45756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 Feature Engineering</a:t>
            </a:r>
            <a:endParaRPr sz="2000"/>
          </a:p>
        </p:txBody>
      </p:sp>
      <p:sp>
        <p:nvSpPr>
          <p:cNvPr id="129" name="Google Shape;129;g26407957ea1_0_50"/>
          <p:cNvSpPr txBox="1"/>
          <p:nvPr>
            <p:ph idx="1" type="body"/>
          </p:nvPr>
        </p:nvSpPr>
        <p:spPr>
          <a:xfrm>
            <a:off x="870250" y="585663"/>
            <a:ext cx="3032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D. Feature Selection - Chi Square</a:t>
            </a:r>
            <a:endParaRPr b="0"/>
          </a:p>
        </p:txBody>
      </p:sp>
      <p:sp>
        <p:nvSpPr>
          <p:cNvPr id="130" name="Google Shape;130;g26407957ea1_0_50"/>
          <p:cNvSpPr txBox="1"/>
          <p:nvPr/>
        </p:nvSpPr>
        <p:spPr>
          <a:xfrm>
            <a:off x="6169150" y="1010325"/>
            <a:ext cx="27630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Melakukan feature selection pada categorical feature dengan menggunakan metode chi-square, dan hasilnya didapatkan bahwa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Marital Status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dan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primary needs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tidak mampu melewati threshold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value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&lt; 0.05.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1" name="Google Shape;131;g26407957ea1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50" y="812199"/>
            <a:ext cx="5247685" cy="33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407957ea1_0_58"/>
          <p:cNvSpPr txBox="1"/>
          <p:nvPr>
            <p:ph type="title"/>
          </p:nvPr>
        </p:nvSpPr>
        <p:spPr>
          <a:xfrm>
            <a:off x="512375" y="200450"/>
            <a:ext cx="45756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 Feature Engineering</a:t>
            </a:r>
            <a:endParaRPr sz="2000"/>
          </a:p>
        </p:txBody>
      </p:sp>
      <p:sp>
        <p:nvSpPr>
          <p:cNvPr id="137" name="Google Shape;137;g26407957ea1_0_58"/>
          <p:cNvSpPr txBox="1"/>
          <p:nvPr>
            <p:ph idx="1" type="body"/>
          </p:nvPr>
        </p:nvSpPr>
        <p:spPr>
          <a:xfrm>
            <a:off x="870250" y="585675"/>
            <a:ext cx="4923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D. Feature Selection - Mutual Info Classif</a:t>
            </a:r>
            <a:endParaRPr b="0"/>
          </a:p>
        </p:txBody>
      </p:sp>
      <p:sp>
        <p:nvSpPr>
          <p:cNvPr id="138" name="Google Shape;138;g26407957ea1_0_58"/>
          <p:cNvSpPr txBox="1"/>
          <p:nvPr/>
        </p:nvSpPr>
        <p:spPr>
          <a:xfrm>
            <a:off x="6169150" y="1010325"/>
            <a:ext cx="27630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Setelah menggabungkan feature selection dari metode anova dan chi2, selanjutnya menggunakan kbest dan mutual info classification. Dan didapatkan jumlah k yang terbaik adalah 22 feature. Dimana total offers merupakan feature dengan score tertinggi, sedangkan relationship status adalah yang terendah. Selanjutkan melakukan pengecekan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multicollinearity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menggunakan metode VIF.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9" name="Google Shape;139;g26407957ea1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50" y="878500"/>
            <a:ext cx="5138150" cy="34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407957ea1_0_66"/>
          <p:cNvSpPr txBox="1"/>
          <p:nvPr/>
        </p:nvSpPr>
        <p:spPr>
          <a:xfrm>
            <a:off x="3032050" y="3824400"/>
            <a:ext cx="60378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Pada Metode VIF, kami melakukan secara manual untuk mengurangi atau menambah feature dimana setiap feature tidak boleh melebihi threshold yakni &gt;10. Dan mencari nilai rata-rata optimal 2-5. 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Maka didapatkan 17 features, yang diantaranya terdapat features yang dihasilkan dari extraction seperti RFM_Cat, Total_Offers, Relationship_Status, dan Total_Children. 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g26407957ea1_0_66"/>
          <p:cNvSpPr txBox="1"/>
          <p:nvPr>
            <p:ph type="title"/>
          </p:nvPr>
        </p:nvSpPr>
        <p:spPr>
          <a:xfrm>
            <a:off x="512375" y="200450"/>
            <a:ext cx="45756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 Feature Engineering</a:t>
            </a:r>
            <a:endParaRPr sz="2000"/>
          </a:p>
        </p:txBody>
      </p:sp>
      <p:sp>
        <p:nvSpPr>
          <p:cNvPr id="146" name="Google Shape;146;g26407957ea1_0_66"/>
          <p:cNvSpPr txBox="1"/>
          <p:nvPr>
            <p:ph idx="1" type="body"/>
          </p:nvPr>
        </p:nvSpPr>
        <p:spPr>
          <a:xfrm>
            <a:off x="870250" y="585675"/>
            <a:ext cx="4656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D. Feature Selection - VIF (Redundancy Analysis)</a:t>
            </a:r>
            <a:endParaRPr b="0"/>
          </a:p>
        </p:txBody>
      </p:sp>
      <p:pic>
        <p:nvPicPr>
          <p:cNvPr id="147" name="Google Shape;147;g26407957ea1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75" y="801075"/>
            <a:ext cx="1893476" cy="43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6407957ea1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875" y="915200"/>
            <a:ext cx="1496725" cy="27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6407957ea1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8025" y="915200"/>
            <a:ext cx="1300075" cy="29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6407957ea1_0_66"/>
          <p:cNvSpPr/>
          <p:nvPr/>
        </p:nvSpPr>
        <p:spPr>
          <a:xfrm>
            <a:off x="3138150" y="2158425"/>
            <a:ext cx="1300200" cy="21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g26407957ea1_0_66"/>
          <p:cNvSpPr/>
          <p:nvPr/>
        </p:nvSpPr>
        <p:spPr>
          <a:xfrm>
            <a:off x="6248713" y="2158425"/>
            <a:ext cx="1300200" cy="21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407957ea1_0_85"/>
          <p:cNvSpPr txBox="1"/>
          <p:nvPr>
            <p:ph type="title"/>
          </p:nvPr>
        </p:nvSpPr>
        <p:spPr>
          <a:xfrm>
            <a:off x="512375" y="200450"/>
            <a:ext cx="45756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 Feature Engineering</a:t>
            </a:r>
            <a:endParaRPr sz="2000"/>
          </a:p>
        </p:txBody>
      </p:sp>
      <p:sp>
        <p:nvSpPr>
          <p:cNvPr id="157" name="Google Shape;157;g26407957ea1_0_85"/>
          <p:cNvSpPr txBox="1"/>
          <p:nvPr>
            <p:ph idx="1" type="body"/>
          </p:nvPr>
        </p:nvSpPr>
        <p:spPr>
          <a:xfrm>
            <a:off x="870250" y="585675"/>
            <a:ext cx="4656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E</a:t>
            </a:r>
            <a:r>
              <a:rPr b="0" lang="en-US"/>
              <a:t>. Feature Imbalance</a:t>
            </a:r>
            <a:endParaRPr b="0"/>
          </a:p>
        </p:txBody>
      </p:sp>
      <p:pic>
        <p:nvPicPr>
          <p:cNvPr id="158" name="Google Shape;158;g26407957ea1_0_85"/>
          <p:cNvPicPr preferRelativeResize="0"/>
          <p:nvPr/>
        </p:nvPicPr>
        <p:blipFill rotWithShape="1">
          <a:blip r:embed="rId3">
            <a:alphaModFix/>
          </a:blip>
          <a:srcRect b="8375" l="5903" r="6122" t="8781"/>
          <a:stretch/>
        </p:blipFill>
        <p:spPr>
          <a:xfrm>
            <a:off x="1117475" y="841925"/>
            <a:ext cx="3375424" cy="22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6407957ea1_0_85"/>
          <p:cNvSpPr txBox="1"/>
          <p:nvPr/>
        </p:nvSpPr>
        <p:spPr>
          <a:xfrm>
            <a:off x="1117475" y="3161125"/>
            <a:ext cx="3000000" cy="1316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Jumlah kelas sebelum oversampling: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Kelas 0: 1397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Kelas 1: 251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Jumlah kelas setelah oversampling: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Kelas 0: 1397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Kelas 1: 1397</a:t>
            </a:r>
            <a:endParaRPr/>
          </a:p>
        </p:txBody>
      </p:sp>
      <p:sp>
        <p:nvSpPr>
          <p:cNvPr id="160" name="Google Shape;160;g26407957ea1_0_85"/>
          <p:cNvSpPr txBox="1"/>
          <p:nvPr/>
        </p:nvSpPr>
        <p:spPr>
          <a:xfrm>
            <a:off x="4653650" y="864900"/>
            <a:ext cx="37887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Menggunakan metode oversampling pada library SMOTE. Dimana feature target dengan values 1, awalnya berjumlah 251 menjadi 1397.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512375" y="200450"/>
            <a:ext cx="4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5. GIT</a:t>
            </a:r>
            <a:endParaRPr sz="2000"/>
          </a:p>
        </p:txBody>
      </p:sp>
      <p:sp>
        <p:nvSpPr>
          <p:cNvPr id="166" name="Google Shape;166;p3"/>
          <p:cNvSpPr txBox="1"/>
          <p:nvPr/>
        </p:nvSpPr>
        <p:spPr>
          <a:xfrm>
            <a:off x="512375" y="706867"/>
            <a:ext cx="544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https://github.com/hilmanman92/market-insider/tree/staging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63" y="1014667"/>
            <a:ext cx="7903277" cy="3824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64075113bd_0_10"/>
          <p:cNvSpPr txBox="1"/>
          <p:nvPr>
            <p:ph type="title"/>
          </p:nvPr>
        </p:nvSpPr>
        <p:spPr>
          <a:xfrm>
            <a:off x="512375" y="200450"/>
            <a:ext cx="45756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 </a:t>
            </a:r>
            <a:r>
              <a:rPr lang="en-US" sz="2000"/>
              <a:t>Data Pre-Processing</a:t>
            </a:r>
            <a:endParaRPr sz="2000"/>
          </a:p>
        </p:txBody>
      </p:sp>
      <p:pic>
        <p:nvPicPr>
          <p:cNvPr id="53" name="Google Shape;53;g264075113b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675" y="2538234"/>
            <a:ext cx="25527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64075113bd_0_10"/>
          <p:cNvSpPr txBox="1"/>
          <p:nvPr/>
        </p:nvSpPr>
        <p:spPr>
          <a:xfrm>
            <a:off x="910475" y="2867350"/>
            <a:ext cx="48681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Setelah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dilakukan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data split maka data kita telah memiliki partisi untuk test dan training dimana data_train 1792 sample dengan 26 feature dan data_test 448 sample dengan 26 feature juga.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5" name="Google Shape;55;g264075113bd_0_10"/>
          <p:cNvPicPr preferRelativeResize="0"/>
          <p:nvPr/>
        </p:nvPicPr>
        <p:blipFill rotWithShape="1">
          <a:blip r:embed="rId4">
            <a:alphaModFix/>
          </a:blip>
          <a:srcRect b="12929" l="5051" r="4898" t="12203"/>
          <a:stretch/>
        </p:blipFill>
        <p:spPr>
          <a:xfrm>
            <a:off x="994675" y="895525"/>
            <a:ext cx="4783774" cy="15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264075113bd_0_10"/>
          <p:cNvSpPr txBox="1"/>
          <p:nvPr>
            <p:ph idx="1" type="body"/>
          </p:nvPr>
        </p:nvSpPr>
        <p:spPr>
          <a:xfrm>
            <a:off x="998675" y="621975"/>
            <a:ext cx="3032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A</a:t>
            </a:r>
            <a:r>
              <a:rPr b="0" lang="en-US"/>
              <a:t>. Data Splitting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4075113bd_0_54"/>
          <p:cNvSpPr txBox="1"/>
          <p:nvPr>
            <p:ph type="title"/>
          </p:nvPr>
        </p:nvSpPr>
        <p:spPr>
          <a:xfrm>
            <a:off x="512375" y="200450"/>
            <a:ext cx="45756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 Data Pre-Processing</a:t>
            </a:r>
            <a:endParaRPr sz="2000"/>
          </a:p>
        </p:txBody>
      </p:sp>
      <p:sp>
        <p:nvSpPr>
          <p:cNvPr id="62" name="Google Shape;62;g264075113bd_0_54"/>
          <p:cNvSpPr txBox="1"/>
          <p:nvPr>
            <p:ph idx="1" type="body"/>
          </p:nvPr>
        </p:nvSpPr>
        <p:spPr>
          <a:xfrm>
            <a:off x="881275" y="545775"/>
            <a:ext cx="26922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B. Handling Missing Values</a:t>
            </a:r>
            <a:endParaRPr b="0"/>
          </a:p>
        </p:txBody>
      </p:sp>
      <p:sp>
        <p:nvSpPr>
          <p:cNvPr id="63" name="Google Shape;63;g264075113bd_0_54"/>
          <p:cNvSpPr txBox="1"/>
          <p:nvPr/>
        </p:nvSpPr>
        <p:spPr>
          <a:xfrm>
            <a:off x="1019050" y="761175"/>
            <a:ext cx="53145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Pada data_train Terdapat 19 missing values (1.06%)  dimensi sebelum (1792, 26) setelah Drop missing values – dimensi sesudah (1773, 26)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Pada data_test Terdapat 5 missing values (1.12%) dimensi sebelum (448, 26) setelah Drop missing values dimensi sesudah (443, 26)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g264075113bd_0_54"/>
          <p:cNvSpPr txBox="1"/>
          <p:nvPr>
            <p:ph idx="1" type="body"/>
          </p:nvPr>
        </p:nvSpPr>
        <p:spPr>
          <a:xfrm>
            <a:off x="881275" y="2387500"/>
            <a:ext cx="3032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C</a:t>
            </a:r>
            <a:r>
              <a:rPr b="0" lang="en-US"/>
              <a:t>. Handling </a:t>
            </a:r>
            <a:r>
              <a:rPr b="0" lang="en-US"/>
              <a:t>Duplicate</a:t>
            </a:r>
            <a:r>
              <a:rPr b="0" lang="en-US"/>
              <a:t> Values</a:t>
            </a:r>
            <a:endParaRPr b="0"/>
          </a:p>
        </p:txBody>
      </p:sp>
      <p:pic>
        <p:nvPicPr>
          <p:cNvPr id="65" name="Google Shape;65;g264075113b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675" y="508251"/>
            <a:ext cx="2572910" cy="28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64075113bd_0_54"/>
          <p:cNvSpPr txBox="1"/>
          <p:nvPr/>
        </p:nvSpPr>
        <p:spPr>
          <a:xfrm>
            <a:off x="1019050" y="2602900"/>
            <a:ext cx="53907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Pada data_train Terdapat 116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duplicate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values (6.54%)  dimensi sebelum (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1773, 26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setelah Drop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duplicate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values – dimensi sesudah (1657,26)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Pada data_test Terdapat 6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duplicate values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(1.35%) dimensi sebelum (443, 26) setelah Drop missing values dimensi sesudah (437, 26)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4075113bd_0_76"/>
          <p:cNvSpPr txBox="1"/>
          <p:nvPr>
            <p:ph type="title"/>
          </p:nvPr>
        </p:nvSpPr>
        <p:spPr>
          <a:xfrm>
            <a:off x="512375" y="200450"/>
            <a:ext cx="45756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 </a:t>
            </a:r>
            <a:r>
              <a:rPr lang="en-US" sz="2000"/>
              <a:t>Data Pre-Processing</a:t>
            </a:r>
            <a:endParaRPr sz="2000"/>
          </a:p>
        </p:txBody>
      </p:sp>
      <p:sp>
        <p:nvSpPr>
          <p:cNvPr id="72" name="Google Shape;72;g264075113bd_0_76"/>
          <p:cNvSpPr txBox="1"/>
          <p:nvPr>
            <p:ph idx="1" type="body"/>
          </p:nvPr>
        </p:nvSpPr>
        <p:spPr>
          <a:xfrm>
            <a:off x="903525" y="545775"/>
            <a:ext cx="2839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D. </a:t>
            </a:r>
            <a:r>
              <a:rPr b="0" lang="en-US"/>
              <a:t>Handling Outliers</a:t>
            </a:r>
            <a:endParaRPr b="0"/>
          </a:p>
        </p:txBody>
      </p:sp>
      <p:sp>
        <p:nvSpPr>
          <p:cNvPr id="73" name="Google Shape;73;g264075113bd_0_76"/>
          <p:cNvSpPr txBox="1"/>
          <p:nvPr/>
        </p:nvSpPr>
        <p:spPr>
          <a:xfrm>
            <a:off x="1049325" y="761175"/>
            <a:ext cx="681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Menggunakan Z-Score threshold std = 3, pada column Income dan Year_Birth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4" name="Google Shape;74;g264075113bd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50" y="2643700"/>
            <a:ext cx="4048250" cy="19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264075113bd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000" y="2643700"/>
            <a:ext cx="4048237" cy="19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64075113bd_0_76"/>
          <p:cNvSpPr txBox="1"/>
          <p:nvPr/>
        </p:nvSpPr>
        <p:spPr>
          <a:xfrm>
            <a:off x="1300175" y="12365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 Income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       1657.00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          1650.00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Outliers       7.00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% Outliers   0.42</a:t>
            </a:r>
            <a:endParaRPr/>
          </a:p>
        </p:txBody>
      </p:sp>
      <p:sp>
        <p:nvSpPr>
          <p:cNvPr id="77" name="Google Shape;77;g264075113bd_0_76"/>
          <p:cNvSpPr txBox="1"/>
          <p:nvPr/>
        </p:nvSpPr>
        <p:spPr>
          <a:xfrm>
            <a:off x="5476113" y="12365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 Year_Birth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       1650.00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          1649.00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Outliers       1.00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% Outliers   0.06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4075113bd_0_101"/>
          <p:cNvSpPr txBox="1"/>
          <p:nvPr>
            <p:ph type="title"/>
          </p:nvPr>
        </p:nvSpPr>
        <p:spPr>
          <a:xfrm>
            <a:off x="512375" y="200450"/>
            <a:ext cx="45756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2. Feature Engineering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3" name="Google Shape;83;g264075113bd_0_101"/>
          <p:cNvSpPr txBox="1"/>
          <p:nvPr>
            <p:ph idx="1" type="body"/>
          </p:nvPr>
        </p:nvSpPr>
        <p:spPr>
          <a:xfrm>
            <a:off x="879150" y="545425"/>
            <a:ext cx="3032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A. Feature Extractions</a:t>
            </a:r>
            <a:endParaRPr b="0"/>
          </a:p>
        </p:txBody>
      </p:sp>
      <p:pic>
        <p:nvPicPr>
          <p:cNvPr id="84" name="Google Shape;84;g264075113bd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75" y="760825"/>
            <a:ext cx="3372850" cy="24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64075113bd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575" y="3267600"/>
            <a:ext cx="5138717" cy="16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64075113bd_0_101"/>
          <p:cNvSpPr txBox="1"/>
          <p:nvPr/>
        </p:nvSpPr>
        <p:spPr>
          <a:xfrm>
            <a:off x="4623025" y="788375"/>
            <a:ext cx="4408800" cy="23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Beberapa feature baru yang diextract dari feature-feature sebelumnya seperti Relationship_Status, Family_Size, Customer_Lifespan, Year, Total_Purchase, Total_Spending, Total_Offers, dan lainnya. (lihat full di source code)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4075113bd_0_119"/>
          <p:cNvSpPr txBox="1"/>
          <p:nvPr>
            <p:ph type="title"/>
          </p:nvPr>
        </p:nvSpPr>
        <p:spPr>
          <a:xfrm>
            <a:off x="512375" y="200450"/>
            <a:ext cx="45756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 Feature Engineering</a:t>
            </a:r>
            <a:endParaRPr sz="2000"/>
          </a:p>
        </p:txBody>
      </p:sp>
      <p:sp>
        <p:nvSpPr>
          <p:cNvPr id="92" name="Google Shape;92;g264075113bd_0_119"/>
          <p:cNvSpPr txBox="1"/>
          <p:nvPr>
            <p:ph idx="1" type="body"/>
          </p:nvPr>
        </p:nvSpPr>
        <p:spPr>
          <a:xfrm>
            <a:off x="879150" y="545425"/>
            <a:ext cx="3032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A</a:t>
            </a:r>
            <a:r>
              <a:rPr b="0" lang="en-US"/>
              <a:t>.</a:t>
            </a:r>
            <a:r>
              <a:rPr b="0" lang="en-US"/>
              <a:t> </a:t>
            </a:r>
            <a:r>
              <a:rPr b="0" lang="en-US"/>
              <a:t>Feature Extractions - RFM</a:t>
            </a:r>
            <a:endParaRPr b="0"/>
          </a:p>
        </p:txBody>
      </p:sp>
      <p:pic>
        <p:nvPicPr>
          <p:cNvPr id="93" name="Google Shape;93;g264075113bd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00" y="806425"/>
            <a:ext cx="2845157" cy="7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64075113bd_0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300" y="1602175"/>
            <a:ext cx="4352950" cy="7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64075113bd_0_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300" y="2472375"/>
            <a:ext cx="3855424" cy="12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264075113bd_0_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2300" y="3777194"/>
            <a:ext cx="1608025" cy="121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64075113bd_0_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6800" y="684975"/>
            <a:ext cx="3360750" cy="25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64075113bd_0_119"/>
          <p:cNvSpPr txBox="1"/>
          <p:nvPr/>
        </p:nvSpPr>
        <p:spPr>
          <a:xfrm>
            <a:off x="5120525" y="3261300"/>
            <a:ext cx="39273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Melakukan segmentasi customer dengan menggunakan metode rfm. Customer dibagi menjadi 4 segment, yaitu champions, loyal, at risk, dan new customer. Berdasarkan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plot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diketahui bahwa loyal customer paling banyak, champions adalah yang paling sedikit pada dataset. Lalu hasilnya digabungkan dengan dataset utama.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407957ea1_0_13"/>
          <p:cNvSpPr txBox="1"/>
          <p:nvPr>
            <p:ph type="title"/>
          </p:nvPr>
        </p:nvSpPr>
        <p:spPr>
          <a:xfrm>
            <a:off x="512375" y="200450"/>
            <a:ext cx="51669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2. Feature Engineering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4" name="Google Shape;104;g26407957ea1_0_13"/>
          <p:cNvSpPr txBox="1"/>
          <p:nvPr>
            <p:ph idx="1" type="body"/>
          </p:nvPr>
        </p:nvSpPr>
        <p:spPr>
          <a:xfrm>
            <a:off x="857600" y="554725"/>
            <a:ext cx="29154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B</a:t>
            </a:r>
            <a:r>
              <a:rPr b="0" lang="en-US"/>
              <a:t>.Feature Encoding</a:t>
            </a:r>
            <a:endParaRPr b="0"/>
          </a:p>
        </p:txBody>
      </p:sp>
      <p:pic>
        <p:nvPicPr>
          <p:cNvPr id="105" name="Google Shape;105;g26407957ea1_0_13"/>
          <p:cNvPicPr preferRelativeResize="0"/>
          <p:nvPr/>
        </p:nvPicPr>
        <p:blipFill rotWithShape="1">
          <a:blip r:embed="rId3">
            <a:alphaModFix/>
          </a:blip>
          <a:srcRect b="7674" l="7550" r="7321" t="7529"/>
          <a:stretch/>
        </p:blipFill>
        <p:spPr>
          <a:xfrm>
            <a:off x="872575" y="807725"/>
            <a:ext cx="3625626" cy="352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6407957ea1_0_13"/>
          <p:cNvSpPr txBox="1"/>
          <p:nvPr/>
        </p:nvSpPr>
        <p:spPr>
          <a:xfrm>
            <a:off x="4539825" y="816050"/>
            <a:ext cx="39378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Menggunakan Ordinal encoder untuk mengubah categorical </a:t>
            </a: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feature</a:t>
            </a: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menjadi nilai ordinal. Beberapa feature yang dilakukan encode seperti education, marital_status, relationship_status, primary_needs, dan rfm_cat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4075113bd_0_128"/>
          <p:cNvSpPr txBox="1"/>
          <p:nvPr>
            <p:ph type="title"/>
          </p:nvPr>
        </p:nvSpPr>
        <p:spPr>
          <a:xfrm>
            <a:off x="512375" y="200450"/>
            <a:ext cx="45756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 Feature Engineering</a:t>
            </a:r>
            <a:endParaRPr sz="2000"/>
          </a:p>
        </p:txBody>
      </p:sp>
      <p:sp>
        <p:nvSpPr>
          <p:cNvPr id="112" name="Google Shape;112;g264075113bd_0_128"/>
          <p:cNvSpPr txBox="1"/>
          <p:nvPr>
            <p:ph idx="1" type="body"/>
          </p:nvPr>
        </p:nvSpPr>
        <p:spPr>
          <a:xfrm>
            <a:off x="870250" y="585663"/>
            <a:ext cx="3032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C</a:t>
            </a:r>
            <a:r>
              <a:rPr b="0" lang="en-US"/>
              <a:t>. Feature Transformation</a:t>
            </a:r>
            <a:endParaRPr b="0"/>
          </a:p>
        </p:txBody>
      </p:sp>
      <p:pic>
        <p:nvPicPr>
          <p:cNvPr id="113" name="Google Shape;113;g264075113bd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50" y="801075"/>
            <a:ext cx="4449301" cy="2103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64075113bd_0_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250" y="2904600"/>
            <a:ext cx="4449301" cy="2167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64075113bd_0_128"/>
          <p:cNvSpPr txBox="1"/>
          <p:nvPr/>
        </p:nvSpPr>
        <p:spPr>
          <a:xfrm>
            <a:off x="5396075" y="903175"/>
            <a:ext cx="3658500" cy="3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Pada dataset ini melakukan 2 jenis transformasi yaitu normalisasi dan log transformasi/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 transformasi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Normalisasi digunakan pada saat:</a:t>
            </a:r>
            <a:b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mean &lt; median &lt; mode. 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Transformasi digunakan pada saat:</a:t>
            </a:r>
            <a:b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nilai skew_val &lt;= -1 atau skew_val &gt;= 1.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Library yang digunakan adalah MinMaxScaler untuk normalisasi dan PowerTransformer untuk yang transformasi log.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407957ea1_0_39"/>
          <p:cNvSpPr txBox="1"/>
          <p:nvPr>
            <p:ph type="title"/>
          </p:nvPr>
        </p:nvSpPr>
        <p:spPr>
          <a:xfrm>
            <a:off x="512375" y="200450"/>
            <a:ext cx="45756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 Feature Engineering</a:t>
            </a:r>
            <a:endParaRPr sz="2000"/>
          </a:p>
        </p:txBody>
      </p:sp>
      <p:sp>
        <p:nvSpPr>
          <p:cNvPr id="121" name="Google Shape;121;g26407957ea1_0_39"/>
          <p:cNvSpPr txBox="1"/>
          <p:nvPr>
            <p:ph idx="1" type="body"/>
          </p:nvPr>
        </p:nvSpPr>
        <p:spPr>
          <a:xfrm>
            <a:off x="870250" y="585663"/>
            <a:ext cx="3032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D</a:t>
            </a:r>
            <a:r>
              <a:rPr b="0" lang="en-US"/>
              <a:t>. Feature Selection - ANOVA</a:t>
            </a:r>
            <a:endParaRPr b="0"/>
          </a:p>
        </p:txBody>
      </p:sp>
      <p:pic>
        <p:nvPicPr>
          <p:cNvPr id="122" name="Google Shape;122;g26407957ea1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50" y="838648"/>
            <a:ext cx="5275924" cy="35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6407957ea1_0_39"/>
          <p:cNvSpPr txBox="1"/>
          <p:nvPr/>
        </p:nvSpPr>
        <p:spPr>
          <a:xfrm>
            <a:off x="6169150" y="1010325"/>
            <a:ext cx="27630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Melakukan feature selection pada numerical feature dengan menggunakan metode anova, dan hasilnya didapatkan bahwa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Year Birth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 Deals Purchase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Num Web Visits Month,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 Store Purchases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Complain, tidak mampu melewati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threshold p value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&lt; 0.05.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2023-11-18T04:15:26Z</dcterms:created>
  <dc:creator>Awang DS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