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Lst>
  <p:sldSz cy="6858000" cx="12192000"/>
  <p:notesSz cx="6858000" cy="9144000"/>
  <p:embeddedFontLst>
    <p:embeddedFont>
      <p:font typeface="Dosis"/>
      <p:regular r:id="rId9"/>
      <p:bold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1" roundtripDataSignature="AMtx7miFLDfEZKZT5tnx7d6mWswRypZM9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customschemas.google.com/relationships/presentationmetadata" Target="metadata"/><Relationship Id="rId10" Type="http://schemas.openxmlformats.org/officeDocument/2006/relationships/font" Target="fonts/Dosis-bold.fntdata"/><Relationship Id="rId9" Type="http://schemas.openxmlformats.org/officeDocument/2006/relationships/font" Target="fonts/Dosis-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Judul" type="title">
  <p:cSld name="TITLE">
    <p:spTree>
      <p:nvGrpSpPr>
        <p:cNvPr id="15" name="Shape 15"/>
        <p:cNvGrpSpPr/>
        <p:nvPr/>
      </p:nvGrpSpPr>
      <p:grpSpPr>
        <a:xfrm>
          <a:off x="0" y="0"/>
          <a:ext cx="0" cy="0"/>
          <a:chOff x="0" y="0"/>
          <a:chExt cx="0" cy="0"/>
        </a:xfrm>
      </p:grpSpPr>
      <p:sp>
        <p:nvSpPr>
          <p:cNvPr id="16" name="Google Shape;16;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Teks Vertikal" type="vertTx">
  <p:cSld name="VERTICAL_TEXT">
    <p:spTree>
      <p:nvGrpSpPr>
        <p:cNvPr id="72" name="Shape 72"/>
        <p:cNvGrpSpPr/>
        <p:nvPr/>
      </p:nvGrpSpPr>
      <p:grpSpPr>
        <a:xfrm>
          <a:off x="0" y="0"/>
          <a:ext cx="0" cy="0"/>
          <a:chOff x="0" y="0"/>
          <a:chExt cx="0" cy="0"/>
        </a:xfrm>
      </p:grpSpPr>
      <p:sp>
        <p:nvSpPr>
          <p:cNvPr id="73" name="Google Shape;7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Vertikal dan Teks" type="vertTitleAndTx">
  <p:cSld name="VERTICAL_TITLE_AND_VERTICAL_TEXT">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Konten" type="obj">
  <p:cSld name="OBJECT">
    <p:spTree>
      <p:nvGrpSpPr>
        <p:cNvPr id="21" name="Shape 21"/>
        <p:cNvGrpSpPr/>
        <p:nvPr/>
      </p:nvGrpSpPr>
      <p:grpSpPr>
        <a:xfrm>
          <a:off x="0" y="0"/>
          <a:ext cx="0" cy="0"/>
          <a:chOff x="0" y="0"/>
          <a:chExt cx="0" cy="0"/>
        </a:xfrm>
      </p:grpSpPr>
      <p:sp>
        <p:nvSpPr>
          <p:cNvPr id="22" name="Google Shape;2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gian" type="secHead">
  <p:cSld name="SECTION_HEADER">
    <p:spTree>
      <p:nvGrpSpPr>
        <p:cNvPr id="27" name="Shape 27"/>
        <p:cNvGrpSpPr/>
        <p:nvPr/>
      </p:nvGrpSpPr>
      <p:grpSpPr>
        <a:xfrm>
          <a:off x="0" y="0"/>
          <a:ext cx="0" cy="0"/>
          <a:chOff x="0" y="0"/>
          <a:chExt cx="0" cy="0"/>
        </a:xfrm>
      </p:grpSpPr>
      <p:sp>
        <p:nvSpPr>
          <p:cNvPr id="28" name="Google Shape;28;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 Konten" type="twoObj">
  <p:cSld name="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bandingan" type="twoTxTwoObj">
  <p:cSld name="TWO_OBJECTS_WITH_TEXT">
    <p:spTree>
      <p:nvGrpSpPr>
        <p:cNvPr id="40" name="Shape 40"/>
        <p:cNvGrpSpPr/>
        <p:nvPr/>
      </p:nvGrpSpPr>
      <p:grpSpPr>
        <a:xfrm>
          <a:off x="0" y="0"/>
          <a:ext cx="0" cy="0"/>
          <a:chOff x="0" y="0"/>
          <a:chExt cx="0" cy="0"/>
        </a:xfrm>
      </p:grpSpPr>
      <p:sp>
        <p:nvSpPr>
          <p:cNvPr id="41" name="Google Shape;41;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Saja"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song" type="blank">
  <p:cSld name="BLANK">
    <p:spTree>
      <p:nvGrpSpPr>
        <p:cNvPr id="54" name="Shape 54"/>
        <p:cNvGrpSpPr/>
        <p:nvPr/>
      </p:nvGrpSpPr>
      <p:grpSpPr>
        <a:xfrm>
          <a:off x="0" y="0"/>
          <a:ext cx="0" cy="0"/>
          <a:chOff x="0" y="0"/>
          <a:chExt cx="0" cy="0"/>
        </a:xfrm>
      </p:grpSpPr>
      <p:sp>
        <p:nvSpPr>
          <p:cNvPr id="55" name="Google Shape;5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ten dengan Keterangan" type="objTx">
  <p:cSld name="OBJECT_WITH_CAPTION_TEXT">
    <p:spTree>
      <p:nvGrpSpPr>
        <p:cNvPr id="58" name="Shape 58"/>
        <p:cNvGrpSpPr/>
        <p:nvPr/>
      </p:nvGrpSpPr>
      <p:grpSpPr>
        <a:xfrm>
          <a:off x="0" y="0"/>
          <a:ext cx="0" cy="0"/>
          <a:chOff x="0" y="0"/>
          <a:chExt cx="0" cy="0"/>
        </a:xfrm>
      </p:grpSpPr>
      <p:sp>
        <p:nvSpPr>
          <p:cNvPr id="59" name="Google Shape;59;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mbar dengan Keterangan" type="picTx">
  <p:cSld name="PICTURE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p:nvPr>
            <p:ph idx="2" type="pic"/>
          </p:nvPr>
        </p:nvSpPr>
        <p:spPr>
          <a:xfrm>
            <a:off x="5183188" y="987425"/>
            <a:ext cx="6172200" cy="4873625"/>
          </a:xfrm>
          <a:prstGeom prst="rect">
            <a:avLst/>
          </a:prstGeom>
          <a:noFill/>
          <a:ln>
            <a:noFill/>
          </a:ln>
        </p:spPr>
      </p:sp>
      <p:sp>
        <p:nvSpPr>
          <p:cNvPr id="68" name="Google Shape;68;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grpSp>
        <p:nvGrpSpPr>
          <p:cNvPr id="88" name="Google Shape;88;p1"/>
          <p:cNvGrpSpPr/>
          <p:nvPr/>
        </p:nvGrpSpPr>
        <p:grpSpPr>
          <a:xfrm>
            <a:off x="591850" y="-328527"/>
            <a:ext cx="1386593" cy="1594062"/>
            <a:chOff x="726653" y="-517614"/>
            <a:chExt cx="2170621" cy="2495400"/>
          </a:xfrm>
        </p:grpSpPr>
        <p:sp>
          <p:nvSpPr>
            <p:cNvPr id="89" name="Google Shape;89;p1"/>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90" name="Google Shape;90;p1"/>
            <p:cNvPicPr preferRelativeResize="0"/>
            <p:nvPr/>
          </p:nvPicPr>
          <p:blipFill rotWithShape="1">
            <a:blip r:embed="rId4">
              <a:alphaModFix/>
            </a:blip>
            <a:srcRect b="32683" l="2416" r="76119" t="34766"/>
            <a:stretch/>
          </p:blipFill>
          <p:spPr>
            <a:xfrm>
              <a:off x="726653" y="443679"/>
              <a:ext cx="2170621" cy="1369427"/>
            </a:xfrm>
            <a:prstGeom prst="rect">
              <a:avLst/>
            </a:prstGeom>
            <a:noFill/>
            <a:ln>
              <a:noFill/>
            </a:ln>
          </p:spPr>
        </p:pic>
      </p:grpSp>
      <p:sp>
        <p:nvSpPr>
          <p:cNvPr id="91" name="Google Shape;91;p1"/>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Market Insider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Kevin</a:t>
            </a:r>
            <a:endParaRPr b="1" i="0" sz="1800" u="none" cap="none" strike="noStrike">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Pukul/ Tanggal: 20:00/ 13 Desember 2023</a:t>
            </a:r>
            <a:endParaRPr b="1" i="0" sz="1800" u="none" cap="none" strike="noStrike">
              <a:solidFill>
                <a:srgbClr val="0198A3"/>
              </a:solidFill>
              <a:highlight>
                <a:srgbClr val="FFFF00"/>
              </a:highlight>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198A3"/>
              </a:solidFill>
              <a:highlight>
                <a:srgbClr val="FFFF00"/>
              </a:highlight>
              <a:latin typeface="Dosis"/>
              <a:ea typeface="Dosis"/>
              <a:cs typeface="Dosis"/>
              <a:sym typeface="Dosis"/>
            </a:endParaRPr>
          </a:p>
        </p:txBody>
      </p:sp>
      <p:sp>
        <p:nvSpPr>
          <p:cNvPr id="92" name="Google Shape;92;p1"/>
          <p:cNvSpPr/>
          <p:nvPr/>
        </p:nvSpPr>
        <p:spPr>
          <a:xfrm>
            <a:off x="228600" y="1385275"/>
            <a:ext cx="11768400" cy="9492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p1"/>
          <p:cNvSpPr txBox="1"/>
          <p:nvPr/>
        </p:nvSpPr>
        <p:spPr>
          <a:xfrm>
            <a:off x="211700" y="1385274"/>
            <a:ext cx="2705671" cy="10734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Pembagian tugas di stage ini:</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1. Achmad Hilman Shadiqin - Data Analyst</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2. Riyan Maula - Data Analyst</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3. Nabilah Astiarini - Data Analyst</a:t>
            </a:r>
            <a:endParaRPr b="0"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Dosis"/>
              <a:ea typeface="Dosis"/>
              <a:cs typeface="Dosis"/>
              <a:sym typeface="Dosis"/>
            </a:endParaRPr>
          </a:p>
        </p:txBody>
      </p:sp>
      <p:sp>
        <p:nvSpPr>
          <p:cNvPr id="94" name="Google Shape;94;p1"/>
          <p:cNvSpPr/>
          <p:nvPr/>
        </p:nvSpPr>
        <p:spPr>
          <a:xfrm>
            <a:off x="212090" y="2457248"/>
            <a:ext cx="11768455" cy="4324175"/>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 name="Google Shape;95;p1"/>
          <p:cNvSpPr txBox="1"/>
          <p:nvPr/>
        </p:nvSpPr>
        <p:spPr>
          <a:xfrm>
            <a:off x="245745" y="2457248"/>
            <a:ext cx="11734800" cy="391273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Poin Pembahasan:</a:t>
            </a:r>
            <a:endParaRPr b="0"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Sesi mentoring ini membahas mengenai tahap Data Pre-Processing</a:t>
            </a:r>
            <a:r>
              <a:rPr b="0" i="1" lang="en-US" sz="1200" u="none" cap="none" strike="noStrike">
                <a:solidFill>
                  <a:schemeClr val="dk1"/>
                </a:solidFill>
                <a:latin typeface="Dosis"/>
                <a:ea typeface="Dosis"/>
                <a:cs typeface="Dosis"/>
                <a:sym typeface="Dosis"/>
              </a:rPr>
              <a:t> </a:t>
            </a:r>
            <a:r>
              <a:rPr b="0" i="0" lang="en-US" sz="1200" u="none" cap="none" strike="noStrike">
                <a:solidFill>
                  <a:schemeClr val="dk1"/>
                </a:solidFill>
                <a:latin typeface="Dosis"/>
                <a:ea typeface="Dosis"/>
                <a:cs typeface="Dosis"/>
                <a:sym typeface="Dosis"/>
              </a:rPr>
              <a:t>yang telah didiskusikan oleh tim sebagai berikut:</a:t>
            </a:r>
            <a:endParaRPr/>
          </a:p>
          <a:p>
            <a:pPr indent="0" lvl="0" marL="0" marR="0" rtl="0" algn="l">
              <a:lnSpc>
                <a:spcPct val="115000"/>
              </a:lnSpc>
              <a:spcBef>
                <a:spcPts val="0"/>
              </a:spcBef>
              <a:spcAft>
                <a:spcPts val="0"/>
              </a:spcAft>
              <a:buClr>
                <a:schemeClr val="dk1"/>
              </a:buClr>
              <a:buSzPts val="1100"/>
              <a:buFont typeface="Arial"/>
              <a:buNone/>
            </a:pPr>
            <a:r>
              <a:t/>
            </a:r>
            <a:endParaRPr b="0" i="0" sz="3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None/>
            </a:pPr>
            <a:r>
              <a:rPr b="1" i="0" lang="en-US" sz="1200" u="none" cap="none" strike="noStrike">
                <a:solidFill>
                  <a:schemeClr val="dk1"/>
                </a:solidFill>
                <a:latin typeface="Dosis"/>
                <a:ea typeface="Dosis"/>
                <a:cs typeface="Dosis"/>
                <a:sym typeface="Dosis"/>
              </a:rPr>
              <a:t>1. Handling Missing Values</a:t>
            </a:r>
            <a:endParaRPr b="1"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rgbClr val="000000"/>
              </a:buClr>
              <a:buSzPts val="1200"/>
              <a:buFont typeface="Arial"/>
              <a:buNone/>
            </a:pPr>
            <a:r>
              <a:rPr b="0" i="0" lang="en-US" sz="1200" u="none" cap="none" strike="noStrike">
                <a:solidFill>
                  <a:schemeClr val="dk1"/>
                </a:solidFill>
                <a:latin typeface="Dosis"/>
                <a:ea typeface="Dosis"/>
                <a:cs typeface="Dosis"/>
                <a:sym typeface="Dosis"/>
              </a:rPr>
              <a:t>Pada bagian ini dilakukan identifikasi apakah ada missing values atau tidak pada dataset dan melakukan handling jika terdapat missing values.</a:t>
            </a:r>
            <a:endParaRPr/>
          </a:p>
          <a:p>
            <a:pPr indent="0" lvl="0" marL="0" marR="0" rtl="0" algn="l">
              <a:lnSpc>
                <a:spcPct val="115000"/>
              </a:lnSpc>
              <a:spcBef>
                <a:spcPts val="0"/>
              </a:spcBef>
              <a:spcAft>
                <a:spcPts val="0"/>
              </a:spcAft>
              <a:buClr>
                <a:srgbClr val="000000"/>
              </a:buClr>
              <a:buSzPts val="300"/>
              <a:buFont typeface="Arial"/>
              <a:buNone/>
            </a:pPr>
            <a:r>
              <a:t/>
            </a:r>
            <a:endParaRPr b="1" i="0" sz="3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2. Handling Duplicates Values</a:t>
            </a:r>
            <a:endParaRPr b="1"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Melakukan identifikasi apakah terdapat duplicate values atau tidak, jika ada maka akan dilakukan handling.</a:t>
            </a:r>
            <a:endParaRPr/>
          </a:p>
          <a:p>
            <a:pPr indent="0" lvl="0" marL="0" marR="0" rtl="0" algn="l">
              <a:lnSpc>
                <a:spcPct val="115000"/>
              </a:lnSpc>
              <a:spcBef>
                <a:spcPts val="0"/>
              </a:spcBef>
              <a:spcAft>
                <a:spcPts val="0"/>
              </a:spcAft>
              <a:buClr>
                <a:schemeClr val="dk1"/>
              </a:buClr>
              <a:buSzPts val="1100"/>
              <a:buFont typeface="Arial"/>
              <a:buNone/>
            </a:pPr>
            <a:r>
              <a:t/>
            </a:r>
            <a:endParaRPr b="0" i="0" sz="3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3. Handling Outliers</a:t>
            </a:r>
            <a:endParaRPr b="1"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Melakukan handling terhadap outliers yang sebelumnya sudah kita ketahui pada tahap EDA.</a:t>
            </a:r>
            <a:endParaRPr/>
          </a:p>
          <a:p>
            <a:pPr indent="0" lvl="0" marL="0" marR="0" rtl="0" algn="l">
              <a:lnSpc>
                <a:spcPct val="115000"/>
              </a:lnSpc>
              <a:spcBef>
                <a:spcPts val="0"/>
              </a:spcBef>
              <a:spcAft>
                <a:spcPts val="0"/>
              </a:spcAft>
              <a:buClr>
                <a:schemeClr val="dk1"/>
              </a:buClr>
              <a:buSzPts val="1100"/>
              <a:buFont typeface="Arial"/>
              <a:buNone/>
            </a:pPr>
            <a:r>
              <a:t/>
            </a:r>
            <a:endParaRPr b="0" i="0" sz="3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4. Feature Extraction</a:t>
            </a:r>
            <a:endParaRPr b="1"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Membuat feature Baru dari feature yang ada, dan mengekstrak feature penting dari data yang sudah ada.</a:t>
            </a:r>
            <a:endParaRPr/>
          </a:p>
          <a:p>
            <a:pPr indent="0" lvl="0" marL="0" marR="0" rtl="0" algn="l">
              <a:lnSpc>
                <a:spcPct val="115000"/>
              </a:lnSpc>
              <a:spcBef>
                <a:spcPts val="0"/>
              </a:spcBef>
              <a:spcAft>
                <a:spcPts val="0"/>
              </a:spcAft>
              <a:buClr>
                <a:schemeClr val="dk1"/>
              </a:buClr>
              <a:buSzPts val="1100"/>
              <a:buFont typeface="Arial"/>
              <a:buNone/>
            </a:pPr>
            <a:r>
              <a:t/>
            </a:r>
            <a:endParaRPr b="0" i="0" sz="3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5.  Feature Encoding</a:t>
            </a:r>
            <a:endParaRPr b="1"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Pada tahapan ini dilakukan perubahan pada feature dari feature categorical menjadi feature numeric.</a:t>
            </a:r>
            <a:endParaRPr/>
          </a:p>
          <a:p>
            <a:pPr indent="0" lvl="0" marL="0" marR="0" rtl="0" algn="l">
              <a:lnSpc>
                <a:spcPct val="115000"/>
              </a:lnSpc>
              <a:spcBef>
                <a:spcPts val="0"/>
              </a:spcBef>
              <a:spcAft>
                <a:spcPts val="0"/>
              </a:spcAft>
              <a:buClr>
                <a:schemeClr val="dk1"/>
              </a:buClr>
              <a:buSzPts val="1100"/>
              <a:buFont typeface="Arial"/>
              <a:buNone/>
            </a:pPr>
            <a:r>
              <a:t/>
            </a:r>
            <a:endParaRPr b="1" i="0" sz="3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6. Feature Transformation</a:t>
            </a:r>
            <a:endParaRPr b="1"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Mengubah feature kedalam bentuk yang lebih mudah dipahami oleh model.</a:t>
            </a:r>
            <a:endParaRPr/>
          </a:p>
          <a:p>
            <a:pPr indent="0" lvl="0" marL="0" marR="0" rtl="0" algn="l">
              <a:lnSpc>
                <a:spcPct val="115000"/>
              </a:lnSpc>
              <a:spcBef>
                <a:spcPts val="0"/>
              </a:spcBef>
              <a:spcAft>
                <a:spcPts val="0"/>
              </a:spcAft>
              <a:buClr>
                <a:schemeClr val="dk1"/>
              </a:buClr>
              <a:buSzPts val="1100"/>
              <a:buFont typeface="Arial"/>
              <a:buNone/>
            </a:pPr>
            <a:r>
              <a:t/>
            </a:r>
            <a:endParaRPr b="0" i="0" sz="3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7. Feature Selection</a:t>
            </a:r>
            <a:endParaRPr b="1"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Pada tahapan ini dilakukan analisa data yang bertujuan untuk melihat feature yang memiliki pengaruh paling optimal.</a:t>
            </a:r>
            <a:endParaRPr/>
          </a:p>
          <a:p>
            <a:pPr indent="0" lvl="0" marL="0" marR="0" rtl="0" algn="l">
              <a:lnSpc>
                <a:spcPct val="115000"/>
              </a:lnSpc>
              <a:spcBef>
                <a:spcPts val="0"/>
              </a:spcBef>
              <a:spcAft>
                <a:spcPts val="0"/>
              </a:spcAft>
              <a:buClr>
                <a:schemeClr val="dk1"/>
              </a:buClr>
              <a:buSzPts val="1100"/>
              <a:buFont typeface="Arial"/>
              <a:buNone/>
            </a:pPr>
            <a:r>
              <a:t/>
            </a:r>
            <a:endParaRPr b="0" i="0" sz="3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8. Imbalance Handling</a:t>
            </a:r>
            <a:endParaRPr b="1"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Pada tahap ini dilakukan handling terhadap class imbalance pada data target.</a:t>
            </a:r>
            <a:endParaRPr b="1"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t/>
            </a:r>
            <a:endParaRPr b="1"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100"/>
              <a:buFont typeface="Arial"/>
              <a:buNone/>
            </a:pPr>
            <a:r>
              <a:t/>
            </a:r>
            <a:endParaRPr b="1" i="0" sz="1500" u="none" cap="none" strike="noStrike">
              <a:solidFill>
                <a:srgbClr val="000000"/>
              </a:solidFill>
              <a:latin typeface="Comic Sans MS"/>
              <a:ea typeface="Comic Sans MS"/>
              <a:cs typeface="Comic Sans MS"/>
              <a:sym typeface="Comic Sans MS"/>
            </a:endParaRPr>
          </a:p>
        </p:txBody>
      </p:sp>
      <p:sp>
        <p:nvSpPr>
          <p:cNvPr id="96" name="Google Shape;96;p1"/>
          <p:cNvSpPr txBox="1"/>
          <p:nvPr/>
        </p:nvSpPr>
        <p:spPr>
          <a:xfrm>
            <a:off x="2917371" y="1383848"/>
            <a:ext cx="2705671" cy="10734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4. Andreawan Sofian - Data Scientist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5. Figo Akmal Munir - Data Scientist</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6. Dzakwan Darussalam - Data Scientist</a:t>
            </a:r>
            <a:endParaRPr b="0" i="0" sz="1200" u="none" cap="none" strike="noStrike">
              <a:solidFill>
                <a:schemeClr val="dk1"/>
              </a:solidFill>
              <a:latin typeface="Dosis"/>
              <a:ea typeface="Dosis"/>
              <a:cs typeface="Dosis"/>
              <a:sym typeface="Dosi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grpSp>
        <p:nvGrpSpPr>
          <p:cNvPr id="101" name="Google Shape;101;p2"/>
          <p:cNvGrpSpPr/>
          <p:nvPr/>
        </p:nvGrpSpPr>
        <p:grpSpPr>
          <a:xfrm>
            <a:off x="591850" y="-328527"/>
            <a:ext cx="1386593" cy="1594062"/>
            <a:chOff x="726653" y="-517614"/>
            <a:chExt cx="2170621" cy="2495400"/>
          </a:xfrm>
        </p:grpSpPr>
        <p:sp>
          <p:nvSpPr>
            <p:cNvPr id="102" name="Google Shape;102;p2"/>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103" name="Google Shape;103;p2"/>
            <p:cNvPicPr preferRelativeResize="0"/>
            <p:nvPr/>
          </p:nvPicPr>
          <p:blipFill rotWithShape="1">
            <a:blip r:embed="rId4">
              <a:alphaModFix/>
            </a:blip>
            <a:srcRect b="32683" l="2416" r="76115" t="34763"/>
            <a:stretch/>
          </p:blipFill>
          <p:spPr>
            <a:xfrm>
              <a:off x="726653" y="443679"/>
              <a:ext cx="2170621" cy="1369427"/>
            </a:xfrm>
            <a:prstGeom prst="rect">
              <a:avLst/>
            </a:prstGeom>
            <a:noFill/>
            <a:ln>
              <a:noFill/>
            </a:ln>
          </p:spPr>
        </p:pic>
      </p:grpSp>
      <p:sp>
        <p:nvSpPr>
          <p:cNvPr id="104" name="Google Shape;104;p2"/>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Market Insider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Kevin</a:t>
            </a:r>
            <a:endParaRPr b="1" i="0" sz="1800" u="none" cap="none" strike="noStrike">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Pukul/ Tanggal: 20:00/ 13 Desember 2023</a:t>
            </a:r>
            <a:endParaRPr b="1" i="0" sz="1800" u="none" cap="none" strike="noStrike">
              <a:solidFill>
                <a:srgbClr val="0198A3"/>
              </a:solidFill>
              <a:highlight>
                <a:srgbClr val="FFFF00"/>
              </a:highlight>
              <a:latin typeface="Dosis"/>
              <a:ea typeface="Dosis"/>
              <a:cs typeface="Dosis"/>
              <a:sym typeface="Dosis"/>
            </a:endParaRPr>
          </a:p>
        </p:txBody>
      </p:sp>
      <p:sp>
        <p:nvSpPr>
          <p:cNvPr id="105" name="Google Shape;105;p2"/>
          <p:cNvSpPr/>
          <p:nvPr/>
        </p:nvSpPr>
        <p:spPr>
          <a:xfrm>
            <a:off x="228600" y="1385570"/>
            <a:ext cx="11768455" cy="5330825"/>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2"/>
          <p:cNvSpPr txBox="1"/>
          <p:nvPr/>
        </p:nvSpPr>
        <p:spPr>
          <a:xfrm>
            <a:off x="228600" y="1530985"/>
            <a:ext cx="11734800" cy="4778375"/>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200"/>
              <a:buFont typeface="Arial"/>
              <a:buNone/>
            </a:pPr>
            <a:r>
              <a:rPr b="1" i="0" lang="en-US" sz="1200" u="none" cap="none" strike="noStrike">
                <a:solidFill>
                  <a:schemeClr val="dk1"/>
                </a:solidFill>
                <a:latin typeface="Dosis"/>
                <a:ea typeface="Dosis"/>
                <a:cs typeface="Dosis"/>
                <a:sym typeface="Dosis"/>
              </a:rPr>
              <a:t>Hasil Diskusi:</a:t>
            </a:r>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Dosis"/>
              <a:ea typeface="Dosis"/>
              <a:cs typeface="Dosis"/>
              <a:sym typeface="Dosis"/>
            </a:endParaRPr>
          </a:p>
          <a:p>
            <a:pPr indent="-228600" lvl="0" marL="228600" marR="0" rtl="0" algn="just">
              <a:lnSpc>
                <a:spcPct val="115000"/>
              </a:lnSpc>
              <a:spcBef>
                <a:spcPts val="0"/>
              </a:spcBef>
              <a:spcAft>
                <a:spcPts val="0"/>
              </a:spcAft>
              <a:buClr>
                <a:srgbClr val="000000"/>
              </a:buClr>
              <a:buSzPts val="1200"/>
              <a:buFont typeface="Arial"/>
              <a:buAutoNum type="arabicPeriod"/>
            </a:pPr>
            <a:r>
              <a:rPr b="1" i="0" lang="en-US" sz="1200" u="none" cap="none" strike="noStrike">
                <a:solidFill>
                  <a:schemeClr val="dk1"/>
                </a:solidFill>
                <a:latin typeface="Dosis"/>
                <a:ea typeface="Dosis"/>
                <a:cs typeface="Dosis"/>
                <a:sym typeface="Dosis"/>
              </a:rPr>
              <a:t>Handling Missing Values, Duplicates Values &amp; Outliers</a:t>
            </a:r>
            <a:endParaRPr/>
          </a:p>
          <a:p>
            <a:pPr indent="-171450" lvl="2" marL="171450" marR="0" rtl="0" algn="just">
              <a:lnSpc>
                <a:spcPct val="115000"/>
              </a:lnSpc>
              <a:spcBef>
                <a:spcPts val="0"/>
              </a:spcBef>
              <a:spcAft>
                <a:spcPts val="0"/>
              </a:spcAft>
              <a:buClr>
                <a:srgbClr val="000000"/>
              </a:buClr>
              <a:buSzPts val="1200"/>
              <a:buFont typeface="Arial"/>
              <a:buChar char="•"/>
            </a:pPr>
            <a:r>
              <a:rPr b="0" i="0" lang="en-US" sz="1200" u="none" cap="none" strike="noStrike">
                <a:solidFill>
                  <a:schemeClr val="dk1"/>
                </a:solidFill>
                <a:latin typeface="Dosis"/>
                <a:ea typeface="Dosis"/>
                <a:cs typeface="Dosis"/>
                <a:sym typeface="Dosis"/>
              </a:rPr>
              <a:t>Untuk menangani missing values, data duplicates dan outlier, telah dilakukan dengan menghapus datanya,  karena persentase data dibawah 10%. </a:t>
            </a:r>
            <a:endParaRPr/>
          </a:p>
          <a:p>
            <a:pPr indent="-171450" lvl="0" marL="171450" marR="0" rtl="0" algn="just">
              <a:lnSpc>
                <a:spcPct val="115000"/>
              </a:lnSpc>
              <a:spcBef>
                <a:spcPts val="0"/>
              </a:spcBef>
              <a:spcAft>
                <a:spcPts val="0"/>
              </a:spcAft>
              <a:buClr>
                <a:srgbClr val="000000"/>
              </a:buClr>
              <a:buSzPts val="1200"/>
              <a:buFont typeface="Arial"/>
              <a:buChar char="•"/>
            </a:pPr>
            <a:r>
              <a:rPr b="0" i="0" lang="en-US" sz="1200" u="none" cap="none" strike="noStrike">
                <a:solidFill>
                  <a:schemeClr val="dk1"/>
                </a:solidFill>
                <a:latin typeface="Dosis"/>
                <a:ea typeface="Dosis"/>
                <a:cs typeface="Dosis"/>
                <a:sym typeface="Dosis"/>
              </a:rPr>
              <a:t>Ketiga tahap ini sudah dilakukan dengan baik dan tidak ada notes/comment untuk tahap ini.</a:t>
            </a:r>
            <a:endParaRPr/>
          </a:p>
          <a:p>
            <a:pPr indent="0" lvl="0" marL="0" marR="0" rtl="0" algn="just">
              <a:lnSpc>
                <a:spcPct val="115000"/>
              </a:lnSpc>
              <a:spcBef>
                <a:spcPts val="0"/>
              </a:spcBef>
              <a:spcAft>
                <a:spcPts val="0"/>
              </a:spcAft>
              <a:buNone/>
            </a:pPr>
            <a:r>
              <a:t/>
            </a:r>
            <a:endParaRPr b="0" i="0" sz="1200" u="none" cap="none" strike="noStrike">
              <a:solidFill>
                <a:schemeClr val="dk1"/>
              </a:solidFill>
              <a:latin typeface="Dosis"/>
              <a:ea typeface="Dosis"/>
              <a:cs typeface="Dosis"/>
              <a:sym typeface="Dosis"/>
            </a:endParaRPr>
          </a:p>
          <a:p>
            <a:pPr indent="0" lvl="0" marL="0" marR="0" rtl="0" algn="just">
              <a:lnSpc>
                <a:spcPct val="115000"/>
              </a:lnSpc>
              <a:spcBef>
                <a:spcPts val="0"/>
              </a:spcBef>
              <a:spcAft>
                <a:spcPts val="0"/>
              </a:spcAft>
              <a:buNone/>
            </a:pPr>
            <a:r>
              <a:rPr b="1" i="0" lang="en-US" sz="1200" u="none" cap="none" strike="noStrike">
                <a:solidFill>
                  <a:schemeClr val="dk1"/>
                </a:solidFill>
                <a:latin typeface="Dosis"/>
                <a:ea typeface="Dosis"/>
                <a:cs typeface="Dosis"/>
                <a:sym typeface="Dosis"/>
              </a:rPr>
              <a:t>2. Feature Extraction</a:t>
            </a:r>
            <a:endParaRPr/>
          </a:p>
          <a:p>
            <a:pPr indent="-171450" lvl="0" marL="171450" marR="0" rtl="0" algn="just">
              <a:lnSpc>
                <a:spcPct val="115000"/>
              </a:lnSpc>
              <a:spcBef>
                <a:spcPts val="0"/>
              </a:spcBef>
              <a:spcAft>
                <a:spcPts val="0"/>
              </a:spcAft>
              <a:buClr>
                <a:srgbClr val="000000"/>
              </a:buClr>
              <a:buSzPts val="1200"/>
              <a:buFont typeface="Arial"/>
              <a:buChar char="•"/>
            </a:pPr>
            <a:r>
              <a:rPr b="0" i="0" lang="en-US" sz="1200" u="none" cap="none" strike="noStrike">
                <a:solidFill>
                  <a:schemeClr val="dk1"/>
                </a:solidFill>
                <a:latin typeface="Dosis"/>
                <a:ea typeface="Dosis"/>
                <a:cs typeface="Dosis"/>
                <a:sym typeface="Dosis"/>
              </a:rPr>
              <a:t>Membuat feature baru berdasarkan status hubungan (Relationship Status): </a:t>
            </a:r>
            <a:endParaRPr/>
          </a:p>
          <a:p>
            <a:pPr indent="0" lvl="0" marL="0" marR="0" rtl="0" algn="just">
              <a:lnSpc>
                <a:spcPct val="115000"/>
              </a:lnSpc>
              <a:spcBef>
                <a:spcPts val="0"/>
              </a:spcBef>
              <a:spcAft>
                <a:spcPts val="0"/>
              </a:spcAft>
              <a:buNone/>
            </a:pPr>
            <a:r>
              <a:rPr b="0" i="0" lang="en-US" sz="1200" u="none" cap="none" strike="noStrike">
                <a:solidFill>
                  <a:schemeClr val="dk1"/>
                </a:solidFill>
                <a:latin typeface="Dosis"/>
                <a:ea typeface="Dosis"/>
                <a:cs typeface="Dosis"/>
                <a:sym typeface="Dosis"/>
              </a:rPr>
              <a:t>Values Absurd dan YOLO diasumsikan masuk kedalam kategori not in relationship. Suggest dari mentor untuk menghapus kedua values tersebut karena sulit untuk dideskripsikan dan jumlah data tersebut masih dibawah 10%.</a:t>
            </a:r>
            <a:endParaRPr/>
          </a:p>
          <a:p>
            <a:pPr indent="-171450" lvl="0" marL="171450" marR="0" rtl="0" algn="just">
              <a:lnSpc>
                <a:spcPct val="115000"/>
              </a:lnSpc>
              <a:spcBef>
                <a:spcPts val="0"/>
              </a:spcBef>
              <a:spcAft>
                <a:spcPts val="0"/>
              </a:spcAft>
              <a:buClr>
                <a:srgbClr val="000000"/>
              </a:buClr>
              <a:buSzPts val="1200"/>
              <a:buFont typeface="Arial"/>
              <a:buChar char="•"/>
            </a:pPr>
            <a:r>
              <a:rPr b="0" i="0" lang="en-US" sz="1200" u="none" cap="none" strike="noStrike">
                <a:solidFill>
                  <a:schemeClr val="dk1"/>
                </a:solidFill>
                <a:latin typeface="Dosis"/>
                <a:ea typeface="Dosis"/>
                <a:cs typeface="Dosis"/>
                <a:sym typeface="Dosis"/>
              </a:rPr>
              <a:t>Membuat feature baru berdasarkan jumlah keluarga (Family size): </a:t>
            </a:r>
            <a:endParaRPr/>
          </a:p>
          <a:p>
            <a:pPr indent="0" lvl="0" marL="0" marR="0" rtl="0" algn="just">
              <a:lnSpc>
                <a:spcPct val="115000"/>
              </a:lnSpc>
              <a:spcBef>
                <a:spcPts val="0"/>
              </a:spcBef>
              <a:spcAft>
                <a:spcPts val="0"/>
              </a:spcAft>
              <a:buNone/>
            </a:pPr>
            <a:r>
              <a:rPr b="0" i="0" lang="en-US" sz="1200" u="none" cap="none" strike="noStrike">
                <a:solidFill>
                  <a:schemeClr val="dk1"/>
                </a:solidFill>
                <a:latin typeface="Dosis"/>
                <a:ea typeface="Dosis"/>
                <a:cs typeface="Dosis"/>
                <a:sym typeface="Dosis"/>
              </a:rPr>
              <a:t>Terdapat comment untuk jumlah anggota keluarga jika statusnya in relationship maka family size 2 dan jika not in relationship family size belum tentu bernilai 2, pertimbangkan untuk status lain seperti widow dimana status tersebut termasuk kedalam kategori not in relationship namun belum tentu tidak memiliki anak, maka harus di pastikan kembali dan merubah logicnya.</a:t>
            </a:r>
            <a:endParaRPr/>
          </a:p>
          <a:p>
            <a:pPr indent="-171450" lvl="0" marL="171450" marR="0" rtl="0" algn="just">
              <a:lnSpc>
                <a:spcPct val="115000"/>
              </a:lnSpc>
              <a:spcBef>
                <a:spcPts val="0"/>
              </a:spcBef>
              <a:spcAft>
                <a:spcPts val="0"/>
              </a:spcAft>
              <a:buClr>
                <a:srgbClr val="000000"/>
              </a:buClr>
              <a:buSzPts val="1200"/>
              <a:buFont typeface="Arial"/>
              <a:buChar char="•"/>
            </a:pPr>
            <a:r>
              <a:rPr b="0" i="0" lang="en-US" sz="1200" u="none" cap="none" strike="noStrike">
                <a:solidFill>
                  <a:schemeClr val="dk1"/>
                </a:solidFill>
                <a:latin typeface="Dosis"/>
                <a:ea typeface="Dosis"/>
                <a:cs typeface="Dosis"/>
                <a:sym typeface="Dosis"/>
              </a:rPr>
              <a:t>Membuat feature baru (Costumer Lifespan, Year, Total Purchases, Total Spending, Total Offers, Spending Purchases Ratio, Deal Purchases Ratio, At least One Campaign, More One Campaign, Primary Needs &amp; RFM Score) dan mengubah value pada beberapa feature (Education &amp; Marital Status) sudah dilakukan dengan baik dan tidak ada notes/comment. </a:t>
            </a:r>
            <a:endParaRPr/>
          </a:p>
          <a:p>
            <a:pPr indent="0" lvl="0" marL="0" marR="0" rtl="0" algn="just">
              <a:lnSpc>
                <a:spcPct val="115000"/>
              </a:lnSpc>
              <a:spcBef>
                <a:spcPts val="0"/>
              </a:spcBef>
              <a:spcAft>
                <a:spcPts val="0"/>
              </a:spcAft>
              <a:buNone/>
            </a:pPr>
            <a:r>
              <a:t/>
            </a:r>
            <a:endParaRPr b="1" i="0" sz="1200" u="none" cap="none" strike="noStrike">
              <a:solidFill>
                <a:schemeClr val="dk1"/>
              </a:solidFill>
              <a:latin typeface="Dosis"/>
              <a:ea typeface="Dosis"/>
              <a:cs typeface="Dosis"/>
              <a:sym typeface="Dosis"/>
            </a:endParaRPr>
          </a:p>
          <a:p>
            <a:pPr indent="0" lvl="0" marL="0" marR="0" rtl="0" algn="just">
              <a:lnSpc>
                <a:spcPct val="115000"/>
              </a:lnSpc>
              <a:spcBef>
                <a:spcPts val="0"/>
              </a:spcBef>
              <a:spcAft>
                <a:spcPts val="0"/>
              </a:spcAft>
              <a:buNone/>
            </a:pPr>
            <a:r>
              <a:rPr b="1" i="0" lang="en-US" sz="1200" u="none" cap="none" strike="noStrike">
                <a:solidFill>
                  <a:schemeClr val="dk1"/>
                </a:solidFill>
                <a:latin typeface="Dosis"/>
                <a:ea typeface="Dosis"/>
                <a:cs typeface="Dosis"/>
                <a:sym typeface="Dosis"/>
              </a:rPr>
              <a:t>3. Feature Encoding</a:t>
            </a:r>
            <a:endParaRPr b="1" i="0" sz="1200" u="none" cap="none" strike="noStrike">
              <a:solidFill>
                <a:schemeClr val="dk1"/>
              </a:solidFill>
              <a:latin typeface="Dosis"/>
              <a:ea typeface="Dosis"/>
              <a:cs typeface="Dosis"/>
              <a:sym typeface="Dosis"/>
            </a:endParaRPr>
          </a:p>
          <a:p>
            <a:pPr indent="-171450" lvl="0" marL="171450" marR="0" rtl="0" algn="just">
              <a:lnSpc>
                <a:spcPct val="115000"/>
              </a:lnSpc>
              <a:spcBef>
                <a:spcPts val="0"/>
              </a:spcBef>
              <a:spcAft>
                <a:spcPts val="0"/>
              </a:spcAft>
              <a:buClr>
                <a:srgbClr val="000000"/>
              </a:buClr>
              <a:buSzPts val="1200"/>
              <a:buFont typeface="Arial"/>
              <a:buChar char="•"/>
            </a:pPr>
            <a:r>
              <a:rPr b="0" i="0" lang="en-US" sz="1200" u="none" cap="none" strike="noStrike">
                <a:solidFill>
                  <a:schemeClr val="dk1"/>
                </a:solidFill>
                <a:latin typeface="Dosis"/>
                <a:ea typeface="Dosis"/>
                <a:cs typeface="Dosis"/>
                <a:sym typeface="Dosis"/>
              </a:rPr>
              <a:t>Pada Feature Education melakukan feature encoding menggunakan Ordinal Encoder. Disarankan juga melakukan One Hot Encoding dikarenakan values bersifat ordinal.</a:t>
            </a:r>
            <a:endParaRPr b="0" i="0" sz="1200" u="none" cap="none" strike="noStrike">
              <a:solidFill>
                <a:schemeClr val="dk1"/>
              </a:solidFill>
              <a:latin typeface="Dosis"/>
              <a:ea typeface="Dosis"/>
              <a:cs typeface="Dosis"/>
              <a:sym typeface="Dosis"/>
            </a:endParaRPr>
          </a:p>
          <a:p>
            <a:pPr indent="0" lvl="0" marL="0" marR="0" rtl="0" algn="just">
              <a:lnSpc>
                <a:spcPct val="115000"/>
              </a:lnSpc>
              <a:spcBef>
                <a:spcPts val="0"/>
              </a:spcBef>
              <a:spcAft>
                <a:spcPts val="0"/>
              </a:spcAft>
              <a:buNone/>
            </a:pPr>
            <a:r>
              <a:t/>
            </a:r>
            <a:endParaRPr b="1" i="0" sz="1200" u="none" cap="none" strike="noStrike">
              <a:solidFill>
                <a:schemeClr val="dk1"/>
              </a:solidFill>
              <a:latin typeface="Dosis"/>
              <a:ea typeface="Dosis"/>
              <a:cs typeface="Dosis"/>
              <a:sym typeface="Dosis"/>
            </a:endParaRPr>
          </a:p>
          <a:p>
            <a:pPr indent="0" lvl="0" marL="0" marR="0" rtl="0" algn="just">
              <a:lnSpc>
                <a:spcPct val="115000"/>
              </a:lnSpc>
              <a:spcBef>
                <a:spcPts val="0"/>
              </a:spcBef>
              <a:spcAft>
                <a:spcPts val="0"/>
              </a:spcAft>
              <a:buNone/>
            </a:pPr>
            <a:r>
              <a:rPr b="1" i="0" lang="en-US" sz="1200" u="none" cap="none" strike="noStrike">
                <a:solidFill>
                  <a:schemeClr val="dk1"/>
                </a:solidFill>
                <a:latin typeface="Dosis"/>
                <a:ea typeface="Dosis"/>
                <a:cs typeface="Dosis"/>
                <a:sym typeface="Dosis"/>
              </a:rPr>
              <a:t>4. Feature Transformation</a:t>
            </a:r>
            <a:endParaRPr/>
          </a:p>
          <a:p>
            <a:pPr indent="-171450" lvl="0" marL="171450" marR="0" rtl="0" algn="just">
              <a:lnSpc>
                <a:spcPct val="115000"/>
              </a:lnSpc>
              <a:spcBef>
                <a:spcPts val="0"/>
              </a:spcBef>
              <a:spcAft>
                <a:spcPts val="0"/>
              </a:spcAft>
              <a:buClr>
                <a:srgbClr val="000000"/>
              </a:buClr>
              <a:buSzPts val="1200"/>
              <a:buFont typeface="Arial"/>
              <a:buChar char="•"/>
            </a:pPr>
            <a:r>
              <a:rPr b="0" i="0" lang="en-US" sz="1200" u="none" cap="none" strike="noStrike">
                <a:solidFill>
                  <a:schemeClr val="dk1"/>
                </a:solidFill>
                <a:latin typeface="Dosis"/>
                <a:ea typeface="Dosis"/>
                <a:cs typeface="Dosis"/>
                <a:sym typeface="Dosis"/>
              </a:rPr>
              <a:t>Menilai bentuk distribusi berdasarkan skewness &amp; kurtosis untuk penentuan standarisasi. Selain hasil dalam bentuk table, disarankan untuk menambah plotnya. </a:t>
            </a:r>
            <a:endParaRPr/>
          </a:p>
          <a:p>
            <a:pPr indent="0" lvl="0" marL="0" marR="0" rtl="0" algn="just">
              <a:lnSpc>
                <a:spcPct val="115000"/>
              </a:lnSpc>
              <a:spcBef>
                <a:spcPts val="0"/>
              </a:spcBef>
              <a:spcAft>
                <a:spcPts val="0"/>
              </a:spcAft>
              <a:buNone/>
            </a:pPr>
            <a:r>
              <a:t/>
            </a:r>
            <a:endParaRPr b="1" i="0" sz="1200" u="none" cap="none" strike="noStrike">
              <a:solidFill>
                <a:schemeClr val="dk1"/>
              </a:solidFill>
              <a:latin typeface="Dosis"/>
              <a:ea typeface="Dosis"/>
              <a:cs typeface="Dosis"/>
              <a:sym typeface="Dosis"/>
            </a:endParaRPr>
          </a:p>
          <a:p>
            <a:pPr indent="0" lvl="0" marL="15240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Dosis"/>
              <a:ea typeface="Dosis"/>
              <a:cs typeface="Dosis"/>
              <a:sym typeface="Dosi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pic>
        <p:nvPicPr>
          <p:cNvPr descr="A close up of a logo&#10;&#10;Description automatically generated" id="111" name="Google Shape;111;p3"/>
          <p:cNvPicPr preferRelativeResize="0"/>
          <p:nvPr/>
        </p:nvPicPr>
        <p:blipFill rotWithShape="1">
          <a:blip r:embed="rId4">
            <a:alphaModFix amt="52999"/>
          </a:blip>
          <a:srcRect b="0" l="0" r="62945" t="0"/>
          <a:stretch/>
        </p:blipFill>
        <p:spPr>
          <a:xfrm flipH="1">
            <a:off x="9117901" y="3211537"/>
            <a:ext cx="3042360" cy="3421004"/>
          </a:xfrm>
          <a:prstGeom prst="rect">
            <a:avLst/>
          </a:prstGeom>
          <a:noFill/>
          <a:ln>
            <a:noFill/>
          </a:ln>
        </p:spPr>
      </p:pic>
      <p:grpSp>
        <p:nvGrpSpPr>
          <p:cNvPr id="112" name="Google Shape;112;p3"/>
          <p:cNvGrpSpPr/>
          <p:nvPr/>
        </p:nvGrpSpPr>
        <p:grpSpPr>
          <a:xfrm>
            <a:off x="591850" y="-328527"/>
            <a:ext cx="1386593" cy="1594062"/>
            <a:chOff x="726653" y="-517614"/>
            <a:chExt cx="2170621" cy="2495400"/>
          </a:xfrm>
        </p:grpSpPr>
        <p:sp>
          <p:nvSpPr>
            <p:cNvPr id="113" name="Google Shape;113;p3"/>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114" name="Google Shape;114;p3"/>
            <p:cNvPicPr preferRelativeResize="0"/>
            <p:nvPr/>
          </p:nvPicPr>
          <p:blipFill rotWithShape="1">
            <a:blip r:embed="rId5">
              <a:alphaModFix/>
            </a:blip>
            <a:srcRect b="32683" l="2416" r="76115" t="34763"/>
            <a:stretch/>
          </p:blipFill>
          <p:spPr>
            <a:xfrm>
              <a:off x="726653" y="443679"/>
              <a:ext cx="2170621" cy="1369427"/>
            </a:xfrm>
            <a:prstGeom prst="rect">
              <a:avLst/>
            </a:prstGeom>
            <a:noFill/>
            <a:ln>
              <a:noFill/>
            </a:ln>
          </p:spPr>
        </p:pic>
      </p:grpSp>
      <p:sp>
        <p:nvSpPr>
          <p:cNvPr id="115" name="Google Shape;115;p3"/>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Market Insider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Kevin</a:t>
            </a:r>
            <a:endParaRPr b="1" i="0" sz="1800" u="none" cap="none" strike="noStrike">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Pukul/ Tanggal: 20:00/ 29 November 2023</a:t>
            </a:r>
            <a:endParaRPr b="1" i="0" sz="1800" u="none" cap="none" strike="noStrike">
              <a:solidFill>
                <a:srgbClr val="0198A3"/>
              </a:solidFill>
              <a:highlight>
                <a:srgbClr val="FFFF00"/>
              </a:highlight>
              <a:latin typeface="Dosis"/>
              <a:ea typeface="Dosis"/>
              <a:cs typeface="Dosis"/>
              <a:sym typeface="Dosis"/>
            </a:endParaRPr>
          </a:p>
        </p:txBody>
      </p:sp>
      <p:sp>
        <p:nvSpPr>
          <p:cNvPr id="116" name="Google Shape;116;p3"/>
          <p:cNvSpPr/>
          <p:nvPr/>
        </p:nvSpPr>
        <p:spPr>
          <a:xfrm>
            <a:off x="228600" y="1385275"/>
            <a:ext cx="11768400" cy="5187178"/>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 name="Google Shape;117;p3"/>
          <p:cNvSpPr txBox="1"/>
          <p:nvPr/>
        </p:nvSpPr>
        <p:spPr>
          <a:xfrm>
            <a:off x="228600" y="1531215"/>
            <a:ext cx="11734800" cy="4962052"/>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200"/>
              <a:buFont typeface="Arial"/>
              <a:buNone/>
            </a:pPr>
            <a:r>
              <a:rPr b="1" i="0" lang="en-US" sz="1200" u="none" cap="none" strike="noStrike">
                <a:solidFill>
                  <a:schemeClr val="dk1"/>
                </a:solidFill>
                <a:latin typeface="Dosis"/>
                <a:ea typeface="Dosis"/>
                <a:cs typeface="Dosis"/>
                <a:sym typeface="Dosis"/>
              </a:rPr>
              <a:t>Hasil Diskusi:</a:t>
            </a:r>
            <a:endParaRPr b="1" i="0" sz="1200" u="none" cap="none" strike="noStrike">
              <a:solidFill>
                <a:schemeClr val="dk1"/>
              </a:solidFill>
              <a:latin typeface="Dosis"/>
              <a:ea typeface="Dosis"/>
              <a:cs typeface="Dosis"/>
              <a:sym typeface="Dosis"/>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Dosis"/>
              <a:ea typeface="Dosis"/>
              <a:cs typeface="Dosis"/>
              <a:sym typeface="Dosis"/>
            </a:endParaRPr>
          </a:p>
          <a:p>
            <a:pPr indent="0" lvl="0" marL="0" marR="0" rtl="0" algn="just">
              <a:lnSpc>
                <a:spcPct val="115000"/>
              </a:lnSpc>
              <a:spcBef>
                <a:spcPts val="0"/>
              </a:spcBef>
              <a:spcAft>
                <a:spcPts val="0"/>
              </a:spcAft>
              <a:buClr>
                <a:srgbClr val="000000"/>
              </a:buClr>
              <a:buSzPts val="1200"/>
              <a:buFont typeface="Arial"/>
              <a:buNone/>
            </a:pPr>
            <a:r>
              <a:rPr b="1" i="0" lang="en-US" sz="1200" u="none" cap="none" strike="noStrike">
                <a:solidFill>
                  <a:schemeClr val="dk1"/>
                </a:solidFill>
                <a:latin typeface="Dosis"/>
                <a:ea typeface="Dosis"/>
                <a:cs typeface="Dosis"/>
                <a:sym typeface="Dosis"/>
              </a:rPr>
              <a:t>5. Feature Selection</a:t>
            </a:r>
            <a:endParaRPr/>
          </a:p>
          <a:p>
            <a:pPr indent="-171450" lvl="0" marL="171450" marR="0" rtl="0" algn="just">
              <a:lnSpc>
                <a:spcPct val="115000"/>
              </a:lnSpc>
              <a:spcBef>
                <a:spcPts val="0"/>
              </a:spcBef>
              <a:spcAft>
                <a:spcPts val="0"/>
              </a:spcAft>
              <a:buClr>
                <a:srgbClr val="000000"/>
              </a:buClr>
              <a:buSzPts val="1200"/>
              <a:buFont typeface="Arial"/>
              <a:buChar char="•"/>
            </a:pPr>
            <a:r>
              <a:rPr b="0" i="0" lang="en-US" sz="1200" u="none" cap="none" strike="noStrike">
                <a:solidFill>
                  <a:schemeClr val="dk1"/>
                </a:solidFill>
                <a:latin typeface="Dosis"/>
                <a:ea typeface="Dosis"/>
                <a:cs typeface="Dosis"/>
                <a:sym typeface="Dosis"/>
              </a:rPr>
              <a:t>Pada tahap ini sudah dilakukan Anova untuk feature numerikal – kategorikal. Disarankan untuk menambah Chi-square untuk feature kategorikal-kategorikal agar bisa dipisahkan antara fitur kategorikal dan numerical. </a:t>
            </a:r>
            <a:endParaRPr/>
          </a:p>
          <a:p>
            <a:pPr indent="0" lvl="0" marL="0" marR="0" rtl="0" algn="just">
              <a:lnSpc>
                <a:spcPct val="115000"/>
              </a:lnSpc>
              <a:spcBef>
                <a:spcPts val="0"/>
              </a:spcBef>
              <a:spcAft>
                <a:spcPts val="0"/>
              </a:spcAft>
              <a:buNone/>
            </a:pPr>
            <a:r>
              <a:t/>
            </a:r>
            <a:endParaRPr b="1" i="0" sz="1200" u="none" cap="none" strike="noStrike">
              <a:solidFill>
                <a:schemeClr val="dk1"/>
              </a:solidFill>
              <a:latin typeface="Dosis"/>
              <a:ea typeface="Dosis"/>
              <a:cs typeface="Dosis"/>
              <a:sym typeface="Dosis"/>
            </a:endParaRPr>
          </a:p>
          <a:p>
            <a:pPr indent="0" lvl="0" marL="0" marR="0" rtl="0" algn="just">
              <a:lnSpc>
                <a:spcPct val="115000"/>
              </a:lnSpc>
              <a:spcBef>
                <a:spcPts val="0"/>
              </a:spcBef>
              <a:spcAft>
                <a:spcPts val="0"/>
              </a:spcAft>
              <a:buNone/>
            </a:pPr>
            <a:r>
              <a:rPr b="1" i="0" lang="en-US" sz="1200" u="none" cap="none" strike="noStrike">
                <a:solidFill>
                  <a:schemeClr val="dk1"/>
                </a:solidFill>
                <a:latin typeface="Dosis"/>
                <a:ea typeface="Dosis"/>
                <a:cs typeface="Dosis"/>
                <a:sym typeface="Dosis"/>
              </a:rPr>
              <a:t>6. Imbalance Handling</a:t>
            </a:r>
            <a:endParaRPr/>
          </a:p>
          <a:p>
            <a:pPr indent="-171450" lvl="0" marL="171450" rtl="0" algn="just">
              <a:lnSpc>
                <a:spcPct val="115000"/>
              </a:lnSpc>
              <a:spcBef>
                <a:spcPts val="0"/>
              </a:spcBef>
              <a:spcAft>
                <a:spcPts val="0"/>
              </a:spcAft>
              <a:buClr>
                <a:schemeClr val="dk1"/>
              </a:buClr>
              <a:buSzPts val="1200"/>
              <a:buChar char="•"/>
            </a:pPr>
            <a:r>
              <a:rPr lang="en-US" sz="1200">
                <a:solidFill>
                  <a:schemeClr val="dk1"/>
                </a:solidFill>
                <a:latin typeface="Dosis"/>
                <a:ea typeface="Dosis"/>
                <a:cs typeface="Dosis"/>
                <a:sym typeface="Dosis"/>
              </a:rPr>
              <a:t>Sudah dilakukan dengan baik menggunakan SMOTE. </a:t>
            </a:r>
            <a:endParaRPr/>
          </a:p>
          <a:p>
            <a:pPr indent="0" lvl="0" marL="0" marR="0" rtl="0" algn="just">
              <a:lnSpc>
                <a:spcPct val="115000"/>
              </a:lnSpc>
              <a:spcBef>
                <a:spcPts val="0"/>
              </a:spcBef>
              <a:spcAft>
                <a:spcPts val="0"/>
              </a:spcAft>
              <a:buNone/>
            </a:pPr>
            <a:r>
              <a:t/>
            </a:r>
            <a:endParaRPr b="0" i="0" sz="1200" u="none" cap="none" strike="noStrike">
              <a:solidFill>
                <a:schemeClr val="dk1"/>
              </a:solidFill>
              <a:latin typeface="Dosis"/>
              <a:ea typeface="Dosis"/>
              <a:cs typeface="Dosis"/>
              <a:sym typeface="Dosis"/>
            </a:endParaRPr>
          </a:p>
          <a:p>
            <a:pPr indent="0" lvl="0" marL="0" marR="0" rtl="0" algn="just">
              <a:lnSpc>
                <a:spcPct val="115000"/>
              </a:lnSpc>
              <a:spcBef>
                <a:spcPts val="0"/>
              </a:spcBef>
              <a:spcAft>
                <a:spcPts val="0"/>
              </a:spcAft>
              <a:buNone/>
            </a:pPr>
            <a:r>
              <a:rPr b="1" i="0" lang="en-US" sz="1200" u="none" cap="none" strike="noStrike">
                <a:solidFill>
                  <a:schemeClr val="dk1"/>
                </a:solidFill>
                <a:latin typeface="Dosis"/>
                <a:ea typeface="Dosis"/>
                <a:cs typeface="Dosis"/>
                <a:sym typeface="Dosis"/>
              </a:rPr>
              <a:t>Notes tambahan:</a:t>
            </a:r>
            <a:endParaRPr/>
          </a:p>
          <a:p>
            <a:pPr indent="-171450" lvl="0" marL="171450" marR="0" rtl="0" algn="just">
              <a:lnSpc>
                <a:spcPct val="115000"/>
              </a:lnSpc>
              <a:spcBef>
                <a:spcPts val="0"/>
              </a:spcBef>
              <a:spcAft>
                <a:spcPts val="0"/>
              </a:spcAft>
              <a:buClr>
                <a:srgbClr val="000000"/>
              </a:buClr>
              <a:buSzPts val="1200"/>
              <a:buFont typeface="Arial"/>
              <a:buChar char="•"/>
            </a:pPr>
            <a:r>
              <a:rPr b="0" i="0" lang="en-US" sz="1200" u="none" cap="none" strike="noStrike">
                <a:solidFill>
                  <a:schemeClr val="dk1"/>
                </a:solidFill>
                <a:latin typeface="Dosis"/>
                <a:ea typeface="Dosis"/>
                <a:cs typeface="Dosis"/>
                <a:sym typeface="Dosis"/>
              </a:rPr>
              <a:t>Untuk data splitting bisa dilakukan di awal menjadi data training dan data testing sebelum memu</a:t>
            </a:r>
            <a:r>
              <a:rPr lang="en-US" sz="1200">
                <a:solidFill>
                  <a:schemeClr val="dk1"/>
                </a:solidFill>
                <a:latin typeface="Dosis"/>
                <a:ea typeface="Dosis"/>
                <a:cs typeface="Dosis"/>
                <a:sym typeface="Dosis"/>
              </a:rPr>
              <a:t>lai tahapan lainnya. L</a:t>
            </a:r>
            <a:r>
              <a:rPr b="0" i="0" lang="en-US" sz="1200" u="none" cap="none" strike="noStrike">
                <a:solidFill>
                  <a:schemeClr val="dk1"/>
                </a:solidFill>
                <a:latin typeface="Dosis"/>
                <a:ea typeface="Dosis"/>
                <a:cs typeface="Dosis"/>
                <a:sym typeface="Dosis"/>
              </a:rPr>
              <a:t>alu data training ditindaklanjuti dengan pre-processing seperti handling outlier, feature transformation dll. Data testing tidak perlu diproses.</a:t>
            </a:r>
            <a:endParaRPr/>
          </a:p>
          <a:p>
            <a:pPr indent="-171450" lvl="0" marL="171450" marR="0" rtl="0" algn="just">
              <a:lnSpc>
                <a:spcPct val="115000"/>
              </a:lnSpc>
              <a:spcBef>
                <a:spcPts val="0"/>
              </a:spcBef>
              <a:spcAft>
                <a:spcPts val="0"/>
              </a:spcAft>
              <a:buClr>
                <a:srgbClr val="000000"/>
              </a:buClr>
              <a:buSzPts val="1200"/>
              <a:buFont typeface="Arial"/>
              <a:buChar char="•"/>
            </a:pPr>
            <a:r>
              <a:rPr b="0" i="0" lang="en-US" sz="1200" u="none" cap="none" strike="noStrike">
                <a:solidFill>
                  <a:schemeClr val="dk1"/>
                </a:solidFill>
                <a:latin typeface="Dosis"/>
                <a:ea typeface="Dosis"/>
                <a:cs typeface="Dosis"/>
                <a:sym typeface="Dosis"/>
              </a:rPr>
              <a:t>Di tahap selanjutnya, bisa dicek kembali mengenai feature dengan korelasi yang tinggi terhadap response. </a:t>
            </a:r>
            <a:endParaRPr/>
          </a:p>
          <a:p>
            <a:pPr indent="-171450" lvl="0" marL="171450" marR="0" rtl="0" algn="just">
              <a:lnSpc>
                <a:spcPct val="115000"/>
              </a:lnSpc>
              <a:spcBef>
                <a:spcPts val="0"/>
              </a:spcBef>
              <a:spcAft>
                <a:spcPts val="0"/>
              </a:spcAft>
              <a:buClr>
                <a:srgbClr val="000000"/>
              </a:buClr>
              <a:buSzPts val="1200"/>
              <a:buFont typeface="Arial"/>
              <a:buChar char="•"/>
            </a:pPr>
            <a:r>
              <a:rPr b="0" i="0" lang="en-US" sz="1200" u="none" cap="none" strike="noStrike">
                <a:solidFill>
                  <a:schemeClr val="dk1"/>
                </a:solidFill>
                <a:latin typeface="Dosis"/>
                <a:ea typeface="Dosis"/>
                <a:cs typeface="Dosis"/>
                <a:sym typeface="Dosis"/>
              </a:rPr>
              <a:t>Pertimbangkan feature baru yang merupakan gabungan dari beberapa feature. Contoh: jika feature RFM terpilih, maka feature Recency, Total Purchase, dan Total Spending perlu dihapus/tidak digunakan agar tidak redundant/double. Atau jika feature Total Children (gabungan dari Total Kidhome dan Total Teenhome) terpilih, maka feature Total Kidhome dan Total Teenhome dihapus.</a:t>
            </a:r>
            <a:endParaRPr/>
          </a:p>
          <a:p>
            <a:pPr indent="-95250" lvl="0" marL="17145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Dosis"/>
              <a:ea typeface="Dosis"/>
              <a:cs typeface="Dosis"/>
              <a:sym typeface="Dosis"/>
            </a:endParaRPr>
          </a:p>
          <a:p>
            <a:pPr indent="-228600" lvl="0" marL="457200" marR="0" rtl="0" algn="just">
              <a:lnSpc>
                <a:spcPct val="115000"/>
              </a:lnSpc>
              <a:spcBef>
                <a:spcPts val="0"/>
              </a:spcBef>
              <a:spcAft>
                <a:spcPts val="0"/>
              </a:spcAft>
              <a:buClr>
                <a:schemeClr val="dk1"/>
              </a:buClr>
              <a:buSzPts val="1200"/>
              <a:buFont typeface="Dosis"/>
              <a:buNone/>
            </a:pPr>
            <a:r>
              <a:t/>
            </a:r>
            <a:endParaRPr b="0" i="0" sz="1200" u="none" cap="none" strike="noStrike">
              <a:solidFill>
                <a:schemeClr val="dk1"/>
              </a:solidFill>
              <a:latin typeface="Dosis"/>
              <a:ea typeface="Dosis"/>
              <a:cs typeface="Dosis"/>
              <a:sym typeface="Dosis"/>
            </a:endParaRPr>
          </a:p>
          <a:p>
            <a:pPr indent="0" lvl="0" marL="15240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Dosis"/>
              <a:ea typeface="Dosis"/>
              <a:cs typeface="Dosis"/>
              <a:sym typeface="Dosis"/>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15240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Dosis"/>
              <a:ea typeface="Dosis"/>
              <a:cs typeface="Dosis"/>
              <a:sym typeface="Dosis"/>
            </a:endParaRPr>
          </a:p>
          <a:p>
            <a:pPr indent="0" lvl="0" marL="15240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Dosis"/>
              <a:ea typeface="Dosis"/>
              <a:cs typeface="Dosis"/>
              <a:sym typeface="Dosis"/>
            </a:endParaRPr>
          </a:p>
          <a:p>
            <a:pPr indent="0" lvl="0" marL="15240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Dosis"/>
              <a:ea typeface="Dosis"/>
              <a:cs typeface="Dosis"/>
              <a:sym typeface="Dosi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 name="Shape 121"/>
        <p:cNvGrpSpPr/>
        <p:nvPr/>
      </p:nvGrpSpPr>
      <p:grpSpPr>
        <a:xfrm>
          <a:off x="0" y="0"/>
          <a:ext cx="0" cy="0"/>
          <a:chOff x="0" y="0"/>
          <a:chExt cx="0" cy="0"/>
        </a:xfrm>
      </p:grpSpPr>
      <p:pic>
        <p:nvPicPr>
          <p:cNvPr descr="A close up of a logo&#10;&#10;Description automatically generated" id="122" name="Google Shape;122;p4"/>
          <p:cNvPicPr preferRelativeResize="0"/>
          <p:nvPr/>
        </p:nvPicPr>
        <p:blipFill rotWithShape="1">
          <a:blip r:embed="rId4">
            <a:alphaModFix amt="52999"/>
          </a:blip>
          <a:srcRect b="0" l="0" r="62945" t="0"/>
          <a:stretch/>
        </p:blipFill>
        <p:spPr>
          <a:xfrm flipH="1">
            <a:off x="9117901" y="3211537"/>
            <a:ext cx="3042360" cy="3421004"/>
          </a:xfrm>
          <a:prstGeom prst="rect">
            <a:avLst/>
          </a:prstGeom>
          <a:noFill/>
          <a:ln>
            <a:noFill/>
          </a:ln>
        </p:spPr>
      </p:pic>
      <p:grpSp>
        <p:nvGrpSpPr>
          <p:cNvPr id="123" name="Google Shape;123;p4"/>
          <p:cNvGrpSpPr/>
          <p:nvPr/>
        </p:nvGrpSpPr>
        <p:grpSpPr>
          <a:xfrm>
            <a:off x="591850" y="-328527"/>
            <a:ext cx="1386593" cy="1594062"/>
            <a:chOff x="726653" y="-517614"/>
            <a:chExt cx="2170621" cy="2495400"/>
          </a:xfrm>
        </p:grpSpPr>
        <p:sp>
          <p:nvSpPr>
            <p:cNvPr id="124" name="Google Shape;124;p4"/>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125" name="Google Shape;125;p4"/>
            <p:cNvPicPr preferRelativeResize="0"/>
            <p:nvPr/>
          </p:nvPicPr>
          <p:blipFill rotWithShape="1">
            <a:blip r:embed="rId5">
              <a:alphaModFix/>
            </a:blip>
            <a:srcRect b="32683" l="2416" r="76115" t="34763"/>
            <a:stretch/>
          </p:blipFill>
          <p:spPr>
            <a:xfrm>
              <a:off x="726653" y="443679"/>
              <a:ext cx="2170621" cy="1369427"/>
            </a:xfrm>
            <a:prstGeom prst="rect">
              <a:avLst/>
            </a:prstGeom>
            <a:noFill/>
            <a:ln>
              <a:noFill/>
            </a:ln>
          </p:spPr>
        </p:pic>
      </p:grpSp>
      <p:sp>
        <p:nvSpPr>
          <p:cNvPr id="126" name="Google Shape;126;p4"/>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Market Insider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Kevin</a:t>
            </a:r>
            <a:endParaRPr b="1" i="0" sz="1800" u="none" cap="none" strike="noStrike">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Pukul/ Tanggal: 20:00/ 29 November 2023</a:t>
            </a:r>
            <a:endParaRPr b="1" i="0" sz="1800" u="none" cap="none" strike="noStrike">
              <a:solidFill>
                <a:srgbClr val="0198A3"/>
              </a:solidFill>
              <a:highlight>
                <a:srgbClr val="FFFF00"/>
              </a:highlight>
              <a:latin typeface="Dosis"/>
              <a:ea typeface="Dosis"/>
              <a:cs typeface="Dosis"/>
              <a:sym typeface="Dosis"/>
            </a:endParaRPr>
          </a:p>
        </p:txBody>
      </p:sp>
      <p:sp>
        <p:nvSpPr>
          <p:cNvPr id="127" name="Google Shape;127;p4"/>
          <p:cNvSpPr/>
          <p:nvPr/>
        </p:nvSpPr>
        <p:spPr>
          <a:xfrm>
            <a:off x="228600" y="1385274"/>
            <a:ext cx="11768400" cy="4871687"/>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 name="Google Shape;128;p4"/>
          <p:cNvSpPr txBox="1"/>
          <p:nvPr/>
        </p:nvSpPr>
        <p:spPr>
          <a:xfrm>
            <a:off x="228600" y="1469203"/>
            <a:ext cx="11734800" cy="4315147"/>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4"/>
          <p:cNvSpPr txBox="1"/>
          <p:nvPr/>
        </p:nvSpPr>
        <p:spPr>
          <a:xfrm>
            <a:off x="228600" y="1531215"/>
            <a:ext cx="11734800" cy="4962052"/>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200"/>
              <a:buFont typeface="Arial"/>
              <a:buNone/>
            </a:pPr>
            <a:r>
              <a:rPr b="1" i="0" lang="en-US" sz="1200" u="none" cap="none" strike="noStrike">
                <a:solidFill>
                  <a:schemeClr val="dk1"/>
                </a:solidFill>
                <a:latin typeface="Dosis"/>
                <a:ea typeface="Dosis"/>
                <a:cs typeface="Dosis"/>
                <a:sym typeface="Dosis"/>
              </a:rPr>
              <a:t>Tindak Lanjut:</a:t>
            </a:r>
            <a:endParaRPr/>
          </a:p>
          <a:p>
            <a:pPr indent="0" lvl="0" marL="0" marR="0" rtl="0" algn="just">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Dosis"/>
                <a:ea typeface="Dosis"/>
                <a:cs typeface="Dosis"/>
                <a:sym typeface="Dosis"/>
              </a:rPr>
              <a:t>Setelah mendapatkan feedback dari mentor, berikut adalah perbaikan dan tambahan pada beberapa sub-tahap di tahap Data Pre-Processing:</a:t>
            </a:r>
            <a:endParaRPr b="0" i="0" sz="1200" u="none" cap="none" strike="noStrike">
              <a:solidFill>
                <a:srgbClr val="000000"/>
              </a:solidFill>
              <a:latin typeface="Dosis"/>
              <a:ea typeface="Dosis"/>
              <a:cs typeface="Dosis"/>
              <a:sym typeface="Dosis"/>
            </a:endParaRPr>
          </a:p>
          <a:p>
            <a:pPr indent="0" lvl="0" marL="0" marR="0" rtl="0" algn="just">
              <a:lnSpc>
                <a:spcPct val="115000"/>
              </a:lnSpc>
              <a:spcBef>
                <a:spcPts val="0"/>
              </a:spcBef>
              <a:spcAft>
                <a:spcPts val="0"/>
              </a:spcAft>
              <a:buClr>
                <a:srgbClr val="000000"/>
              </a:buClr>
              <a:buSzPts val="1200"/>
              <a:buFont typeface="Arial"/>
              <a:buNone/>
            </a:pPr>
            <a:r>
              <a:t/>
            </a:r>
            <a:endParaRPr sz="1200">
              <a:latin typeface="Dosis"/>
              <a:ea typeface="Dosis"/>
              <a:cs typeface="Dosis"/>
              <a:sym typeface="Dosis"/>
            </a:endParaRPr>
          </a:p>
          <a:p>
            <a:pPr indent="0" lvl="0" marL="0" rtl="0" algn="just">
              <a:lnSpc>
                <a:spcPct val="115000"/>
              </a:lnSpc>
              <a:spcBef>
                <a:spcPts val="0"/>
              </a:spcBef>
              <a:spcAft>
                <a:spcPts val="0"/>
              </a:spcAft>
              <a:buNone/>
            </a:pPr>
            <a:r>
              <a:rPr lang="en-US" sz="1200">
                <a:solidFill>
                  <a:schemeClr val="dk1"/>
                </a:solidFill>
                <a:latin typeface="Dosis"/>
                <a:ea typeface="Dosis"/>
                <a:cs typeface="Dosis"/>
                <a:sym typeface="Dosis"/>
              </a:rPr>
              <a:t>Sebelum pre-processing, telah dilakukan d</a:t>
            </a:r>
            <a:r>
              <a:rPr lang="en-US" sz="1200">
                <a:solidFill>
                  <a:schemeClr val="dk1"/>
                </a:solidFill>
                <a:latin typeface="Dosis"/>
                <a:ea typeface="Dosis"/>
                <a:cs typeface="Dosis"/>
                <a:sym typeface="Dosis"/>
              </a:rPr>
              <a:t>ata splitting menjadi data training dan data testing. Lalu dilanjutkan dengan sub-tahapan Pre-Processing. </a:t>
            </a:r>
            <a:endParaRPr sz="1200">
              <a:solidFill>
                <a:schemeClr val="dk1"/>
              </a:solidFill>
              <a:latin typeface="Dosis"/>
              <a:ea typeface="Dosis"/>
              <a:cs typeface="Dosis"/>
              <a:sym typeface="Dosis"/>
            </a:endParaRPr>
          </a:p>
          <a:p>
            <a:pPr indent="0" lvl="0" marL="0" rtl="0" algn="just">
              <a:lnSpc>
                <a:spcPct val="115000"/>
              </a:lnSpc>
              <a:spcBef>
                <a:spcPts val="0"/>
              </a:spcBef>
              <a:spcAft>
                <a:spcPts val="0"/>
              </a:spcAft>
              <a:buNone/>
            </a:pPr>
            <a:r>
              <a:t/>
            </a:r>
            <a:endParaRPr sz="300">
              <a:solidFill>
                <a:schemeClr val="dk1"/>
              </a:solidFill>
              <a:latin typeface="Dosis"/>
              <a:ea typeface="Dosis"/>
              <a:cs typeface="Dosis"/>
              <a:sym typeface="Dosis"/>
            </a:endParaRPr>
          </a:p>
          <a:p>
            <a:pPr indent="0" lvl="0" marL="0" marR="0" rtl="0" algn="just">
              <a:lnSpc>
                <a:spcPct val="115000"/>
              </a:lnSpc>
              <a:spcBef>
                <a:spcPts val="0"/>
              </a:spcBef>
              <a:spcAft>
                <a:spcPts val="0"/>
              </a:spcAft>
              <a:buNone/>
            </a:pPr>
            <a:r>
              <a:rPr b="1" i="0" lang="en-US" sz="1200" u="none" cap="none" strike="noStrike">
                <a:solidFill>
                  <a:schemeClr val="dk1"/>
                </a:solidFill>
                <a:latin typeface="Dosis"/>
                <a:ea typeface="Dosis"/>
                <a:cs typeface="Dosis"/>
                <a:sym typeface="Dosis"/>
              </a:rPr>
              <a:t>1. Feature Extraction</a:t>
            </a:r>
            <a:endParaRPr/>
          </a:p>
          <a:p>
            <a:pPr indent="-171450" lvl="0" marL="171450" marR="0" rtl="0" algn="just">
              <a:lnSpc>
                <a:spcPct val="115000"/>
              </a:lnSpc>
              <a:spcBef>
                <a:spcPts val="0"/>
              </a:spcBef>
              <a:spcAft>
                <a:spcPts val="0"/>
              </a:spcAft>
              <a:buClr>
                <a:srgbClr val="000000"/>
              </a:buClr>
              <a:buSzPts val="1200"/>
              <a:buFont typeface="Arial"/>
              <a:buChar char="•"/>
            </a:pPr>
            <a:r>
              <a:rPr b="0" i="0" lang="en-US" sz="1200" u="none" cap="none" strike="noStrike">
                <a:solidFill>
                  <a:schemeClr val="dk1"/>
                </a:solidFill>
                <a:latin typeface="Dosis"/>
                <a:ea typeface="Dosis"/>
                <a:cs typeface="Dosis"/>
                <a:sym typeface="Dosis"/>
              </a:rPr>
              <a:t>Memperbaiki logic untuk feature Family Size untuk mengetahui jumlah anggota keluarga</a:t>
            </a:r>
            <a:r>
              <a:rPr lang="en-US" sz="1200">
                <a:solidFill>
                  <a:schemeClr val="dk1"/>
                </a:solidFill>
                <a:latin typeface="Dosis"/>
                <a:ea typeface="Dosis"/>
                <a:cs typeface="Dosis"/>
                <a:sym typeface="Dosis"/>
              </a:rPr>
              <a:t>. </a:t>
            </a:r>
            <a:endParaRPr/>
          </a:p>
          <a:p>
            <a:pPr indent="-95250" lvl="0" marL="171450" marR="0" rtl="0" algn="just">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Dosis"/>
              <a:ea typeface="Dosis"/>
              <a:cs typeface="Dosis"/>
              <a:sym typeface="Dosis"/>
            </a:endParaRPr>
          </a:p>
          <a:p>
            <a:pPr indent="0" lvl="0" marL="0" marR="0" rtl="0" algn="just">
              <a:lnSpc>
                <a:spcPct val="115000"/>
              </a:lnSpc>
              <a:spcBef>
                <a:spcPts val="0"/>
              </a:spcBef>
              <a:spcAft>
                <a:spcPts val="0"/>
              </a:spcAft>
              <a:buNone/>
            </a:pPr>
            <a:r>
              <a:rPr b="1" i="0" lang="en-US" sz="1200" u="none" cap="none" strike="noStrike">
                <a:solidFill>
                  <a:schemeClr val="dk1"/>
                </a:solidFill>
                <a:latin typeface="Dosis"/>
                <a:ea typeface="Dosis"/>
                <a:cs typeface="Dosis"/>
                <a:sym typeface="Dosis"/>
              </a:rPr>
              <a:t>2. Feature Transformation</a:t>
            </a:r>
            <a:endParaRPr/>
          </a:p>
          <a:p>
            <a:pPr indent="-171450" lvl="0" marL="171450" marR="0" rtl="0" algn="just">
              <a:lnSpc>
                <a:spcPct val="115000"/>
              </a:lnSpc>
              <a:spcBef>
                <a:spcPts val="0"/>
              </a:spcBef>
              <a:spcAft>
                <a:spcPts val="0"/>
              </a:spcAft>
              <a:buClr>
                <a:srgbClr val="000000"/>
              </a:buClr>
              <a:buSzPts val="1200"/>
              <a:buFont typeface="Arial"/>
              <a:buChar char="•"/>
            </a:pPr>
            <a:r>
              <a:rPr b="0" i="0" lang="en-US" sz="1200" u="none" cap="none" strike="noStrike">
                <a:solidFill>
                  <a:schemeClr val="dk1"/>
                </a:solidFill>
                <a:latin typeface="Dosis"/>
                <a:ea typeface="Dosis"/>
                <a:cs typeface="Dosis"/>
                <a:sym typeface="Dosis"/>
              </a:rPr>
              <a:t>Menambahkan plot distribusi untuk memperlihatkan sebaran data secara visual.</a:t>
            </a:r>
            <a:endParaRPr/>
          </a:p>
          <a:p>
            <a:pPr indent="-95250" lvl="0" marL="17145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Dosis"/>
              <a:ea typeface="Dosis"/>
              <a:cs typeface="Dosis"/>
              <a:sym typeface="Dosis"/>
            </a:endParaRPr>
          </a:p>
          <a:p>
            <a:pPr indent="0" lvl="0" marL="0" marR="0" rtl="0" algn="just">
              <a:lnSpc>
                <a:spcPct val="115000"/>
              </a:lnSpc>
              <a:spcBef>
                <a:spcPts val="0"/>
              </a:spcBef>
              <a:spcAft>
                <a:spcPts val="0"/>
              </a:spcAft>
              <a:buNone/>
            </a:pPr>
            <a:r>
              <a:rPr b="1" i="0" lang="en-US" sz="1200" u="none" cap="none" strike="noStrike">
                <a:solidFill>
                  <a:schemeClr val="dk1"/>
                </a:solidFill>
                <a:latin typeface="Dosis"/>
                <a:ea typeface="Dosis"/>
                <a:cs typeface="Dosis"/>
                <a:sym typeface="Dosis"/>
              </a:rPr>
              <a:t>3. Feature Selection</a:t>
            </a:r>
            <a:endParaRPr/>
          </a:p>
          <a:p>
            <a:pPr indent="-171450" lvl="0" marL="171450" marR="0" rtl="0" algn="just">
              <a:lnSpc>
                <a:spcPct val="115000"/>
              </a:lnSpc>
              <a:spcBef>
                <a:spcPts val="0"/>
              </a:spcBef>
              <a:spcAft>
                <a:spcPts val="0"/>
              </a:spcAft>
              <a:buClr>
                <a:srgbClr val="000000"/>
              </a:buClr>
              <a:buSzPts val="1200"/>
              <a:buFont typeface="Arial"/>
              <a:buChar char="•"/>
            </a:pPr>
            <a:r>
              <a:rPr b="0" i="0" lang="en-US" sz="1200" u="none" cap="none" strike="noStrike">
                <a:solidFill>
                  <a:schemeClr val="dk1"/>
                </a:solidFill>
                <a:latin typeface="Dosis"/>
                <a:ea typeface="Dosis"/>
                <a:cs typeface="Dosis"/>
                <a:sym typeface="Dosis"/>
              </a:rPr>
              <a:t>Menambahkan uji Chi-Square pada feature kategorikal-kategorikal</a:t>
            </a:r>
            <a:r>
              <a:rPr lang="en-US" sz="1200">
                <a:solidFill>
                  <a:schemeClr val="dk1"/>
                </a:solidFill>
                <a:latin typeface="Dosis"/>
                <a:ea typeface="Dosis"/>
                <a:cs typeface="Dosis"/>
                <a:sym typeface="Dosis"/>
              </a:rPr>
              <a:t> dan mengecek redundant analysis.</a:t>
            </a:r>
            <a:endParaRPr b="1" i="0" sz="1200" u="none" cap="none" strike="noStrike">
              <a:solidFill>
                <a:schemeClr val="dk1"/>
              </a:solidFill>
              <a:latin typeface="Dosis"/>
              <a:ea typeface="Dosis"/>
              <a:cs typeface="Dosis"/>
              <a:sym typeface="Dosis"/>
            </a:endParaRPr>
          </a:p>
          <a:p>
            <a:pPr indent="0" lvl="0" marL="0" marR="0" rtl="0" algn="just">
              <a:lnSpc>
                <a:spcPct val="115000"/>
              </a:lnSpc>
              <a:spcBef>
                <a:spcPts val="0"/>
              </a:spcBef>
              <a:spcAft>
                <a:spcPts val="0"/>
              </a:spcAft>
              <a:buNone/>
            </a:pPr>
            <a:r>
              <a:t/>
            </a:r>
            <a:endParaRPr b="0" i="0" sz="1200" u="none" cap="none" strike="noStrike">
              <a:solidFill>
                <a:schemeClr val="dk1"/>
              </a:solidFill>
              <a:latin typeface="Dosis"/>
              <a:ea typeface="Dosis"/>
              <a:cs typeface="Dosis"/>
              <a:sym typeface="Dosis"/>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osis"/>
              <a:ea typeface="Dosis"/>
              <a:cs typeface="Dosis"/>
              <a:sym typeface="Dosis"/>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osis"/>
              <a:ea typeface="Dosis"/>
              <a:cs typeface="Dosis"/>
              <a:sym typeface="Dosis"/>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osis"/>
              <a:ea typeface="Dosis"/>
              <a:cs typeface="Dosis"/>
              <a:sym typeface="Dosis"/>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osis"/>
              <a:ea typeface="Dosis"/>
              <a:cs typeface="Dosis"/>
              <a:sym typeface="Dosis"/>
            </a:endParaRPr>
          </a:p>
          <a:p>
            <a:pPr indent="0" lvl="0" marL="15240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Dosis"/>
              <a:ea typeface="Dosis"/>
              <a:cs typeface="Dosis"/>
              <a:sym typeface="Dosis"/>
            </a:endParaRPr>
          </a:p>
          <a:p>
            <a:pPr indent="0" lvl="0" marL="15240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Dosis"/>
              <a:ea typeface="Dosis"/>
              <a:cs typeface="Dosis"/>
              <a:sym typeface="Dosis"/>
            </a:endParaRPr>
          </a:p>
          <a:p>
            <a:pPr indent="0" lvl="0" marL="15240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Dosis"/>
              <a:ea typeface="Dosis"/>
              <a:cs typeface="Dosis"/>
              <a:sym typeface="Dosi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2020-04-28T06:06:00Z</dcterms:created>
  <dc:creator>msoffice5650</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0x0101007A90A3EAE74D784A98B166F67BEEB090</vt:lpwstr>
  </property>
  <property fmtid="{D5CDD505-2E9C-101B-9397-08002B2CF9AE}" pid="3" name="ICV">
    <vt:lpwstr>E6DCAC888C2D4412B07959F2DE3FD48C_13</vt:lpwstr>
  </property>
  <property fmtid="{D5CDD505-2E9C-101B-9397-08002B2CF9AE}" pid="4" name="KSOProductBuildVer">
    <vt:lpwstr>1033-12.2.0.13359</vt:lpwstr>
  </property>
</Properties>
</file>