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i5zfYfuUTU5I4fkcumv2lfYCR4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 name="Google Shape;44;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ec78c2f86_0_2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aec78c2f86_0_2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ecc708002_1_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aecc708002_1_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ec78c2f86_0_3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aec78c2f86_0_3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5bcd7b9f1_1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5bcd7b9f1_1_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5bcd7b9f1_1_5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65bcd7b9f1_1_5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ec78c2f86_0_4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aec78c2f86_0_4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ec78c2f86_0_5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aec78c2f86_0_5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64075113bd_0_1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g264075113bd_0_1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ec78c2f86_0_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aec78c2f86_0_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ec78c2f86_0_1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ec78c2f86_0_1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ec78c2f86_0_1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aec78c2f86_0_1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ec78c2f86_0_6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aec78c2f86_0_6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ec78c2f86_0_7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aec78c2f86_0_7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ec78c2f86_0_8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aec78c2f86_0_8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ecc708002_2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aecc708002_2_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2" name="Shape 12"/>
        <p:cNvGrpSpPr/>
        <p:nvPr/>
      </p:nvGrpSpPr>
      <p:grpSpPr>
        <a:xfrm>
          <a:off x="0" y="0"/>
          <a:ext cx="0" cy="0"/>
          <a:chOff x="0" y="0"/>
          <a:chExt cx="0" cy="0"/>
        </a:xfrm>
      </p:grpSpPr>
      <p:pic>
        <p:nvPicPr>
          <p:cNvPr id="13" name="Google Shape;13;p24"/>
          <p:cNvPicPr preferRelativeResize="0"/>
          <p:nvPr/>
        </p:nvPicPr>
        <p:blipFill rotWithShape="1">
          <a:blip r:embed="rId2">
            <a:alphaModFix/>
          </a:blip>
          <a:srcRect b="0" l="0" r="0" t="0"/>
          <a:stretch/>
        </p:blipFill>
        <p:spPr>
          <a:xfrm>
            <a:off x="0" y="0"/>
            <a:ext cx="9143999" cy="5143499"/>
          </a:xfrm>
          <a:prstGeom prst="rect">
            <a:avLst/>
          </a:prstGeom>
          <a:noFill/>
          <a:ln>
            <a:noFill/>
          </a:ln>
        </p:spPr>
      </p:pic>
      <p:sp>
        <p:nvSpPr>
          <p:cNvPr id="14" name="Google Shape;14;p24"/>
          <p:cNvSpPr txBox="1"/>
          <p:nvPr>
            <p:ph type="ctrTitle"/>
          </p:nvPr>
        </p:nvSpPr>
        <p:spPr>
          <a:xfrm>
            <a:off x="384729" y="1888521"/>
            <a:ext cx="2677160" cy="5740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5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4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25"/>
          <p:cNvSpPr txBox="1"/>
          <p:nvPr>
            <p:ph type="title"/>
          </p:nvPr>
        </p:nvSpPr>
        <p:spPr>
          <a:xfrm>
            <a:off x="512375" y="200448"/>
            <a:ext cx="3128645" cy="4095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5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5"/>
          <p:cNvSpPr txBox="1"/>
          <p:nvPr>
            <p:ph idx="1" type="body"/>
          </p:nvPr>
        </p:nvSpPr>
        <p:spPr>
          <a:xfrm>
            <a:off x="641425" y="922463"/>
            <a:ext cx="8129720" cy="2692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1400">
                <a:solidFill>
                  <a:schemeClr val="dk1"/>
                </a:solidFill>
                <a:latin typeface="Verdana"/>
                <a:ea typeface="Verdana"/>
                <a:cs typeface="Verdana"/>
                <a:sym typeface="Verdan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26"/>
          <p:cNvSpPr txBox="1"/>
          <p:nvPr>
            <p:ph type="title"/>
          </p:nvPr>
        </p:nvSpPr>
        <p:spPr>
          <a:xfrm>
            <a:off x="512375" y="200448"/>
            <a:ext cx="3128645" cy="4095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5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2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2" name="Shape 32"/>
        <p:cNvGrpSpPr/>
        <p:nvPr/>
      </p:nvGrpSpPr>
      <p:grpSpPr>
        <a:xfrm>
          <a:off x="0" y="0"/>
          <a:ext cx="0" cy="0"/>
          <a:chOff x="0" y="0"/>
          <a:chExt cx="0" cy="0"/>
        </a:xfrm>
      </p:grpSpPr>
      <p:pic>
        <p:nvPicPr>
          <p:cNvPr id="33" name="Google Shape;33;p27"/>
          <p:cNvPicPr preferRelativeResize="0"/>
          <p:nvPr/>
        </p:nvPicPr>
        <p:blipFill rotWithShape="1">
          <a:blip r:embed="rId2">
            <a:alphaModFix/>
          </a:blip>
          <a:srcRect b="0" l="0" r="0" t="0"/>
          <a:stretch/>
        </p:blipFill>
        <p:spPr>
          <a:xfrm>
            <a:off x="0" y="0"/>
            <a:ext cx="9143999" cy="5143499"/>
          </a:xfrm>
          <a:prstGeom prst="rect">
            <a:avLst/>
          </a:prstGeom>
          <a:noFill/>
          <a:ln>
            <a:noFill/>
          </a:ln>
        </p:spPr>
      </p:pic>
      <p:sp>
        <p:nvSpPr>
          <p:cNvPr id="34" name="Google Shape;34;p27"/>
          <p:cNvSpPr txBox="1"/>
          <p:nvPr>
            <p:ph type="title"/>
          </p:nvPr>
        </p:nvSpPr>
        <p:spPr>
          <a:xfrm>
            <a:off x="512375" y="200448"/>
            <a:ext cx="3128645" cy="4095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5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2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3"/>
          <p:cNvPicPr preferRelativeResize="0"/>
          <p:nvPr/>
        </p:nvPicPr>
        <p:blipFill rotWithShape="1">
          <a:blip r:embed="rId1">
            <a:alphaModFix/>
          </a:blip>
          <a:srcRect b="0" l="0" r="0" t="0"/>
          <a:stretch/>
        </p:blipFill>
        <p:spPr>
          <a:xfrm>
            <a:off x="0" y="0"/>
            <a:ext cx="9143999" cy="5143499"/>
          </a:xfrm>
          <a:prstGeom prst="rect">
            <a:avLst/>
          </a:prstGeom>
          <a:noFill/>
          <a:ln>
            <a:noFill/>
          </a:ln>
        </p:spPr>
      </p:pic>
      <p:sp>
        <p:nvSpPr>
          <p:cNvPr id="7" name="Google Shape;7;p23"/>
          <p:cNvSpPr txBox="1"/>
          <p:nvPr>
            <p:ph type="title"/>
          </p:nvPr>
        </p:nvSpPr>
        <p:spPr>
          <a:xfrm>
            <a:off x="512375" y="200448"/>
            <a:ext cx="3128645" cy="4095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5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3"/>
          <p:cNvSpPr txBox="1"/>
          <p:nvPr>
            <p:ph idx="1" type="body"/>
          </p:nvPr>
        </p:nvSpPr>
        <p:spPr>
          <a:xfrm>
            <a:off x="641425" y="922463"/>
            <a:ext cx="8129720" cy="2692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1400" u="none" cap="none" strike="noStrike">
                <a:solidFill>
                  <a:schemeClr val="dk1"/>
                </a:solidFill>
                <a:latin typeface="Verdana"/>
                <a:ea typeface="Verdana"/>
                <a:cs typeface="Verdana"/>
                <a:sym typeface="Verdan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2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ph type="ctrTitle"/>
          </p:nvPr>
        </p:nvSpPr>
        <p:spPr>
          <a:xfrm>
            <a:off x="384725" y="1888525"/>
            <a:ext cx="29565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solidFill>
                  <a:srgbClr val="FFFFFF"/>
                </a:solidFill>
              </a:rPr>
              <a:t>Homework</a:t>
            </a:r>
            <a:endParaRPr sz="3600"/>
          </a:p>
        </p:txBody>
      </p:sp>
      <p:sp>
        <p:nvSpPr>
          <p:cNvPr id="47" name="Google Shape;47;p1"/>
          <p:cNvSpPr txBox="1"/>
          <p:nvPr/>
        </p:nvSpPr>
        <p:spPr>
          <a:xfrm>
            <a:off x="384725" y="3357875"/>
            <a:ext cx="3276600" cy="936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Verdana"/>
                <a:ea typeface="Verdana"/>
                <a:cs typeface="Verdana"/>
                <a:sym typeface="Verdana"/>
              </a:rPr>
              <a:t>Final Project - Stage</a:t>
            </a:r>
            <a:r>
              <a:rPr b="1" lang="en-US" sz="2000">
                <a:solidFill>
                  <a:srgbClr val="FFFFFF"/>
                </a:solidFill>
                <a:latin typeface="Verdana"/>
                <a:ea typeface="Verdana"/>
                <a:cs typeface="Verdana"/>
                <a:sym typeface="Verdana"/>
              </a:rPr>
              <a:t> 3</a:t>
            </a:r>
            <a:endParaRPr b="1" sz="2000">
              <a:solidFill>
                <a:srgbClr val="FFFFFF"/>
              </a:solidFill>
              <a:latin typeface="Verdana"/>
              <a:ea typeface="Verdana"/>
              <a:cs typeface="Verdana"/>
              <a:sym typeface="Verdana"/>
            </a:endParaRPr>
          </a:p>
          <a:p>
            <a:pPr indent="0" lvl="0" marL="12700" marR="0" rtl="0" algn="l">
              <a:lnSpc>
                <a:spcPct val="100000"/>
              </a:lnSpc>
              <a:spcBef>
                <a:spcPts val="0"/>
              </a:spcBef>
              <a:spcAft>
                <a:spcPts val="0"/>
              </a:spcAft>
              <a:buClr>
                <a:srgbClr val="000000"/>
              </a:buClr>
              <a:buSzPts val="2000"/>
              <a:buFont typeface="Arial"/>
              <a:buNone/>
            </a:pPr>
            <a:r>
              <a:rPr b="1" lang="en-US" sz="2000">
                <a:solidFill>
                  <a:srgbClr val="FFFFFF"/>
                </a:solidFill>
                <a:latin typeface="Verdana"/>
                <a:ea typeface="Verdana"/>
                <a:cs typeface="Verdana"/>
                <a:sym typeface="Verdana"/>
              </a:rPr>
              <a:t>Machine Learning Evaluation</a:t>
            </a:r>
            <a:endParaRPr b="1" sz="2000">
              <a:solidFill>
                <a:srgbClr val="FFFFF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aec78c2f86_0_29"/>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1. Modelling</a:t>
            </a:r>
            <a:endParaRPr sz="2000"/>
          </a:p>
        </p:txBody>
      </p:sp>
      <p:sp>
        <p:nvSpPr>
          <p:cNvPr id="130" name="Google Shape;130;g2aec78c2f86_0_29"/>
          <p:cNvSpPr txBox="1"/>
          <p:nvPr/>
        </p:nvSpPr>
        <p:spPr>
          <a:xfrm>
            <a:off x="891425" y="837375"/>
            <a:ext cx="7871700" cy="4164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1200">
                <a:solidFill>
                  <a:schemeClr val="dk1"/>
                </a:solidFill>
                <a:latin typeface="Verdana"/>
                <a:ea typeface="Verdana"/>
                <a:cs typeface="Verdana"/>
                <a:sym typeface="Verdana"/>
              </a:rPr>
              <a:t>Setelah melakukan hyperparameter tuning pada model AdaBoost, didapatkan hasil presisi yang lebih baik dibandingkan sebelum hyperparameter tuning. Dapat dilihat bahwa terjadi kenaikan presisi sebesar 3.6% dari 87.2% menjadi 90.8%. Kenaikan tersebut diimbangi oleh suatu tradeoff yaitu peningkatan yang terjadi pada nilai selisih antara nilai presisi pada data train dan data test yaitu sekitar 1.7% dari 6.5% menjadi 8.2%. Selisih tersebut masih dapat ditoleransi karena masih dibawah 10% untuk dikategorikan sebagai best-fit.</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rPr lang="en-US" sz="1200">
                <a:solidFill>
                  <a:schemeClr val="dk1"/>
                </a:solidFill>
                <a:latin typeface="Verdana"/>
                <a:ea typeface="Verdana"/>
                <a:cs typeface="Verdana"/>
                <a:sym typeface="Verdana"/>
              </a:rPr>
              <a:t>Berikut pertimbangan dalam pemilihan model ini:</a:t>
            </a:r>
            <a:endParaRPr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120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rPr lang="en-US" sz="1200">
                <a:solidFill>
                  <a:schemeClr val="dk1"/>
                </a:solidFill>
                <a:latin typeface="Verdana"/>
                <a:ea typeface="Verdana"/>
                <a:cs typeface="Verdana"/>
                <a:sym typeface="Verdana"/>
              </a:rPr>
              <a:t> </a:t>
            </a:r>
            <a:endParaRPr b="0" i="0" sz="1200" u="none" cap="none" strike="noStrike">
              <a:solidFill>
                <a:schemeClr val="dk1"/>
              </a:solidFill>
              <a:latin typeface="Verdana"/>
              <a:ea typeface="Verdana"/>
              <a:cs typeface="Verdana"/>
              <a:sym typeface="Verdana"/>
            </a:endParaRPr>
          </a:p>
        </p:txBody>
      </p:sp>
      <p:sp>
        <p:nvSpPr>
          <p:cNvPr id="131" name="Google Shape;131;g2aec78c2f86_0_29"/>
          <p:cNvSpPr txBox="1"/>
          <p:nvPr>
            <p:ph idx="1" type="body"/>
          </p:nvPr>
        </p:nvSpPr>
        <p:spPr>
          <a:xfrm>
            <a:off x="998675" y="621975"/>
            <a:ext cx="30321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E</a:t>
            </a:r>
            <a:r>
              <a:rPr b="0" lang="en-US"/>
              <a:t>. Pemilihan model terbaik</a:t>
            </a:r>
            <a:endParaRPr b="0"/>
          </a:p>
        </p:txBody>
      </p:sp>
      <p:pic>
        <p:nvPicPr>
          <p:cNvPr id="132" name="Google Shape;132;g2aec78c2f86_0_29"/>
          <p:cNvPicPr preferRelativeResize="0"/>
          <p:nvPr/>
        </p:nvPicPr>
        <p:blipFill rotWithShape="1">
          <a:blip r:embed="rId3">
            <a:alphaModFix/>
          </a:blip>
          <a:srcRect b="39994" l="0" r="19743" t="0"/>
          <a:stretch/>
        </p:blipFill>
        <p:spPr>
          <a:xfrm>
            <a:off x="1741863" y="3060437"/>
            <a:ext cx="6170825" cy="1032100"/>
          </a:xfrm>
          <a:prstGeom prst="rect">
            <a:avLst/>
          </a:prstGeom>
          <a:noFill/>
          <a:ln>
            <a:noFill/>
          </a:ln>
        </p:spPr>
      </p:pic>
      <p:grpSp>
        <p:nvGrpSpPr>
          <p:cNvPr id="133" name="Google Shape;133;g2aec78c2f86_0_29"/>
          <p:cNvGrpSpPr/>
          <p:nvPr/>
        </p:nvGrpSpPr>
        <p:grpSpPr>
          <a:xfrm>
            <a:off x="1741882" y="2138810"/>
            <a:ext cx="6170782" cy="746638"/>
            <a:chOff x="998675" y="2807888"/>
            <a:chExt cx="7820025" cy="746638"/>
          </a:xfrm>
        </p:grpSpPr>
        <p:pic>
          <p:nvPicPr>
            <p:cNvPr id="134" name="Google Shape;134;g2aec78c2f86_0_29"/>
            <p:cNvPicPr preferRelativeResize="0"/>
            <p:nvPr/>
          </p:nvPicPr>
          <p:blipFill rotWithShape="1">
            <a:blip r:embed="rId4">
              <a:alphaModFix/>
            </a:blip>
            <a:srcRect b="0" l="0" r="0" t="72698"/>
            <a:stretch/>
          </p:blipFill>
          <p:spPr>
            <a:xfrm>
              <a:off x="998675" y="3141050"/>
              <a:ext cx="7820025" cy="413475"/>
            </a:xfrm>
            <a:prstGeom prst="rect">
              <a:avLst/>
            </a:prstGeom>
            <a:noFill/>
            <a:ln>
              <a:noFill/>
            </a:ln>
          </p:spPr>
        </p:pic>
        <p:pic>
          <p:nvPicPr>
            <p:cNvPr id="135" name="Google Shape;135;g2aec78c2f86_0_29"/>
            <p:cNvPicPr preferRelativeResize="0"/>
            <p:nvPr/>
          </p:nvPicPr>
          <p:blipFill rotWithShape="1">
            <a:blip r:embed="rId4">
              <a:alphaModFix/>
            </a:blip>
            <a:srcRect b="78001" l="0" r="0" t="0"/>
            <a:stretch/>
          </p:blipFill>
          <p:spPr>
            <a:xfrm>
              <a:off x="998675" y="2807888"/>
              <a:ext cx="7820025" cy="333163"/>
            </a:xfrm>
            <a:prstGeom prst="rect">
              <a:avLst/>
            </a:prstGeom>
            <a:noFill/>
            <a:ln>
              <a:noFill/>
            </a:ln>
          </p:spPr>
        </p:pic>
      </p:grpSp>
      <p:sp>
        <p:nvSpPr>
          <p:cNvPr id="136" name="Google Shape;136;g2aec78c2f86_0_29"/>
          <p:cNvSpPr txBox="1"/>
          <p:nvPr/>
        </p:nvSpPr>
        <p:spPr>
          <a:xfrm>
            <a:off x="465275" y="2130625"/>
            <a:ext cx="10737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200">
                <a:solidFill>
                  <a:schemeClr val="dk1"/>
                </a:solidFill>
                <a:latin typeface="Verdana"/>
                <a:ea typeface="Verdana"/>
                <a:cs typeface="Verdana"/>
                <a:sym typeface="Verdana"/>
              </a:rPr>
              <a:t>Sebelum </a:t>
            </a:r>
            <a:endParaRPr b="1" sz="1200">
              <a:solidFill>
                <a:schemeClr val="dk1"/>
              </a:solidFill>
              <a:latin typeface="Verdana"/>
              <a:ea typeface="Verdana"/>
              <a:cs typeface="Verdana"/>
              <a:sym typeface="Verdana"/>
            </a:endParaRPr>
          </a:p>
          <a:p>
            <a:pPr indent="0" lvl="0" marL="0" rtl="0" algn="just">
              <a:spcBef>
                <a:spcPts val="0"/>
              </a:spcBef>
              <a:spcAft>
                <a:spcPts val="0"/>
              </a:spcAft>
              <a:buNone/>
            </a:pPr>
            <a:r>
              <a:rPr b="1" lang="en-US" sz="1200">
                <a:solidFill>
                  <a:schemeClr val="dk1"/>
                </a:solidFill>
                <a:latin typeface="Verdana"/>
                <a:ea typeface="Verdana"/>
                <a:cs typeface="Verdana"/>
                <a:sym typeface="Verdana"/>
              </a:rPr>
              <a:t>tuning</a:t>
            </a:r>
            <a:endParaRPr b="1"/>
          </a:p>
        </p:txBody>
      </p:sp>
      <p:sp>
        <p:nvSpPr>
          <p:cNvPr id="137" name="Google Shape;137;g2aec78c2f86_0_29"/>
          <p:cNvSpPr txBox="1"/>
          <p:nvPr/>
        </p:nvSpPr>
        <p:spPr>
          <a:xfrm>
            <a:off x="512375" y="3147038"/>
            <a:ext cx="10737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200">
                <a:solidFill>
                  <a:schemeClr val="dk1"/>
                </a:solidFill>
                <a:latin typeface="Verdana"/>
                <a:ea typeface="Verdana"/>
                <a:cs typeface="Verdana"/>
                <a:sym typeface="Verdana"/>
              </a:rPr>
              <a:t>Setelah</a:t>
            </a:r>
            <a:endParaRPr b="1" sz="1200">
              <a:solidFill>
                <a:schemeClr val="dk1"/>
              </a:solidFill>
              <a:latin typeface="Verdana"/>
              <a:ea typeface="Verdana"/>
              <a:cs typeface="Verdana"/>
              <a:sym typeface="Verdana"/>
            </a:endParaRPr>
          </a:p>
          <a:p>
            <a:pPr indent="0" lvl="0" marL="0" rtl="0" algn="just">
              <a:spcBef>
                <a:spcPts val="0"/>
              </a:spcBef>
              <a:spcAft>
                <a:spcPts val="0"/>
              </a:spcAft>
              <a:buNone/>
            </a:pPr>
            <a:r>
              <a:rPr b="1" lang="en-US" sz="1200">
                <a:solidFill>
                  <a:schemeClr val="dk1"/>
                </a:solidFill>
                <a:latin typeface="Verdana"/>
                <a:ea typeface="Verdana"/>
                <a:cs typeface="Verdana"/>
                <a:sym typeface="Verdana"/>
              </a:rPr>
              <a:t>tuning</a:t>
            </a:r>
            <a:endParaRPr b="1"/>
          </a:p>
        </p:txBody>
      </p:sp>
      <p:cxnSp>
        <p:nvCxnSpPr>
          <p:cNvPr id="138" name="Google Shape;138;g2aec78c2f86_0_29"/>
          <p:cNvCxnSpPr/>
          <p:nvPr/>
        </p:nvCxnSpPr>
        <p:spPr>
          <a:xfrm>
            <a:off x="884325" y="2698275"/>
            <a:ext cx="0" cy="38010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g2aec78c2f86_0_29"/>
          <p:cNvSpPr txBox="1"/>
          <p:nvPr/>
        </p:nvSpPr>
        <p:spPr>
          <a:xfrm>
            <a:off x="928600" y="2684725"/>
            <a:ext cx="10266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900">
                <a:solidFill>
                  <a:srgbClr val="38761D"/>
                </a:solidFill>
                <a:latin typeface="Verdana"/>
                <a:ea typeface="Verdana"/>
                <a:cs typeface="Verdana"/>
                <a:sym typeface="Verdana"/>
              </a:rPr>
              <a:t>+3.6% Precision</a:t>
            </a:r>
            <a:endParaRPr sz="1100">
              <a:solidFill>
                <a:srgbClr val="38761D"/>
              </a:solidFill>
            </a:endParaRPr>
          </a:p>
        </p:txBody>
      </p:sp>
      <p:sp>
        <p:nvSpPr>
          <p:cNvPr id="140" name="Google Shape;140;g2aec78c2f86_0_29"/>
          <p:cNvSpPr txBox="1"/>
          <p:nvPr/>
        </p:nvSpPr>
        <p:spPr>
          <a:xfrm>
            <a:off x="314625" y="2684725"/>
            <a:ext cx="607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900">
                <a:solidFill>
                  <a:srgbClr val="FF0000"/>
                </a:solidFill>
                <a:latin typeface="Verdana"/>
                <a:ea typeface="Verdana"/>
                <a:cs typeface="Verdana"/>
                <a:sym typeface="Verdana"/>
              </a:rPr>
              <a:t>+1</a:t>
            </a:r>
            <a:r>
              <a:rPr lang="en-US" sz="900">
                <a:solidFill>
                  <a:srgbClr val="FF0000"/>
                </a:solidFill>
                <a:latin typeface="Verdana"/>
                <a:ea typeface="Verdana"/>
                <a:cs typeface="Verdana"/>
                <a:sym typeface="Verdana"/>
              </a:rPr>
              <a:t>.7% </a:t>
            </a:r>
            <a:endParaRPr sz="900">
              <a:solidFill>
                <a:srgbClr val="FF0000"/>
              </a:solidFill>
              <a:latin typeface="Verdana"/>
              <a:ea typeface="Verdana"/>
              <a:cs typeface="Verdana"/>
              <a:sym typeface="Verdana"/>
            </a:endParaRPr>
          </a:p>
          <a:p>
            <a:pPr indent="0" lvl="0" marL="0" rtl="0" algn="ctr">
              <a:spcBef>
                <a:spcPts val="0"/>
              </a:spcBef>
              <a:spcAft>
                <a:spcPts val="0"/>
              </a:spcAft>
              <a:buNone/>
            </a:pPr>
            <a:r>
              <a:rPr lang="en-US" sz="900">
                <a:solidFill>
                  <a:srgbClr val="FF0000"/>
                </a:solidFill>
                <a:latin typeface="Verdana"/>
                <a:ea typeface="Verdana"/>
                <a:cs typeface="Verdana"/>
                <a:sym typeface="Verdana"/>
              </a:rPr>
              <a:t>Diff</a:t>
            </a:r>
            <a:endParaRPr sz="11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aecc708002_1_8"/>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1. Modelling</a:t>
            </a:r>
            <a:endParaRPr sz="2000"/>
          </a:p>
        </p:txBody>
      </p:sp>
      <p:sp>
        <p:nvSpPr>
          <p:cNvPr id="146" name="Google Shape;146;g2aecc708002_1_8"/>
          <p:cNvSpPr txBox="1"/>
          <p:nvPr/>
        </p:nvSpPr>
        <p:spPr>
          <a:xfrm>
            <a:off x="891425" y="837375"/>
            <a:ext cx="7871700" cy="399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200">
                <a:solidFill>
                  <a:schemeClr val="dk1"/>
                </a:solidFill>
                <a:latin typeface="Verdana"/>
                <a:ea typeface="Verdana"/>
                <a:cs typeface="Verdana"/>
                <a:sym typeface="Verdana"/>
              </a:rPr>
              <a:t>CV Precision yang Tinggi:</a:t>
            </a:r>
            <a:endParaRPr b="1"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US" sz="1200">
                <a:solidFill>
                  <a:schemeClr val="dk1"/>
                </a:solidFill>
                <a:latin typeface="Verdana"/>
                <a:ea typeface="Verdana"/>
                <a:cs typeface="Verdana"/>
                <a:sym typeface="Verdana"/>
              </a:rPr>
              <a:t>param_56 - CV Precision: 0.908271</a:t>
            </a:r>
            <a:r>
              <a:rPr lang="en-US" sz="1200">
                <a:solidFill>
                  <a:schemeClr val="dk1"/>
                </a:solidFill>
                <a:latin typeface="Verdana"/>
                <a:ea typeface="Verdana"/>
                <a:cs typeface="Verdana"/>
                <a:sym typeface="Verdana"/>
              </a:rPr>
              <a:t>: Model ini memiliki nilai CV Precision yang tinggi selama proses cross validation. Ini menunjukkan bahwa model memiliki kemampuan yang baik untuk memberikan prediksi positif yang benar pada data yang belum pernah dilihat sebelumnya.</a:t>
            </a:r>
            <a:endParaRPr b="1"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US" sz="1200">
                <a:solidFill>
                  <a:schemeClr val="dk1"/>
                </a:solidFill>
                <a:latin typeface="Verdana"/>
                <a:ea typeface="Verdana"/>
                <a:cs typeface="Verdana"/>
                <a:sym typeface="Verdana"/>
              </a:rPr>
              <a:t>Perbedaan (Diff) yang Relatif Kecil:</a:t>
            </a:r>
            <a:endParaRPr b="1"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US" sz="1200">
                <a:solidFill>
                  <a:schemeClr val="dk1"/>
                </a:solidFill>
                <a:latin typeface="Verdana"/>
                <a:ea typeface="Verdana"/>
                <a:cs typeface="Verdana"/>
                <a:sym typeface="Verdana"/>
              </a:rPr>
              <a:t>param_56 - Diff: 0.075359 (8.2%)</a:t>
            </a:r>
            <a:r>
              <a:rPr lang="en-US" sz="1200">
                <a:solidFill>
                  <a:schemeClr val="dk1"/>
                </a:solidFill>
                <a:latin typeface="Verdana"/>
                <a:ea typeface="Verdana"/>
                <a:cs typeface="Verdana"/>
                <a:sym typeface="Verdana"/>
              </a:rPr>
              <a:t>: Meskipun terdapat perbedaan antara Precision pada data train dan data test, perbedaannya relatif kecil (8.2%). Hal ini menunjukkan bahwa model ini cenderung tidak overfitting secara signifikan pada data train dan masih dapat menggeneralisasi dengan baik pada data test.</a:t>
            </a:r>
            <a:endParaRPr b="1"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US" sz="1200">
                <a:solidFill>
                  <a:schemeClr val="dk1"/>
                </a:solidFill>
                <a:latin typeface="Verdana"/>
                <a:ea typeface="Verdana"/>
                <a:cs typeface="Verdana"/>
                <a:sym typeface="Verdana"/>
              </a:rPr>
              <a:t>Precision_Train dan Precision_Test yang Tinggi:</a:t>
            </a:r>
            <a:endParaRPr b="1"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lang="en-US" sz="1200">
                <a:solidFill>
                  <a:schemeClr val="dk1"/>
                </a:solidFill>
                <a:latin typeface="Verdana"/>
                <a:ea typeface="Verdana"/>
                <a:cs typeface="Verdana"/>
                <a:sym typeface="Verdana"/>
              </a:rPr>
              <a:t>Model ini juga memiliki nilai Precision yang tinggi pada data Train dan data test, menunjukkan kemampuan baik pada keduanya.Dengan mempertimbangkan kombinasi CV Precision yang tinggi, perbedaan yang relatif kecil antara data train dan test, serta nilai Precision yang tinggi pada kedua dataset.</a:t>
            </a:r>
            <a:endParaRPr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120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rPr lang="en-US" sz="1200">
                <a:solidFill>
                  <a:schemeClr val="dk1"/>
                </a:solidFill>
                <a:latin typeface="Verdana"/>
                <a:ea typeface="Verdana"/>
                <a:cs typeface="Verdana"/>
                <a:sym typeface="Verdana"/>
              </a:rPr>
              <a:t> </a:t>
            </a:r>
            <a:endParaRPr b="0" i="0" sz="1200" u="none" cap="none" strike="noStrike">
              <a:solidFill>
                <a:schemeClr val="dk1"/>
              </a:solidFill>
              <a:latin typeface="Verdana"/>
              <a:ea typeface="Verdana"/>
              <a:cs typeface="Verdana"/>
              <a:sym typeface="Verdana"/>
            </a:endParaRPr>
          </a:p>
        </p:txBody>
      </p:sp>
      <p:sp>
        <p:nvSpPr>
          <p:cNvPr id="147" name="Google Shape;147;g2aecc708002_1_8"/>
          <p:cNvSpPr txBox="1"/>
          <p:nvPr>
            <p:ph idx="1" type="body"/>
          </p:nvPr>
        </p:nvSpPr>
        <p:spPr>
          <a:xfrm>
            <a:off x="998675" y="621975"/>
            <a:ext cx="30321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E. Pemilihan model terbaik</a:t>
            </a:r>
            <a:endParaRPr b="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aec78c2f86_0_35"/>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2. Feature Importance</a:t>
            </a:r>
            <a:endParaRPr sz="2000"/>
          </a:p>
        </p:txBody>
      </p:sp>
      <p:pic>
        <p:nvPicPr>
          <p:cNvPr id="153" name="Google Shape;153;g2aec78c2f86_0_35"/>
          <p:cNvPicPr preferRelativeResize="0"/>
          <p:nvPr/>
        </p:nvPicPr>
        <p:blipFill>
          <a:blip r:embed="rId3">
            <a:alphaModFix/>
          </a:blip>
          <a:stretch>
            <a:fillRect/>
          </a:stretch>
        </p:blipFill>
        <p:spPr>
          <a:xfrm>
            <a:off x="512375" y="1031125"/>
            <a:ext cx="5703300" cy="3759000"/>
          </a:xfrm>
          <a:prstGeom prst="rect">
            <a:avLst/>
          </a:prstGeom>
          <a:noFill/>
          <a:ln>
            <a:noFill/>
          </a:ln>
        </p:spPr>
      </p:pic>
      <p:sp>
        <p:nvSpPr>
          <p:cNvPr id="154" name="Google Shape;154;g2aec78c2f86_0_35"/>
          <p:cNvSpPr txBox="1"/>
          <p:nvPr>
            <p:ph idx="1" type="body"/>
          </p:nvPr>
        </p:nvSpPr>
        <p:spPr>
          <a:xfrm>
            <a:off x="998675" y="621975"/>
            <a:ext cx="74253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A. Grafik hasil feature importance </a:t>
            </a:r>
            <a:r>
              <a:rPr b="0" lang="en-US"/>
              <a:t>dari model Adaboost Classifier</a:t>
            </a:r>
            <a:endParaRPr b="0"/>
          </a:p>
        </p:txBody>
      </p:sp>
      <p:pic>
        <p:nvPicPr>
          <p:cNvPr id="155" name="Google Shape;155;g2aec78c2f86_0_35"/>
          <p:cNvPicPr preferRelativeResize="0"/>
          <p:nvPr/>
        </p:nvPicPr>
        <p:blipFill>
          <a:blip r:embed="rId4">
            <a:alphaModFix/>
          </a:blip>
          <a:stretch>
            <a:fillRect/>
          </a:stretch>
        </p:blipFill>
        <p:spPr>
          <a:xfrm>
            <a:off x="6215675" y="1202525"/>
            <a:ext cx="2623525" cy="321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5bcd7b9f1_1_0"/>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1400"/>
              <a:buNone/>
            </a:pPr>
            <a:r>
              <a:rPr lang="en-US" sz="2000"/>
              <a:t>2. Feature Importance</a:t>
            </a:r>
            <a:endParaRPr sz="2000"/>
          </a:p>
        </p:txBody>
      </p:sp>
      <p:sp>
        <p:nvSpPr>
          <p:cNvPr id="161" name="Google Shape;161;g265bcd7b9f1_1_0"/>
          <p:cNvSpPr txBox="1"/>
          <p:nvPr>
            <p:ph idx="1" type="body"/>
          </p:nvPr>
        </p:nvSpPr>
        <p:spPr>
          <a:xfrm>
            <a:off x="998675" y="621975"/>
            <a:ext cx="74253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A. Confusion matrix dari model Adaboost Classifier</a:t>
            </a:r>
            <a:endParaRPr b="0"/>
          </a:p>
        </p:txBody>
      </p:sp>
      <p:pic>
        <p:nvPicPr>
          <p:cNvPr id="162" name="Google Shape;162;g265bcd7b9f1_1_0"/>
          <p:cNvPicPr preferRelativeResize="0"/>
          <p:nvPr/>
        </p:nvPicPr>
        <p:blipFill>
          <a:blip r:embed="rId3">
            <a:alphaModFix/>
          </a:blip>
          <a:stretch>
            <a:fillRect/>
          </a:stretch>
        </p:blipFill>
        <p:spPr>
          <a:xfrm>
            <a:off x="3274274" y="1032200"/>
            <a:ext cx="2197025" cy="2036698"/>
          </a:xfrm>
          <a:prstGeom prst="rect">
            <a:avLst/>
          </a:prstGeom>
          <a:noFill/>
          <a:ln>
            <a:noFill/>
          </a:ln>
        </p:spPr>
      </p:pic>
      <p:pic>
        <p:nvPicPr>
          <p:cNvPr id="163" name="Google Shape;163;g265bcd7b9f1_1_0"/>
          <p:cNvPicPr preferRelativeResize="0"/>
          <p:nvPr/>
        </p:nvPicPr>
        <p:blipFill>
          <a:blip r:embed="rId4">
            <a:alphaModFix/>
          </a:blip>
          <a:stretch>
            <a:fillRect/>
          </a:stretch>
        </p:blipFill>
        <p:spPr>
          <a:xfrm>
            <a:off x="998675" y="1034500"/>
            <a:ext cx="2197025" cy="2036700"/>
          </a:xfrm>
          <a:prstGeom prst="rect">
            <a:avLst/>
          </a:prstGeom>
          <a:noFill/>
          <a:ln>
            <a:noFill/>
          </a:ln>
        </p:spPr>
      </p:pic>
      <p:pic>
        <p:nvPicPr>
          <p:cNvPr id="164" name="Google Shape;164;g265bcd7b9f1_1_0"/>
          <p:cNvPicPr preferRelativeResize="0"/>
          <p:nvPr/>
        </p:nvPicPr>
        <p:blipFill>
          <a:blip r:embed="rId5">
            <a:alphaModFix/>
          </a:blip>
          <a:stretch>
            <a:fillRect/>
          </a:stretch>
        </p:blipFill>
        <p:spPr>
          <a:xfrm>
            <a:off x="5549874" y="1034500"/>
            <a:ext cx="3367901" cy="2854909"/>
          </a:xfrm>
          <a:prstGeom prst="rect">
            <a:avLst/>
          </a:prstGeom>
          <a:noFill/>
          <a:ln>
            <a:noFill/>
          </a:ln>
        </p:spPr>
      </p:pic>
      <p:sp>
        <p:nvSpPr>
          <p:cNvPr id="165" name="Google Shape;165;g265bcd7b9f1_1_0"/>
          <p:cNvSpPr txBox="1"/>
          <p:nvPr/>
        </p:nvSpPr>
        <p:spPr>
          <a:xfrm>
            <a:off x="1019675" y="3187200"/>
            <a:ext cx="4249500" cy="13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Verdana"/>
                <a:ea typeface="Verdana"/>
                <a:cs typeface="Verdana"/>
                <a:sym typeface="Verdana"/>
              </a:rPr>
              <a:t>Perhitungan confusion matrix pada precision menggunakan average </a:t>
            </a:r>
            <a:r>
              <a:rPr lang="en-US" sz="1300">
                <a:solidFill>
                  <a:schemeClr val="dk1"/>
                </a:solidFill>
                <a:latin typeface="Verdana"/>
                <a:ea typeface="Verdana"/>
                <a:cs typeface="Verdana"/>
                <a:sym typeface="Verdana"/>
              </a:rPr>
              <a:t>weighted</a:t>
            </a:r>
            <a:r>
              <a:rPr lang="en-US" sz="1300">
                <a:solidFill>
                  <a:schemeClr val="dk1"/>
                </a:solidFill>
                <a:latin typeface="Verdana"/>
                <a:ea typeface="Verdana"/>
                <a:cs typeface="Verdana"/>
                <a:sym typeface="Verdana"/>
              </a:rPr>
              <a:t>, karena jumlah label pada data test tidak seimbang. </a:t>
            </a:r>
            <a:endParaRPr sz="1300">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65bcd7b9f1_1_55"/>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1400"/>
              <a:buNone/>
            </a:pPr>
            <a:r>
              <a:rPr lang="en-US" sz="2000"/>
              <a:t>2. Feature Importance</a:t>
            </a:r>
            <a:endParaRPr sz="2000"/>
          </a:p>
        </p:txBody>
      </p:sp>
      <p:sp>
        <p:nvSpPr>
          <p:cNvPr id="171" name="Google Shape;171;g265bcd7b9f1_1_55"/>
          <p:cNvSpPr txBox="1"/>
          <p:nvPr>
            <p:ph idx="1" type="body"/>
          </p:nvPr>
        </p:nvSpPr>
        <p:spPr>
          <a:xfrm>
            <a:off x="998675" y="621975"/>
            <a:ext cx="74253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A. Prediksi Peningkatan Response Rate dan ROI Rate</a:t>
            </a:r>
            <a:endParaRPr b="0"/>
          </a:p>
        </p:txBody>
      </p:sp>
      <p:pic>
        <p:nvPicPr>
          <p:cNvPr id="172" name="Google Shape;172;g265bcd7b9f1_1_55"/>
          <p:cNvPicPr preferRelativeResize="0"/>
          <p:nvPr/>
        </p:nvPicPr>
        <p:blipFill>
          <a:blip r:embed="rId3">
            <a:alphaModFix/>
          </a:blip>
          <a:stretch>
            <a:fillRect/>
          </a:stretch>
        </p:blipFill>
        <p:spPr>
          <a:xfrm>
            <a:off x="998681" y="925281"/>
            <a:ext cx="3832750" cy="1797900"/>
          </a:xfrm>
          <a:prstGeom prst="rect">
            <a:avLst/>
          </a:prstGeom>
          <a:noFill/>
          <a:ln>
            <a:noFill/>
          </a:ln>
        </p:spPr>
      </p:pic>
      <p:pic>
        <p:nvPicPr>
          <p:cNvPr id="173" name="Google Shape;173;g265bcd7b9f1_1_55"/>
          <p:cNvPicPr preferRelativeResize="0"/>
          <p:nvPr/>
        </p:nvPicPr>
        <p:blipFill rotWithShape="1">
          <a:blip r:embed="rId4">
            <a:alphaModFix/>
          </a:blip>
          <a:srcRect b="3818" l="0" r="18699" t="0"/>
          <a:stretch/>
        </p:blipFill>
        <p:spPr>
          <a:xfrm>
            <a:off x="4913000" y="925275"/>
            <a:ext cx="3586225" cy="1797900"/>
          </a:xfrm>
          <a:prstGeom prst="rect">
            <a:avLst/>
          </a:prstGeom>
          <a:noFill/>
          <a:ln>
            <a:noFill/>
          </a:ln>
        </p:spPr>
      </p:pic>
      <p:sp>
        <p:nvSpPr>
          <p:cNvPr id="174" name="Google Shape;174;g265bcd7b9f1_1_55"/>
          <p:cNvSpPr txBox="1"/>
          <p:nvPr/>
        </p:nvSpPr>
        <p:spPr>
          <a:xfrm>
            <a:off x="1025775" y="2826975"/>
            <a:ext cx="7522200" cy="14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Verdana"/>
                <a:ea typeface="Verdana"/>
                <a:cs typeface="Verdana"/>
                <a:sym typeface="Verdana"/>
              </a:rPr>
              <a:t>Setelah melalui proses pemodelan dan evaluasi, maka didapatkan hasil adanya peningkatan response rate dari 14.91% menjadi 85.59%.</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Menambahkan asumsi untuk cost per customer/campaign adalah $1 dan revenue per customer/campaign adalah $5, maka didapatkan peningkatan roi rate dari -34.13% menjadi 76.63%.</a:t>
            </a:r>
            <a:endParaRPr>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aec78c2f86_0_43"/>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2. Feature Importance</a:t>
            </a:r>
            <a:endParaRPr sz="2000"/>
          </a:p>
        </p:txBody>
      </p:sp>
      <p:sp>
        <p:nvSpPr>
          <p:cNvPr id="180" name="Google Shape;180;g2aec78c2f86_0_43"/>
          <p:cNvSpPr txBox="1"/>
          <p:nvPr>
            <p:ph idx="1" type="body"/>
          </p:nvPr>
        </p:nvSpPr>
        <p:spPr>
          <a:xfrm>
            <a:off x="998675" y="621975"/>
            <a:ext cx="49578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B</a:t>
            </a:r>
            <a:r>
              <a:rPr b="0" lang="en-US"/>
              <a:t>. Business Insight &amp; Recommendation</a:t>
            </a:r>
            <a:endParaRPr b="0"/>
          </a:p>
        </p:txBody>
      </p:sp>
      <p:sp>
        <p:nvSpPr>
          <p:cNvPr id="181" name="Google Shape;181;g2aec78c2f86_0_43"/>
          <p:cNvSpPr txBox="1"/>
          <p:nvPr/>
        </p:nvSpPr>
        <p:spPr>
          <a:xfrm>
            <a:off x="943650" y="874900"/>
            <a:ext cx="7936500" cy="4229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US" sz="1100">
                <a:solidFill>
                  <a:schemeClr val="dk1"/>
                </a:solidFill>
                <a:latin typeface="Verdana"/>
                <a:ea typeface="Verdana"/>
                <a:cs typeface="Verdana"/>
                <a:sym typeface="Verdana"/>
              </a:rPr>
              <a:t>Dari hasil feature importance, berikut adalah insight yang didapat dan </a:t>
            </a:r>
            <a:r>
              <a:rPr lang="en-US" sz="1100">
                <a:solidFill>
                  <a:schemeClr val="dk1"/>
                </a:solidFill>
                <a:latin typeface="Verdana"/>
                <a:ea typeface="Verdana"/>
                <a:cs typeface="Verdana"/>
                <a:sym typeface="Verdana"/>
              </a:rPr>
              <a:t>rekomendasi </a:t>
            </a:r>
            <a:r>
              <a:rPr lang="en-US" sz="1100">
                <a:solidFill>
                  <a:schemeClr val="dk1"/>
                </a:solidFill>
                <a:latin typeface="Verdana"/>
                <a:ea typeface="Verdana"/>
                <a:cs typeface="Verdana"/>
                <a:sym typeface="Verdana"/>
              </a:rPr>
              <a:t>untuk meningkatkan efektivitas campaign dan memaksimalkan keuntungan bisnis:</a:t>
            </a:r>
            <a:endParaRPr sz="1100">
              <a:solidFill>
                <a:schemeClr val="dk1"/>
              </a:solidFill>
              <a:latin typeface="Verdana"/>
              <a:ea typeface="Verdana"/>
              <a:cs typeface="Verdana"/>
              <a:sym typeface="Verdana"/>
            </a:endParaRPr>
          </a:p>
          <a:p>
            <a:pPr indent="0" lvl="0" marL="0" marR="0" rtl="0" algn="just">
              <a:lnSpc>
                <a:spcPct val="115000"/>
              </a:lnSpc>
              <a:spcBef>
                <a:spcPts val="0"/>
              </a:spcBef>
              <a:spcAft>
                <a:spcPts val="0"/>
              </a:spcAft>
              <a:buNone/>
            </a:pPr>
            <a:r>
              <a:t/>
            </a:r>
            <a:endParaRPr sz="500">
              <a:solidFill>
                <a:schemeClr val="dk1"/>
              </a:solidFill>
              <a:latin typeface="Verdana"/>
              <a:ea typeface="Verdana"/>
              <a:cs typeface="Verdana"/>
              <a:sym typeface="Verdana"/>
            </a:endParaRPr>
          </a:p>
          <a:p>
            <a:pPr indent="-298450" lvl="0" marL="457200" marR="0" rtl="0" algn="just">
              <a:lnSpc>
                <a:spcPct val="115000"/>
              </a:lnSpc>
              <a:spcBef>
                <a:spcPts val="0"/>
              </a:spcBef>
              <a:spcAft>
                <a:spcPts val="0"/>
              </a:spcAft>
              <a:buClr>
                <a:schemeClr val="dk1"/>
              </a:buClr>
              <a:buSzPts val="1100"/>
              <a:buFont typeface="Verdana"/>
              <a:buAutoNum type="alphaLcPeriod"/>
            </a:pPr>
            <a:r>
              <a:rPr b="1" lang="en-US" sz="1100">
                <a:solidFill>
                  <a:schemeClr val="dk1"/>
                </a:solidFill>
                <a:latin typeface="Verdana"/>
                <a:ea typeface="Verdana"/>
                <a:cs typeface="Verdana"/>
                <a:sym typeface="Verdana"/>
              </a:rPr>
              <a:t>Number Purchase on Website</a:t>
            </a:r>
            <a:r>
              <a:rPr lang="en-US" sz="1100">
                <a:solidFill>
                  <a:schemeClr val="dk1"/>
                </a:solidFill>
                <a:latin typeface="Verdana"/>
                <a:ea typeface="Verdana"/>
                <a:cs typeface="Verdana"/>
                <a:sym typeface="Verdana"/>
              </a:rPr>
              <a:t>:</a:t>
            </a:r>
            <a:endParaRPr sz="1100">
              <a:solidFill>
                <a:schemeClr val="dk1"/>
              </a:solidFill>
              <a:latin typeface="Verdana"/>
              <a:ea typeface="Verdana"/>
              <a:cs typeface="Verdana"/>
              <a:sym typeface="Verdana"/>
            </a:endParaRPr>
          </a:p>
          <a:p>
            <a:pPr indent="0" lvl="0" marL="457200" marR="0" rtl="0" algn="just">
              <a:lnSpc>
                <a:spcPct val="115000"/>
              </a:lnSpc>
              <a:spcBef>
                <a:spcPts val="0"/>
              </a:spcBef>
              <a:spcAft>
                <a:spcPts val="0"/>
              </a:spcAft>
              <a:buNone/>
            </a:pPr>
            <a:r>
              <a:rPr lang="en-US" sz="1100">
                <a:solidFill>
                  <a:schemeClr val="dk1"/>
                </a:solidFill>
                <a:latin typeface="Verdana"/>
                <a:ea typeface="Verdana"/>
                <a:cs typeface="Verdana"/>
                <a:sym typeface="Verdana"/>
              </a:rPr>
              <a:t>Business Insight: Penjualan melalui website merupakan faktor terpenting dalam marketing campaign.</a:t>
            </a:r>
            <a:endParaRPr sz="1100">
              <a:solidFill>
                <a:schemeClr val="dk1"/>
              </a:solidFill>
              <a:latin typeface="Verdana"/>
              <a:ea typeface="Verdana"/>
              <a:cs typeface="Verdana"/>
              <a:sym typeface="Verdana"/>
            </a:endParaRPr>
          </a:p>
          <a:p>
            <a:pPr indent="0" lvl="0" marL="457200" marR="0" rtl="0" algn="just">
              <a:lnSpc>
                <a:spcPct val="115000"/>
              </a:lnSpc>
              <a:spcBef>
                <a:spcPts val="0"/>
              </a:spcBef>
              <a:spcAft>
                <a:spcPts val="0"/>
              </a:spcAft>
              <a:buNone/>
            </a:pPr>
            <a:r>
              <a:rPr lang="en-US" sz="1100">
                <a:solidFill>
                  <a:schemeClr val="dk1"/>
                </a:solidFill>
                <a:latin typeface="Verdana"/>
                <a:ea typeface="Verdana"/>
                <a:cs typeface="Verdana"/>
                <a:sym typeface="Verdana"/>
              </a:rPr>
              <a:t>Business Recommendation: Tingkatkan fokus pada pengoptimalan website, meningkatkan pengalaman pembelian online, </a:t>
            </a:r>
            <a:r>
              <a:rPr lang="en-US" sz="1100">
                <a:solidFill>
                  <a:schemeClr val="dk1"/>
                </a:solidFill>
                <a:latin typeface="Verdana"/>
                <a:ea typeface="Verdana"/>
                <a:cs typeface="Verdana"/>
                <a:sym typeface="Verdana"/>
              </a:rPr>
              <a:t>gunakan data segmentasi pelanggan untuk men</a:t>
            </a:r>
            <a:r>
              <a:rPr lang="en-US" sz="1100">
                <a:solidFill>
                  <a:schemeClr val="dk1"/>
                </a:solidFill>
                <a:latin typeface="Verdana"/>
                <a:ea typeface="Verdana"/>
                <a:cs typeface="Verdana"/>
                <a:sym typeface="Verdana"/>
              </a:rPr>
              <a:t>awarkan insentif atau penawaran khusus melalui platform web, dan perkuat strategi pemasaran online, untuk menawarkan insentif atau penawaran khusus sesuai dengan preferensi masing-masing kelompok pelanggan.</a:t>
            </a:r>
            <a:endParaRPr sz="500">
              <a:solidFill>
                <a:schemeClr val="dk1"/>
              </a:solidFill>
              <a:latin typeface="Verdana"/>
              <a:ea typeface="Verdana"/>
              <a:cs typeface="Verdana"/>
              <a:sym typeface="Verdana"/>
            </a:endParaRPr>
          </a:p>
          <a:p>
            <a:pPr indent="-298450" lvl="0" marL="457200" marR="0" rtl="0" algn="just">
              <a:lnSpc>
                <a:spcPct val="115000"/>
              </a:lnSpc>
              <a:spcBef>
                <a:spcPts val="0"/>
              </a:spcBef>
              <a:spcAft>
                <a:spcPts val="0"/>
              </a:spcAft>
              <a:buClr>
                <a:schemeClr val="dk1"/>
              </a:buClr>
              <a:buSzPts val="1100"/>
              <a:buFont typeface="Verdana"/>
              <a:buAutoNum type="alphaLcPeriod"/>
            </a:pPr>
            <a:r>
              <a:rPr b="1" lang="en-US" sz="1100">
                <a:solidFill>
                  <a:schemeClr val="dk1"/>
                </a:solidFill>
                <a:latin typeface="Verdana"/>
                <a:ea typeface="Verdana"/>
                <a:cs typeface="Verdana"/>
                <a:sym typeface="Verdana"/>
              </a:rPr>
              <a:t>Education</a:t>
            </a:r>
            <a:r>
              <a:rPr lang="en-US" sz="1100">
                <a:solidFill>
                  <a:schemeClr val="dk1"/>
                </a:solidFill>
                <a:latin typeface="Verdana"/>
                <a:ea typeface="Verdana"/>
                <a:cs typeface="Verdana"/>
                <a:sym typeface="Verdana"/>
              </a:rPr>
              <a:t>:</a:t>
            </a:r>
            <a:endParaRPr sz="1100">
              <a:solidFill>
                <a:schemeClr val="dk1"/>
              </a:solidFill>
              <a:latin typeface="Verdana"/>
              <a:ea typeface="Verdana"/>
              <a:cs typeface="Verdana"/>
              <a:sym typeface="Verdana"/>
            </a:endParaRPr>
          </a:p>
          <a:p>
            <a:pPr indent="0" lvl="0" marL="457200" marR="0" rtl="0" algn="just">
              <a:lnSpc>
                <a:spcPct val="115000"/>
              </a:lnSpc>
              <a:spcBef>
                <a:spcPts val="0"/>
              </a:spcBef>
              <a:spcAft>
                <a:spcPts val="0"/>
              </a:spcAft>
              <a:buNone/>
            </a:pPr>
            <a:r>
              <a:rPr lang="en-US" sz="1100">
                <a:solidFill>
                  <a:schemeClr val="dk1"/>
                </a:solidFill>
                <a:latin typeface="Verdana"/>
                <a:ea typeface="Verdana"/>
                <a:cs typeface="Verdana"/>
                <a:sym typeface="Verdana"/>
              </a:rPr>
              <a:t>Business Insight: </a:t>
            </a:r>
            <a:r>
              <a:rPr lang="en-US" sz="1100">
                <a:solidFill>
                  <a:schemeClr val="dk1"/>
                </a:solidFill>
                <a:latin typeface="Verdana"/>
                <a:ea typeface="Verdana"/>
                <a:cs typeface="Verdana"/>
                <a:sym typeface="Verdana"/>
              </a:rPr>
              <a:t>Tingkat pendidikan Phd adalah tingkat pendidikan dengan response rate tertinggi.</a:t>
            </a:r>
            <a:endParaRPr sz="1100">
              <a:solidFill>
                <a:schemeClr val="dk1"/>
              </a:solidFill>
              <a:latin typeface="Verdana"/>
              <a:ea typeface="Verdana"/>
              <a:cs typeface="Verdana"/>
              <a:sym typeface="Verdana"/>
            </a:endParaRPr>
          </a:p>
          <a:p>
            <a:pPr indent="0" lvl="0" marL="457200" marR="0" rtl="0" algn="just">
              <a:lnSpc>
                <a:spcPct val="115000"/>
              </a:lnSpc>
              <a:spcBef>
                <a:spcPts val="0"/>
              </a:spcBef>
              <a:spcAft>
                <a:spcPts val="0"/>
              </a:spcAft>
              <a:buNone/>
            </a:pPr>
            <a:r>
              <a:rPr lang="en-US" sz="1100">
                <a:solidFill>
                  <a:schemeClr val="dk1"/>
                </a:solidFill>
                <a:latin typeface="Verdana"/>
                <a:ea typeface="Verdana"/>
                <a:cs typeface="Verdana"/>
                <a:sym typeface="Verdana"/>
              </a:rPr>
              <a:t>B</a:t>
            </a:r>
            <a:r>
              <a:rPr lang="en-US" sz="1100">
                <a:solidFill>
                  <a:schemeClr val="dk1"/>
                </a:solidFill>
                <a:latin typeface="Verdana"/>
                <a:ea typeface="Verdana"/>
                <a:cs typeface="Verdana"/>
                <a:sym typeface="Verdana"/>
              </a:rPr>
              <a:t>usiness Recommendation: Pertimbangkan untuk mengadakan kolaborasi atau acara yang menghadirkan konten berkualitas tinggi, yang dapat menarik perhatian pelanggan Ph.D. dan memberikan nilai tambah dalam konteks pendidikan atau pengetahuan.</a:t>
            </a:r>
            <a:endParaRPr sz="500">
              <a:solidFill>
                <a:schemeClr val="dk1"/>
              </a:solidFill>
              <a:latin typeface="Verdana"/>
              <a:ea typeface="Verdana"/>
              <a:cs typeface="Verdana"/>
              <a:sym typeface="Verdana"/>
            </a:endParaRPr>
          </a:p>
          <a:p>
            <a:pPr indent="-298450" lvl="0" marL="457200" marR="0" rtl="0" algn="just">
              <a:lnSpc>
                <a:spcPct val="115000"/>
              </a:lnSpc>
              <a:spcBef>
                <a:spcPts val="0"/>
              </a:spcBef>
              <a:spcAft>
                <a:spcPts val="0"/>
              </a:spcAft>
              <a:buClr>
                <a:schemeClr val="dk1"/>
              </a:buClr>
              <a:buSzPts val="1100"/>
              <a:buFont typeface="Verdana"/>
              <a:buAutoNum type="alphaLcPeriod"/>
            </a:pPr>
            <a:r>
              <a:rPr b="1" lang="en-US" sz="1100">
                <a:solidFill>
                  <a:schemeClr val="dk1"/>
                </a:solidFill>
                <a:latin typeface="Verdana"/>
                <a:ea typeface="Verdana"/>
                <a:cs typeface="Verdana"/>
                <a:sym typeface="Verdana"/>
              </a:rPr>
              <a:t>RFM_Cat</a:t>
            </a:r>
            <a:r>
              <a:rPr lang="en-US" sz="1100">
                <a:solidFill>
                  <a:schemeClr val="dk1"/>
                </a:solidFill>
                <a:latin typeface="Verdana"/>
                <a:ea typeface="Verdana"/>
                <a:cs typeface="Verdana"/>
                <a:sym typeface="Verdana"/>
              </a:rPr>
              <a:t>:</a:t>
            </a:r>
            <a:endParaRPr sz="1100">
              <a:solidFill>
                <a:schemeClr val="dk1"/>
              </a:solidFill>
              <a:latin typeface="Verdana"/>
              <a:ea typeface="Verdana"/>
              <a:cs typeface="Verdana"/>
              <a:sym typeface="Verdana"/>
            </a:endParaRPr>
          </a:p>
          <a:p>
            <a:pPr indent="0" lvl="0" marL="457200" marR="0" rtl="0" algn="just">
              <a:lnSpc>
                <a:spcPct val="115000"/>
              </a:lnSpc>
              <a:spcBef>
                <a:spcPts val="0"/>
              </a:spcBef>
              <a:spcAft>
                <a:spcPts val="0"/>
              </a:spcAft>
              <a:buNone/>
            </a:pPr>
            <a:r>
              <a:rPr lang="en-US" sz="1100">
                <a:solidFill>
                  <a:schemeClr val="dk1"/>
                </a:solidFill>
                <a:latin typeface="Verdana"/>
                <a:ea typeface="Verdana"/>
                <a:cs typeface="Verdana"/>
                <a:sym typeface="Verdana"/>
              </a:rPr>
              <a:t>Business Insight: </a:t>
            </a:r>
            <a:r>
              <a:rPr lang="en-US" sz="1100">
                <a:solidFill>
                  <a:schemeClr val="dk1"/>
                </a:solidFill>
                <a:latin typeface="Verdana"/>
                <a:ea typeface="Verdana"/>
                <a:cs typeface="Verdana"/>
                <a:sym typeface="Verdana"/>
              </a:rPr>
              <a:t>Kategori RFM memainkan peran penting dalam respons pelanggan. Champions dan Loyal Customer mempunyai response rate tertinggi.</a:t>
            </a:r>
            <a:endParaRPr sz="1100">
              <a:solidFill>
                <a:schemeClr val="dk1"/>
              </a:solidFill>
              <a:latin typeface="Verdana"/>
              <a:ea typeface="Verdana"/>
              <a:cs typeface="Verdana"/>
              <a:sym typeface="Verdana"/>
            </a:endParaRPr>
          </a:p>
          <a:p>
            <a:pPr indent="0" lvl="0" marL="457200" marR="0" rtl="0" algn="just">
              <a:lnSpc>
                <a:spcPct val="115000"/>
              </a:lnSpc>
              <a:spcBef>
                <a:spcPts val="0"/>
              </a:spcBef>
              <a:spcAft>
                <a:spcPts val="0"/>
              </a:spcAft>
              <a:buNone/>
            </a:pPr>
            <a:r>
              <a:rPr lang="en-US" sz="1100">
                <a:solidFill>
                  <a:schemeClr val="dk1"/>
                </a:solidFill>
                <a:latin typeface="Verdana"/>
                <a:ea typeface="Verdana"/>
                <a:cs typeface="Verdana"/>
                <a:sym typeface="Verdana"/>
              </a:rPr>
              <a:t>Business Recommendation</a:t>
            </a:r>
            <a:r>
              <a:rPr lang="en-US" sz="1100">
                <a:solidFill>
                  <a:schemeClr val="dk1"/>
                </a:solidFill>
                <a:latin typeface="Verdana"/>
                <a:ea typeface="Verdana"/>
                <a:cs typeface="Verdana"/>
                <a:sym typeface="Verdana"/>
              </a:rPr>
              <a:t>: Tingkatkan layanan pelanggan untuk pelanggan dalam kategori Champions dan Loyal Customer, Kembangkan inovasi produk yang dapat memenuhi harapan tinggi dari pelanggan dalam kategori ini, Tawarkan produk atau layanan tambahan yang relevan dengan preferensi mereka.</a:t>
            </a:r>
            <a:endParaRPr sz="1100">
              <a:solidFill>
                <a:schemeClr val="dk1"/>
              </a:solidFill>
              <a:highlight>
                <a:schemeClr val="lt1"/>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aec78c2f86_0_56"/>
          <p:cNvSpPr txBox="1"/>
          <p:nvPr/>
        </p:nvSpPr>
        <p:spPr>
          <a:xfrm>
            <a:off x="826150" y="951100"/>
            <a:ext cx="8186100" cy="411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solidFill>
                  <a:schemeClr val="dk1"/>
                </a:solidFill>
                <a:latin typeface="Verdana"/>
                <a:ea typeface="Verdana"/>
                <a:cs typeface="Verdana"/>
                <a:sym typeface="Verdana"/>
              </a:rPr>
              <a:t>  </a:t>
            </a:r>
            <a:r>
              <a:rPr b="1" lang="en-US" sz="1100">
                <a:solidFill>
                  <a:schemeClr val="dk1"/>
                </a:solidFill>
                <a:latin typeface="Verdana"/>
                <a:ea typeface="Verdana"/>
                <a:cs typeface="Verdana"/>
                <a:sym typeface="Verdana"/>
              </a:rPr>
              <a:t>d.    </a:t>
            </a:r>
            <a:r>
              <a:rPr b="1" lang="en-US" sz="1100">
                <a:solidFill>
                  <a:schemeClr val="dk1"/>
                </a:solidFill>
                <a:latin typeface="Verdana"/>
                <a:ea typeface="Verdana"/>
                <a:cs typeface="Verdana"/>
                <a:sym typeface="Verdana"/>
              </a:rPr>
              <a:t>Number Purchase on Catalog:</a:t>
            </a:r>
            <a:endParaRPr b="1" sz="11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b="1" lang="en-US" sz="1100">
                <a:solidFill>
                  <a:schemeClr val="dk1"/>
                </a:solidFill>
                <a:latin typeface="Verdana"/>
                <a:ea typeface="Verdana"/>
                <a:cs typeface="Verdana"/>
                <a:sym typeface="Verdana"/>
              </a:rPr>
              <a:t>	</a:t>
            </a:r>
            <a:r>
              <a:rPr lang="en-US" sz="1100">
                <a:solidFill>
                  <a:schemeClr val="dk1"/>
                </a:solidFill>
                <a:latin typeface="Verdana"/>
                <a:ea typeface="Verdana"/>
                <a:cs typeface="Verdana"/>
                <a:sym typeface="Verdana"/>
              </a:rPr>
              <a:t>Business Insight: Pembelian melalui katalog juga memiliki dampak yang signifikan</a:t>
            </a:r>
            <a:endParaRPr sz="1100">
              <a:solidFill>
                <a:schemeClr val="dk1"/>
              </a:solidFill>
              <a:latin typeface="Verdana"/>
              <a:ea typeface="Verdana"/>
              <a:cs typeface="Verdana"/>
              <a:sym typeface="Verdana"/>
            </a:endParaRPr>
          </a:p>
          <a:p>
            <a:pPr indent="0" lvl="0" marL="457200" rtl="0" algn="l">
              <a:lnSpc>
                <a:spcPct val="115000"/>
              </a:lnSpc>
              <a:spcBef>
                <a:spcPts val="0"/>
              </a:spcBef>
              <a:spcAft>
                <a:spcPts val="0"/>
              </a:spcAft>
              <a:buClr>
                <a:schemeClr val="dk1"/>
              </a:buClr>
              <a:buSzPts val="1100"/>
              <a:buFont typeface="Arial"/>
              <a:buNone/>
            </a:pPr>
            <a:r>
              <a:rPr lang="en-US" sz="1100">
                <a:solidFill>
                  <a:schemeClr val="dk1"/>
                </a:solidFill>
                <a:latin typeface="Verdana"/>
                <a:ea typeface="Verdana"/>
                <a:cs typeface="Verdana"/>
                <a:sym typeface="Verdana"/>
              </a:rPr>
              <a:t>Business Recommendation: Pastikan bahwa produk yang ditampilkan di katalog sesuai dengan kebutuhan dan preferensi target pelanggan, sediakan penawaran eksklusif atau diskon khusus yang hanya dapat diakses melalui pembelian melalui katalog, dan pastikan bahwa inventaris katalog selalu diperbarui dan mencerminkan stok aktual.</a:t>
            </a:r>
            <a:endParaRPr b="1" sz="5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b="1" lang="en-US" sz="1100">
                <a:solidFill>
                  <a:schemeClr val="dk1"/>
                </a:solidFill>
                <a:latin typeface="Verdana"/>
                <a:ea typeface="Verdana"/>
                <a:cs typeface="Verdana"/>
                <a:sym typeface="Verdana"/>
              </a:rPr>
              <a:t>  e.    </a:t>
            </a:r>
            <a:r>
              <a:rPr b="1" lang="en-US" sz="1100">
                <a:solidFill>
                  <a:schemeClr val="dk1"/>
                </a:solidFill>
                <a:latin typeface="Verdana"/>
                <a:ea typeface="Verdana"/>
                <a:cs typeface="Verdana"/>
                <a:sym typeface="Verdana"/>
              </a:rPr>
              <a:t>Amount Spent on Fish, Gold, Sweet, dan Fruit in Last 2 Years</a:t>
            </a:r>
            <a:r>
              <a:rPr lang="en-US" sz="1100">
                <a:solidFill>
                  <a:schemeClr val="dk1"/>
                </a:solidFill>
                <a:latin typeface="Verdana"/>
                <a:ea typeface="Verdana"/>
                <a:cs typeface="Verdana"/>
                <a:sym typeface="Verdana"/>
              </a:rPr>
              <a:t>:</a:t>
            </a:r>
            <a:endParaRPr sz="1100">
              <a:solidFill>
                <a:schemeClr val="dk1"/>
              </a:solidFill>
              <a:latin typeface="Verdana"/>
              <a:ea typeface="Verdana"/>
              <a:cs typeface="Verdana"/>
              <a:sym typeface="Verdana"/>
            </a:endParaRPr>
          </a:p>
          <a:p>
            <a:pPr indent="0" lvl="0" marL="457200" rtl="0" algn="l">
              <a:lnSpc>
                <a:spcPct val="115000"/>
              </a:lnSpc>
              <a:spcBef>
                <a:spcPts val="0"/>
              </a:spcBef>
              <a:spcAft>
                <a:spcPts val="0"/>
              </a:spcAft>
              <a:buClr>
                <a:schemeClr val="dk1"/>
              </a:buClr>
              <a:buSzPts val="1100"/>
              <a:buFont typeface="Arial"/>
              <a:buNone/>
            </a:pPr>
            <a:r>
              <a:rPr lang="en-US" sz="1100">
                <a:solidFill>
                  <a:schemeClr val="dk1"/>
                </a:solidFill>
                <a:latin typeface="Verdana"/>
                <a:ea typeface="Verdana"/>
                <a:cs typeface="Verdana"/>
                <a:sym typeface="Verdana"/>
              </a:rPr>
              <a:t>Berdasarkan tingkat pendidikan customer, customer yang merespon campaign cenderung memiliki pengeluaran yang lebih besar baik pada produk ikan, buah, emas, dan sweets (permen dan coklat).</a:t>
            </a:r>
            <a:endParaRPr sz="1100">
              <a:solidFill>
                <a:schemeClr val="dk1"/>
              </a:solidFill>
              <a:latin typeface="Verdana"/>
              <a:ea typeface="Verdana"/>
              <a:cs typeface="Verdana"/>
              <a:sym typeface="Verdana"/>
            </a:endParaRPr>
          </a:p>
          <a:p>
            <a:pPr indent="0" lvl="0" marL="457200" rtl="0" algn="l">
              <a:lnSpc>
                <a:spcPct val="115000"/>
              </a:lnSpc>
              <a:spcBef>
                <a:spcPts val="0"/>
              </a:spcBef>
              <a:spcAft>
                <a:spcPts val="0"/>
              </a:spcAft>
              <a:buClr>
                <a:schemeClr val="dk1"/>
              </a:buClr>
              <a:buSzPts val="1100"/>
              <a:buFont typeface="Arial"/>
              <a:buNone/>
            </a:pPr>
            <a:r>
              <a:rPr lang="en-US" sz="1100">
                <a:solidFill>
                  <a:schemeClr val="dk1"/>
                </a:solidFill>
                <a:latin typeface="Verdana"/>
                <a:ea typeface="Verdana"/>
                <a:cs typeface="Verdana"/>
                <a:sym typeface="Verdana"/>
              </a:rPr>
              <a:t>Business Recommendation: Buat penawaran bundle atau paket khusus dan berikan diskon bagi pelanggan yang membeli paket ini. Sediakan informasi yang mendalam tentang kualitas dan sumber produk.</a:t>
            </a:r>
            <a:endParaRPr b="1" sz="5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b="1" lang="en-US" sz="1100">
                <a:solidFill>
                  <a:schemeClr val="dk1"/>
                </a:solidFill>
                <a:latin typeface="Verdana"/>
                <a:ea typeface="Verdana"/>
                <a:cs typeface="Verdana"/>
                <a:sym typeface="Verdana"/>
              </a:rPr>
              <a:t>   f.    </a:t>
            </a:r>
            <a:r>
              <a:rPr b="1" lang="en-US" sz="1100">
                <a:solidFill>
                  <a:schemeClr val="dk1"/>
                </a:solidFill>
                <a:latin typeface="Verdana"/>
                <a:ea typeface="Verdana"/>
                <a:cs typeface="Verdana"/>
                <a:sym typeface="Verdana"/>
              </a:rPr>
              <a:t>Customer Lifespan &amp; Recency</a:t>
            </a:r>
            <a:r>
              <a:rPr lang="en-US" sz="1100">
                <a:solidFill>
                  <a:schemeClr val="dk1"/>
                </a:solidFill>
                <a:latin typeface="Verdana"/>
                <a:ea typeface="Verdana"/>
                <a:cs typeface="Verdana"/>
                <a:sym typeface="Verdana"/>
              </a:rPr>
              <a:t>:</a:t>
            </a:r>
            <a:endParaRPr sz="1100">
              <a:solidFill>
                <a:schemeClr val="dk1"/>
              </a:solidFill>
              <a:latin typeface="Verdana"/>
              <a:ea typeface="Verdana"/>
              <a:cs typeface="Verdana"/>
              <a:sym typeface="Verdana"/>
            </a:endParaRPr>
          </a:p>
          <a:p>
            <a:pPr indent="0" lvl="0" marL="457200" rtl="0" algn="l">
              <a:lnSpc>
                <a:spcPct val="115000"/>
              </a:lnSpc>
              <a:spcBef>
                <a:spcPts val="0"/>
              </a:spcBef>
              <a:spcAft>
                <a:spcPts val="0"/>
              </a:spcAft>
              <a:buClr>
                <a:schemeClr val="dk1"/>
              </a:buClr>
              <a:buSzPts val="1100"/>
              <a:buFont typeface="Arial"/>
              <a:buNone/>
            </a:pPr>
            <a:r>
              <a:rPr lang="en-US" sz="1100">
                <a:solidFill>
                  <a:schemeClr val="dk1"/>
                </a:solidFill>
                <a:latin typeface="Verdana"/>
                <a:ea typeface="Verdana"/>
                <a:cs typeface="Verdana"/>
                <a:sym typeface="Verdana"/>
              </a:rPr>
              <a:t>Business Insight: Rata-rata Customer lifespan berdasarkan tingkat pendidikan maupun segmentasi pelanggan yang lebih tinggi (&gt; 400 hari) dan rata-rata recency berdasarkan tingkat pendidikan yang lebih rendah (35 hari) cenderung merespon marketing campaign.</a:t>
            </a:r>
            <a:endParaRPr sz="1100">
              <a:solidFill>
                <a:schemeClr val="dk1"/>
              </a:solidFill>
              <a:latin typeface="Verdana"/>
              <a:ea typeface="Verdana"/>
              <a:cs typeface="Verdana"/>
              <a:sym typeface="Verdana"/>
            </a:endParaRPr>
          </a:p>
          <a:p>
            <a:pPr indent="0" lvl="0" marL="457200" marR="0" rtl="0" algn="l">
              <a:lnSpc>
                <a:spcPct val="115000"/>
              </a:lnSpc>
              <a:spcBef>
                <a:spcPts val="0"/>
              </a:spcBef>
              <a:spcAft>
                <a:spcPts val="0"/>
              </a:spcAft>
              <a:buNone/>
            </a:pPr>
            <a:r>
              <a:rPr lang="en-US" sz="1100">
                <a:solidFill>
                  <a:schemeClr val="dk1"/>
                </a:solidFill>
                <a:latin typeface="Verdana"/>
                <a:ea typeface="Verdana"/>
                <a:cs typeface="Verdana"/>
                <a:sym typeface="Verdana"/>
              </a:rPr>
              <a:t>B</a:t>
            </a:r>
            <a:r>
              <a:rPr lang="en-US" sz="1100">
                <a:solidFill>
                  <a:schemeClr val="dk1"/>
                </a:solidFill>
                <a:latin typeface="Verdana"/>
                <a:ea typeface="Verdana"/>
                <a:cs typeface="Verdana"/>
                <a:sym typeface="Verdana"/>
              </a:rPr>
              <a:t>usiness Recommendation: Fokuskan kampanye pemasaran pada pelanggan dengan recency rendah, perbarui program loyalitas untuk pelanggan dengan customer lifespan tinggi, sertakan kampanye edukasi yang memberikan nilai tambah bagi pelanggan dengan tingkat pendidikan tinggi, tawarkan konten yang berfokus pada kecerdasan kepada pelanggan dengan tingkat pendidikan tinggi.</a:t>
            </a:r>
            <a:endParaRPr sz="1100">
              <a:solidFill>
                <a:schemeClr val="dk1"/>
              </a:solidFill>
              <a:highlight>
                <a:schemeClr val="lt1"/>
              </a:highlight>
              <a:latin typeface="Verdana"/>
              <a:ea typeface="Verdana"/>
              <a:cs typeface="Verdana"/>
              <a:sym typeface="Verdana"/>
            </a:endParaRPr>
          </a:p>
        </p:txBody>
      </p:sp>
      <p:sp>
        <p:nvSpPr>
          <p:cNvPr id="187" name="Google Shape;187;g2aec78c2f86_0_56"/>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2. Feature Importance</a:t>
            </a:r>
            <a:endParaRPr sz="2000"/>
          </a:p>
        </p:txBody>
      </p:sp>
      <p:sp>
        <p:nvSpPr>
          <p:cNvPr id="188" name="Google Shape;188;g2aec78c2f86_0_56"/>
          <p:cNvSpPr txBox="1"/>
          <p:nvPr>
            <p:ph idx="1" type="body"/>
          </p:nvPr>
        </p:nvSpPr>
        <p:spPr>
          <a:xfrm>
            <a:off x="998675" y="621975"/>
            <a:ext cx="49578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B. Business Insight &amp; Recommendation</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264075113bd_0_10"/>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1. Modelling</a:t>
            </a:r>
            <a:endParaRPr sz="2000"/>
          </a:p>
        </p:txBody>
      </p:sp>
      <p:sp>
        <p:nvSpPr>
          <p:cNvPr id="53" name="Google Shape;53;g264075113bd_0_10"/>
          <p:cNvSpPr txBox="1"/>
          <p:nvPr/>
        </p:nvSpPr>
        <p:spPr>
          <a:xfrm>
            <a:off x="994950" y="1692450"/>
            <a:ext cx="7575600" cy="703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lang="en-US" sz="1200">
                <a:solidFill>
                  <a:schemeClr val="dk1"/>
                </a:solidFill>
                <a:latin typeface="Verdana"/>
                <a:ea typeface="Verdana"/>
                <a:cs typeface="Verdana"/>
                <a:sym typeface="Verdana"/>
              </a:rPr>
              <a:t>Data telah di split antara data training dan data testing di tahap Pre-Processing. Sebelum melakukan pemodelan, akan didefinisikan kembali data train yang sudah </a:t>
            </a:r>
            <a:r>
              <a:rPr lang="en-US" sz="1200">
                <a:solidFill>
                  <a:schemeClr val="dk1"/>
                </a:solidFill>
                <a:latin typeface="Verdana"/>
                <a:ea typeface="Verdana"/>
                <a:cs typeface="Verdana"/>
                <a:sym typeface="Verdana"/>
              </a:rPr>
              <a:t>dilakukan </a:t>
            </a:r>
            <a:r>
              <a:rPr lang="en-US" sz="1200">
                <a:solidFill>
                  <a:schemeClr val="dk1"/>
                </a:solidFill>
                <a:latin typeface="Verdana"/>
                <a:ea typeface="Verdana"/>
                <a:cs typeface="Verdana"/>
                <a:sym typeface="Verdana"/>
              </a:rPr>
              <a:t>imbalance handling yaitu oversampling dengan teknik SMOTE dikarenakan ingin meningkatkan jumlah kuantitas suatu label.</a:t>
            </a:r>
            <a:endParaRPr b="0" i="0" sz="1200" u="none" cap="none" strike="noStrike">
              <a:solidFill>
                <a:schemeClr val="dk1"/>
              </a:solidFill>
              <a:latin typeface="Verdana"/>
              <a:ea typeface="Verdana"/>
              <a:cs typeface="Verdana"/>
              <a:sym typeface="Verdana"/>
            </a:endParaRPr>
          </a:p>
        </p:txBody>
      </p:sp>
      <p:sp>
        <p:nvSpPr>
          <p:cNvPr id="54" name="Google Shape;54;g264075113bd_0_10"/>
          <p:cNvSpPr txBox="1"/>
          <p:nvPr>
            <p:ph idx="1" type="body"/>
          </p:nvPr>
        </p:nvSpPr>
        <p:spPr>
          <a:xfrm>
            <a:off x="998675" y="621975"/>
            <a:ext cx="30321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A. </a:t>
            </a:r>
            <a:r>
              <a:rPr b="0" lang="en-US"/>
              <a:t>Data Splitting</a:t>
            </a:r>
            <a:endParaRPr b="0"/>
          </a:p>
        </p:txBody>
      </p:sp>
      <p:pic>
        <p:nvPicPr>
          <p:cNvPr id="55" name="Google Shape;55;g264075113bd_0_10"/>
          <p:cNvPicPr preferRelativeResize="0"/>
          <p:nvPr/>
        </p:nvPicPr>
        <p:blipFill rotWithShape="1">
          <a:blip r:embed="rId3">
            <a:alphaModFix/>
          </a:blip>
          <a:srcRect b="0" l="5276" r="0" t="0"/>
          <a:stretch/>
        </p:blipFill>
        <p:spPr>
          <a:xfrm>
            <a:off x="998675" y="837375"/>
            <a:ext cx="7575533" cy="855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aec78c2f86_0_4"/>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1. Modelling</a:t>
            </a:r>
            <a:endParaRPr sz="2000"/>
          </a:p>
        </p:txBody>
      </p:sp>
      <p:sp>
        <p:nvSpPr>
          <p:cNvPr id="61" name="Google Shape;61;g2aec78c2f86_0_4"/>
          <p:cNvSpPr txBox="1"/>
          <p:nvPr>
            <p:ph idx="1" type="body"/>
          </p:nvPr>
        </p:nvSpPr>
        <p:spPr>
          <a:xfrm>
            <a:off x="998675" y="621975"/>
            <a:ext cx="30321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B</a:t>
            </a:r>
            <a:r>
              <a:rPr b="0" lang="en-US"/>
              <a:t>. Modelling</a:t>
            </a:r>
            <a:endParaRPr b="0"/>
          </a:p>
        </p:txBody>
      </p:sp>
      <p:pic>
        <p:nvPicPr>
          <p:cNvPr id="62" name="Google Shape;62;g2aec78c2f86_0_4"/>
          <p:cNvPicPr preferRelativeResize="0"/>
          <p:nvPr/>
        </p:nvPicPr>
        <p:blipFill>
          <a:blip r:embed="rId3">
            <a:alphaModFix/>
          </a:blip>
          <a:stretch>
            <a:fillRect/>
          </a:stretch>
        </p:blipFill>
        <p:spPr>
          <a:xfrm>
            <a:off x="1223473" y="1844723"/>
            <a:ext cx="5603899" cy="2340850"/>
          </a:xfrm>
          <a:prstGeom prst="rect">
            <a:avLst/>
          </a:prstGeom>
          <a:noFill/>
          <a:ln>
            <a:noFill/>
          </a:ln>
        </p:spPr>
      </p:pic>
      <p:sp>
        <p:nvSpPr>
          <p:cNvPr id="63" name="Google Shape;63;g2aec78c2f86_0_4"/>
          <p:cNvSpPr txBox="1"/>
          <p:nvPr/>
        </p:nvSpPr>
        <p:spPr>
          <a:xfrm>
            <a:off x="1162250" y="837375"/>
            <a:ext cx="724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Support Vector Machine (SVM), Adaboost, dan XGBoost akan menjadi algoritma yang digunakan. Pemilihan ketiga model ini disebabkan oleh</a:t>
            </a:r>
            <a:r>
              <a:rPr lang="en-US"/>
              <a:t> rendahnya tingkat kesalahan dan </a:t>
            </a:r>
            <a:r>
              <a:rPr lang="en-US"/>
              <a:t>tingginya tingkat presisi yang telah teruji berdasarkan percobaan dengan 8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ec78c2f86_0_11"/>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1. Modelling</a:t>
            </a:r>
            <a:endParaRPr sz="2000"/>
          </a:p>
        </p:txBody>
      </p:sp>
      <p:sp>
        <p:nvSpPr>
          <p:cNvPr id="69" name="Google Shape;69;g2aec78c2f86_0_11"/>
          <p:cNvSpPr txBox="1"/>
          <p:nvPr>
            <p:ph idx="1" type="body"/>
          </p:nvPr>
        </p:nvSpPr>
        <p:spPr>
          <a:xfrm>
            <a:off x="998675" y="621975"/>
            <a:ext cx="30321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C</a:t>
            </a:r>
            <a:r>
              <a:rPr b="0" lang="en-US"/>
              <a:t>. Model Evaluation</a:t>
            </a:r>
            <a:endParaRPr b="0"/>
          </a:p>
        </p:txBody>
      </p:sp>
      <p:pic>
        <p:nvPicPr>
          <p:cNvPr id="70" name="Google Shape;70;g2aec78c2f86_0_11"/>
          <p:cNvPicPr preferRelativeResize="0"/>
          <p:nvPr/>
        </p:nvPicPr>
        <p:blipFill>
          <a:blip r:embed="rId3">
            <a:alphaModFix/>
          </a:blip>
          <a:stretch>
            <a:fillRect/>
          </a:stretch>
        </p:blipFill>
        <p:spPr>
          <a:xfrm>
            <a:off x="1624025" y="3155000"/>
            <a:ext cx="5910899" cy="873400"/>
          </a:xfrm>
          <a:prstGeom prst="rect">
            <a:avLst/>
          </a:prstGeom>
          <a:noFill/>
          <a:ln>
            <a:noFill/>
          </a:ln>
        </p:spPr>
      </p:pic>
      <p:pic>
        <p:nvPicPr>
          <p:cNvPr id="71" name="Google Shape;71;g2aec78c2f86_0_11"/>
          <p:cNvPicPr preferRelativeResize="0"/>
          <p:nvPr/>
        </p:nvPicPr>
        <p:blipFill>
          <a:blip r:embed="rId4">
            <a:alphaModFix/>
          </a:blip>
          <a:stretch>
            <a:fillRect/>
          </a:stretch>
        </p:blipFill>
        <p:spPr>
          <a:xfrm>
            <a:off x="1616550" y="4122825"/>
            <a:ext cx="5910900" cy="873400"/>
          </a:xfrm>
          <a:prstGeom prst="rect">
            <a:avLst/>
          </a:prstGeom>
          <a:noFill/>
          <a:ln>
            <a:noFill/>
          </a:ln>
        </p:spPr>
      </p:pic>
      <p:sp>
        <p:nvSpPr>
          <p:cNvPr id="72" name="Google Shape;72;g2aec78c2f86_0_11"/>
          <p:cNvSpPr txBox="1"/>
          <p:nvPr/>
        </p:nvSpPr>
        <p:spPr>
          <a:xfrm>
            <a:off x="917525" y="874900"/>
            <a:ext cx="7323900" cy="2219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lang="en-US" sz="1100">
                <a:solidFill>
                  <a:schemeClr val="dk1"/>
                </a:solidFill>
                <a:latin typeface="Verdana"/>
                <a:ea typeface="Verdana"/>
                <a:cs typeface="Verdana"/>
                <a:sym typeface="Verdana"/>
              </a:rPr>
              <a:t>Metrics Evaluation </a:t>
            </a:r>
            <a:r>
              <a:rPr lang="en-US" sz="1100">
                <a:solidFill>
                  <a:schemeClr val="dk1"/>
                </a:solidFill>
                <a:latin typeface="Verdana"/>
                <a:ea typeface="Verdana"/>
                <a:cs typeface="Verdana"/>
                <a:sym typeface="Verdana"/>
              </a:rPr>
              <a:t>yang digunakan adalah </a:t>
            </a:r>
            <a:r>
              <a:rPr lang="en-US" sz="1100">
                <a:solidFill>
                  <a:schemeClr val="dk1"/>
                </a:solidFill>
                <a:latin typeface="Verdana"/>
                <a:ea typeface="Verdana"/>
                <a:cs typeface="Verdana"/>
                <a:sym typeface="Verdana"/>
              </a:rPr>
              <a:t>Precision dan Accuracy. Precision digunakan untuk meminimalkan False Positive karena pada kasus ini, kami perlu melakukan cost efficiency pada budget marketing. Setelah itu, kami juga mempertimbangkan nilai Accuracy sebagai parameter sekunder pada dua model yang </a:t>
            </a:r>
            <a:r>
              <a:rPr lang="en-US" sz="1100">
                <a:solidFill>
                  <a:schemeClr val="dk1"/>
                </a:solidFill>
                <a:latin typeface="Verdana"/>
                <a:ea typeface="Verdana"/>
                <a:cs typeface="Verdana"/>
                <a:sym typeface="Verdana"/>
              </a:rPr>
              <a:t>menghasilkan model terbaik.</a:t>
            </a:r>
            <a:endParaRPr sz="1100">
              <a:solidFill>
                <a:schemeClr val="dk1"/>
              </a:solidFill>
              <a:latin typeface="Verdana"/>
              <a:ea typeface="Verdana"/>
              <a:cs typeface="Verdana"/>
              <a:sym typeface="Verdana"/>
            </a:endParaRPr>
          </a:p>
          <a:p>
            <a:pPr indent="0" lvl="0" marL="0" marR="0" rtl="0" algn="just">
              <a:lnSpc>
                <a:spcPct val="115000"/>
              </a:lnSpc>
              <a:spcBef>
                <a:spcPts val="0"/>
              </a:spcBef>
              <a:spcAft>
                <a:spcPts val="0"/>
              </a:spcAft>
              <a:buClr>
                <a:srgbClr val="000000"/>
              </a:buClr>
              <a:buSzPts val="1200"/>
              <a:buFont typeface="Arial"/>
              <a:buNone/>
            </a:pPr>
            <a:r>
              <a:t/>
            </a:r>
            <a:endParaRPr sz="200">
              <a:solidFill>
                <a:schemeClr val="dk1"/>
              </a:solidFill>
              <a:latin typeface="Verdana"/>
              <a:ea typeface="Verdana"/>
              <a:cs typeface="Verdana"/>
              <a:sym typeface="Verdana"/>
            </a:endParaRPr>
          </a:p>
          <a:p>
            <a:pPr indent="0" lvl="0" marL="0" marR="0" rtl="0" algn="just">
              <a:lnSpc>
                <a:spcPct val="115000"/>
              </a:lnSpc>
              <a:spcBef>
                <a:spcPts val="0"/>
              </a:spcBef>
              <a:spcAft>
                <a:spcPts val="0"/>
              </a:spcAft>
              <a:buClr>
                <a:srgbClr val="000000"/>
              </a:buClr>
              <a:buSzPts val="1200"/>
              <a:buFont typeface="Arial"/>
              <a:buNone/>
            </a:pPr>
            <a:r>
              <a:rPr lang="en-US" sz="1100">
                <a:solidFill>
                  <a:schemeClr val="dk1"/>
                </a:solidFill>
                <a:latin typeface="Verdana"/>
                <a:ea typeface="Verdana"/>
                <a:cs typeface="Verdana"/>
                <a:sym typeface="Verdana"/>
              </a:rPr>
              <a:t>Berdasarkan hasil pemodelan dari ketiga model dibawah ini, model Adaboost menunjukkan nilai Precision dan Accuracy yang lebih tinggi dibandingkan dengan dua model lainnya. Namun, perbedaan nilai prediksi (diff)  model Adaboost pada data training dan data test memiliki selisih yang lebih besar dibandingkan dengan dua model lainnya. Dengan demikian, model Adaboost memiliki performa yang lebih baik dalam mengklasifikasikan data dengan akurasi dan ketepatan yang lebih tinggi, tetapi memiliki perbedaan yang lebih besar dalam memprediksi data dibandingkan dengan dua model lainnya. Nilai diff tersebut akan diperkecil melalui hyperparameter tuning.</a:t>
            </a:r>
            <a:endParaRPr sz="1100">
              <a:solidFill>
                <a:schemeClr val="dk1"/>
              </a:solidFill>
              <a:latin typeface="Verdana"/>
              <a:ea typeface="Verdana"/>
              <a:cs typeface="Verdana"/>
              <a:sym typeface="Verdana"/>
            </a:endParaRPr>
          </a:p>
          <a:p>
            <a:pPr indent="0" lvl="0" marL="0" marR="0" rtl="0" algn="just">
              <a:lnSpc>
                <a:spcPct val="115000"/>
              </a:lnSpc>
              <a:spcBef>
                <a:spcPts val="0"/>
              </a:spcBef>
              <a:spcAft>
                <a:spcPts val="0"/>
              </a:spcAft>
              <a:buClr>
                <a:srgbClr val="000000"/>
              </a:buClr>
              <a:buSzPts val="1200"/>
              <a:buFont typeface="Arial"/>
              <a:buNone/>
            </a:pPr>
            <a:r>
              <a:t/>
            </a:r>
            <a:endParaRPr sz="11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aec78c2f86_0_19"/>
          <p:cNvSpPr txBox="1"/>
          <p:nvPr/>
        </p:nvSpPr>
        <p:spPr>
          <a:xfrm>
            <a:off x="922475" y="951100"/>
            <a:ext cx="7775700" cy="1027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lang="en-US" sz="1200">
                <a:solidFill>
                  <a:schemeClr val="dk1"/>
                </a:solidFill>
                <a:latin typeface="Verdana"/>
                <a:ea typeface="Verdana"/>
                <a:cs typeface="Verdana"/>
                <a:sym typeface="Verdana"/>
              </a:rPr>
              <a:t>Untuk menemukan nilai optimal untuk parameter yang digunakan pada model, akan dilakukan hyperparameter tuning. Dengan melakukan langkah ini, diharapkan dapat meningkatkan performa model dan menghasilkan model yang best-fit. Metode yang digunakan adalah Grid Search pada masing-masing model yang sudah dipilih.</a:t>
            </a:r>
            <a:endParaRPr b="0" i="0" sz="1200" u="none" cap="none" strike="noStrike">
              <a:solidFill>
                <a:schemeClr val="dk1"/>
              </a:solidFill>
              <a:latin typeface="Verdana"/>
              <a:ea typeface="Verdana"/>
              <a:cs typeface="Verdana"/>
              <a:sym typeface="Verdana"/>
            </a:endParaRPr>
          </a:p>
        </p:txBody>
      </p:sp>
      <p:sp>
        <p:nvSpPr>
          <p:cNvPr id="78" name="Google Shape;78;g2aec78c2f86_0_19"/>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1. Modelling</a:t>
            </a:r>
            <a:endParaRPr sz="2000"/>
          </a:p>
        </p:txBody>
      </p:sp>
      <p:sp>
        <p:nvSpPr>
          <p:cNvPr id="79" name="Google Shape;79;g2aec78c2f86_0_19"/>
          <p:cNvSpPr txBox="1"/>
          <p:nvPr>
            <p:ph idx="1" type="body"/>
          </p:nvPr>
        </p:nvSpPr>
        <p:spPr>
          <a:xfrm>
            <a:off x="998675" y="621975"/>
            <a:ext cx="30321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D</a:t>
            </a:r>
            <a:r>
              <a:rPr b="0" lang="en-US"/>
              <a:t>. </a:t>
            </a:r>
            <a:r>
              <a:rPr b="0" lang="en-US"/>
              <a:t>Hyperparameter Tuning</a:t>
            </a:r>
            <a:endParaRPr b="0"/>
          </a:p>
        </p:txBody>
      </p:sp>
      <p:pic>
        <p:nvPicPr>
          <p:cNvPr id="80" name="Google Shape;80;g2aec78c2f86_0_19"/>
          <p:cNvPicPr preferRelativeResize="0"/>
          <p:nvPr/>
        </p:nvPicPr>
        <p:blipFill>
          <a:blip r:embed="rId3">
            <a:alphaModFix/>
          </a:blip>
          <a:stretch>
            <a:fillRect/>
          </a:stretch>
        </p:blipFill>
        <p:spPr>
          <a:xfrm>
            <a:off x="837375" y="1978600"/>
            <a:ext cx="8108550" cy="1003025"/>
          </a:xfrm>
          <a:prstGeom prst="rect">
            <a:avLst/>
          </a:prstGeom>
          <a:noFill/>
          <a:ln>
            <a:noFill/>
          </a:ln>
        </p:spPr>
      </p:pic>
      <p:sp>
        <p:nvSpPr>
          <p:cNvPr id="81" name="Google Shape;81;g2aec78c2f86_0_19"/>
          <p:cNvSpPr txBox="1"/>
          <p:nvPr/>
        </p:nvSpPr>
        <p:spPr>
          <a:xfrm>
            <a:off x="998675" y="3209075"/>
            <a:ext cx="7622400" cy="1362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lang="en-US" sz="1200">
                <a:solidFill>
                  <a:schemeClr val="dk1"/>
                </a:solidFill>
                <a:latin typeface="Verdana"/>
                <a:ea typeface="Verdana"/>
                <a:cs typeface="Verdana"/>
                <a:sym typeface="Verdana"/>
              </a:rPr>
              <a:t>Metode Grid search dipilih karena </a:t>
            </a:r>
            <a:r>
              <a:rPr lang="en-US" sz="1200">
                <a:solidFill>
                  <a:srgbClr val="374151"/>
                </a:solidFill>
                <a:latin typeface="Verdana"/>
                <a:ea typeface="Verdana"/>
                <a:cs typeface="Verdana"/>
                <a:sym typeface="Verdana"/>
              </a:rPr>
              <a:t>Grid Search dapat mengeksplorasi seluruh kombinasi hyperparameter yang telah ditentukan dalam parameter yang didefinisikan sebelumnya. Ini memastikan bahwa kita tidak akan melewatkan setiap kemungkinan konfigurasi hyperparameter yang mungkin menghasilkan model yang optimal.</a:t>
            </a:r>
            <a:endParaRPr sz="1200">
              <a:solidFill>
                <a:srgbClr val="37415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200"/>
              <a:buFont typeface="Arial"/>
              <a:buNone/>
            </a:pPr>
            <a:r>
              <a:t/>
            </a:r>
            <a:endParaRPr sz="1200">
              <a:solidFill>
                <a:srgbClr val="37415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200"/>
              <a:buFont typeface="Arial"/>
              <a:buNone/>
            </a:pPr>
            <a:r>
              <a:t/>
            </a:r>
            <a:endParaRPr sz="120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aec78c2f86_0_65"/>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1. Modelling</a:t>
            </a:r>
            <a:endParaRPr sz="2000"/>
          </a:p>
        </p:txBody>
      </p:sp>
      <p:sp>
        <p:nvSpPr>
          <p:cNvPr id="87" name="Google Shape;87;g2aec78c2f86_0_65"/>
          <p:cNvSpPr txBox="1"/>
          <p:nvPr/>
        </p:nvSpPr>
        <p:spPr>
          <a:xfrm>
            <a:off x="891425" y="837375"/>
            <a:ext cx="7871700" cy="724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lang="en-US" sz="1200">
                <a:solidFill>
                  <a:schemeClr val="dk1"/>
                </a:solidFill>
                <a:latin typeface="Verdana"/>
                <a:ea typeface="Verdana"/>
                <a:cs typeface="Verdana"/>
                <a:sym typeface="Verdana"/>
              </a:rPr>
              <a:t>Setelah melakukan hyperparameter tuning, berikut ini adalah hasil metrics evaluation dari SVM (CV Precision &gt; 0.8 dan </a:t>
            </a:r>
            <a:r>
              <a:rPr lang="en-US" sz="1200">
                <a:solidFill>
                  <a:schemeClr val="dk1"/>
                </a:solidFill>
                <a:latin typeface="Verdana"/>
                <a:ea typeface="Verdana"/>
                <a:cs typeface="Verdana"/>
                <a:sym typeface="Verdana"/>
              </a:rPr>
              <a:t>Diff &lt; 10%</a:t>
            </a:r>
            <a:r>
              <a:rPr lang="en-US" sz="1200">
                <a:solidFill>
                  <a:schemeClr val="dk1"/>
                </a:solidFill>
                <a:latin typeface="Verdana"/>
                <a:ea typeface="Verdana"/>
                <a:cs typeface="Verdana"/>
                <a:sym typeface="Verdana"/>
              </a:rPr>
              <a:t>). Model ini menghasilkan nilai Precision dan Accuracy lebih rendah </a:t>
            </a:r>
            <a:r>
              <a:rPr lang="en-US" sz="1200">
                <a:solidFill>
                  <a:schemeClr val="dk1"/>
                </a:solidFill>
                <a:latin typeface="Verdana"/>
                <a:ea typeface="Verdana"/>
                <a:cs typeface="Verdana"/>
                <a:sym typeface="Verdana"/>
              </a:rPr>
              <a:t>dibanding</a:t>
            </a:r>
            <a:r>
              <a:rPr lang="en-US" sz="1200">
                <a:solidFill>
                  <a:schemeClr val="dk1"/>
                </a:solidFill>
                <a:latin typeface="Verdana"/>
                <a:ea typeface="Verdana"/>
                <a:cs typeface="Verdana"/>
                <a:sym typeface="Verdana"/>
              </a:rPr>
              <a:t> model lainnya. </a:t>
            </a:r>
            <a:endParaRPr b="0" i="0" sz="1200" u="none" cap="none" strike="noStrike">
              <a:solidFill>
                <a:schemeClr val="dk1"/>
              </a:solidFill>
              <a:latin typeface="Verdana"/>
              <a:ea typeface="Verdana"/>
              <a:cs typeface="Verdana"/>
              <a:sym typeface="Verdana"/>
            </a:endParaRPr>
          </a:p>
        </p:txBody>
      </p:sp>
      <p:sp>
        <p:nvSpPr>
          <p:cNvPr id="88" name="Google Shape;88;g2aec78c2f86_0_65"/>
          <p:cNvSpPr txBox="1"/>
          <p:nvPr>
            <p:ph idx="1" type="body"/>
          </p:nvPr>
        </p:nvSpPr>
        <p:spPr>
          <a:xfrm>
            <a:off x="998675" y="621975"/>
            <a:ext cx="30321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E. Pemilihan model terbaik</a:t>
            </a:r>
            <a:endParaRPr b="0"/>
          </a:p>
        </p:txBody>
      </p:sp>
      <p:pic>
        <p:nvPicPr>
          <p:cNvPr id="89" name="Google Shape;89;g2aec78c2f86_0_65"/>
          <p:cNvPicPr preferRelativeResize="0"/>
          <p:nvPr/>
        </p:nvPicPr>
        <p:blipFill>
          <a:blip r:embed="rId3">
            <a:alphaModFix/>
          </a:blip>
          <a:stretch>
            <a:fillRect/>
          </a:stretch>
        </p:blipFill>
        <p:spPr>
          <a:xfrm>
            <a:off x="998675" y="1716488"/>
            <a:ext cx="7558146" cy="1371100"/>
          </a:xfrm>
          <a:prstGeom prst="rect">
            <a:avLst/>
          </a:prstGeom>
          <a:noFill/>
          <a:ln>
            <a:noFill/>
          </a:ln>
        </p:spPr>
      </p:pic>
      <p:sp>
        <p:nvSpPr>
          <p:cNvPr id="90" name="Google Shape;90;g2aec78c2f86_0_65"/>
          <p:cNvSpPr txBox="1"/>
          <p:nvPr/>
        </p:nvSpPr>
        <p:spPr>
          <a:xfrm>
            <a:off x="998675" y="1488725"/>
            <a:ext cx="7764600" cy="30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1200" u="sng">
                <a:solidFill>
                  <a:schemeClr val="dk1"/>
                </a:solidFill>
                <a:latin typeface="Verdana"/>
                <a:ea typeface="Verdana"/>
                <a:cs typeface="Verdana"/>
                <a:sym typeface="Verdana"/>
              </a:rPr>
              <a:t>Precision</a:t>
            </a:r>
            <a:r>
              <a:rPr lang="en-US" sz="1200" u="sng">
                <a:solidFill>
                  <a:schemeClr val="dk1"/>
                </a:solidFill>
                <a:latin typeface="Verdana"/>
                <a:ea typeface="Verdana"/>
                <a:cs typeface="Verdana"/>
                <a:sym typeface="Verdana"/>
              </a:rPr>
              <a:t> SVM</a:t>
            </a:r>
            <a:endParaRPr b="0" i="0" sz="1200" u="sng" cap="none" strike="noStrike">
              <a:solidFill>
                <a:schemeClr val="dk1"/>
              </a:solidFill>
              <a:latin typeface="Verdana"/>
              <a:ea typeface="Verdana"/>
              <a:cs typeface="Verdana"/>
              <a:sym typeface="Verdana"/>
            </a:endParaRPr>
          </a:p>
        </p:txBody>
      </p:sp>
      <p:pic>
        <p:nvPicPr>
          <p:cNvPr id="91" name="Google Shape;91;g2aec78c2f86_0_65"/>
          <p:cNvPicPr preferRelativeResize="0"/>
          <p:nvPr/>
        </p:nvPicPr>
        <p:blipFill>
          <a:blip r:embed="rId4">
            <a:alphaModFix/>
          </a:blip>
          <a:stretch>
            <a:fillRect/>
          </a:stretch>
        </p:blipFill>
        <p:spPr>
          <a:xfrm>
            <a:off x="1015100" y="3543800"/>
            <a:ext cx="7558150" cy="1334644"/>
          </a:xfrm>
          <a:prstGeom prst="rect">
            <a:avLst/>
          </a:prstGeom>
          <a:noFill/>
          <a:ln>
            <a:noFill/>
          </a:ln>
        </p:spPr>
      </p:pic>
      <p:sp>
        <p:nvSpPr>
          <p:cNvPr id="92" name="Google Shape;92;g2aec78c2f86_0_65"/>
          <p:cNvSpPr txBox="1"/>
          <p:nvPr/>
        </p:nvSpPr>
        <p:spPr>
          <a:xfrm>
            <a:off x="998675" y="3196900"/>
            <a:ext cx="7764600" cy="30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1200" u="sng">
                <a:solidFill>
                  <a:schemeClr val="dk1"/>
                </a:solidFill>
                <a:latin typeface="Verdana"/>
                <a:ea typeface="Verdana"/>
                <a:cs typeface="Verdana"/>
                <a:sym typeface="Verdana"/>
              </a:rPr>
              <a:t>Accuracy </a:t>
            </a:r>
            <a:r>
              <a:rPr lang="en-US" sz="1200" u="sng">
                <a:solidFill>
                  <a:schemeClr val="dk1"/>
                </a:solidFill>
                <a:latin typeface="Verdana"/>
                <a:ea typeface="Verdana"/>
                <a:cs typeface="Verdana"/>
                <a:sym typeface="Verdana"/>
              </a:rPr>
              <a:t>SVM</a:t>
            </a:r>
            <a:endParaRPr b="0" i="0" sz="1200" u="sng" cap="none" strike="noStrike">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aec78c2f86_0_75"/>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1. Modelling</a:t>
            </a:r>
            <a:endParaRPr sz="2000"/>
          </a:p>
        </p:txBody>
      </p:sp>
      <p:sp>
        <p:nvSpPr>
          <p:cNvPr id="98" name="Google Shape;98;g2aec78c2f86_0_75"/>
          <p:cNvSpPr txBox="1"/>
          <p:nvPr/>
        </p:nvSpPr>
        <p:spPr>
          <a:xfrm>
            <a:off x="891425" y="837375"/>
            <a:ext cx="7871700" cy="701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lang="en-US" sz="1200">
                <a:solidFill>
                  <a:schemeClr val="dk1"/>
                </a:solidFill>
                <a:latin typeface="Verdana"/>
                <a:ea typeface="Verdana"/>
                <a:cs typeface="Verdana"/>
                <a:sym typeface="Verdana"/>
              </a:rPr>
              <a:t>Setelah melakukan hyperparameter tuning pada model XGBoost, berikut ini adalah hasil metrics evaluationnya (CV Precision &gt; 0.8 dan Diff &lt; 10%). Untuk model ini, kami melakukan perhitungan dengan max depth=1 untuk menghindari overfit. </a:t>
            </a:r>
            <a:endParaRPr b="0" i="0" sz="1200" u="none" cap="none" strike="noStrike">
              <a:solidFill>
                <a:schemeClr val="dk1"/>
              </a:solidFill>
              <a:latin typeface="Verdana"/>
              <a:ea typeface="Verdana"/>
              <a:cs typeface="Verdana"/>
              <a:sym typeface="Verdana"/>
            </a:endParaRPr>
          </a:p>
        </p:txBody>
      </p:sp>
      <p:sp>
        <p:nvSpPr>
          <p:cNvPr id="99" name="Google Shape;99;g2aec78c2f86_0_75"/>
          <p:cNvSpPr txBox="1"/>
          <p:nvPr>
            <p:ph idx="1" type="body"/>
          </p:nvPr>
        </p:nvSpPr>
        <p:spPr>
          <a:xfrm>
            <a:off x="998675" y="621975"/>
            <a:ext cx="30321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E. Pemilihan model terbaik</a:t>
            </a:r>
            <a:endParaRPr b="0"/>
          </a:p>
        </p:txBody>
      </p:sp>
      <p:sp>
        <p:nvSpPr>
          <p:cNvPr id="100" name="Google Shape;100;g2aec78c2f86_0_75"/>
          <p:cNvSpPr txBox="1"/>
          <p:nvPr/>
        </p:nvSpPr>
        <p:spPr>
          <a:xfrm>
            <a:off x="998675" y="1538575"/>
            <a:ext cx="7764600" cy="30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1200" u="sng">
                <a:solidFill>
                  <a:schemeClr val="dk1"/>
                </a:solidFill>
                <a:latin typeface="Verdana"/>
                <a:ea typeface="Verdana"/>
                <a:cs typeface="Verdana"/>
                <a:sym typeface="Verdana"/>
              </a:rPr>
              <a:t>Precision XGBoost</a:t>
            </a:r>
            <a:endParaRPr b="0" i="0" sz="1200" u="sng" cap="none" strike="noStrike">
              <a:solidFill>
                <a:schemeClr val="dk1"/>
              </a:solidFill>
              <a:latin typeface="Verdana"/>
              <a:ea typeface="Verdana"/>
              <a:cs typeface="Verdana"/>
              <a:sym typeface="Verdana"/>
            </a:endParaRPr>
          </a:p>
        </p:txBody>
      </p:sp>
      <p:pic>
        <p:nvPicPr>
          <p:cNvPr id="101" name="Google Shape;101;g2aec78c2f86_0_75"/>
          <p:cNvPicPr preferRelativeResize="0"/>
          <p:nvPr/>
        </p:nvPicPr>
        <p:blipFill>
          <a:blip r:embed="rId3">
            <a:alphaModFix/>
          </a:blip>
          <a:stretch>
            <a:fillRect/>
          </a:stretch>
        </p:blipFill>
        <p:spPr>
          <a:xfrm>
            <a:off x="998750" y="1849725"/>
            <a:ext cx="7871700" cy="1271802"/>
          </a:xfrm>
          <a:prstGeom prst="rect">
            <a:avLst/>
          </a:prstGeom>
          <a:noFill/>
          <a:ln>
            <a:noFill/>
          </a:ln>
        </p:spPr>
      </p:pic>
      <p:sp>
        <p:nvSpPr>
          <p:cNvPr id="102" name="Google Shape;102;g2aec78c2f86_0_75"/>
          <p:cNvSpPr txBox="1"/>
          <p:nvPr/>
        </p:nvSpPr>
        <p:spPr>
          <a:xfrm>
            <a:off x="1052300" y="3270575"/>
            <a:ext cx="7764600" cy="30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1200" u="sng">
                <a:solidFill>
                  <a:schemeClr val="dk1"/>
                </a:solidFill>
                <a:latin typeface="Verdana"/>
                <a:ea typeface="Verdana"/>
                <a:cs typeface="Verdana"/>
                <a:sym typeface="Verdana"/>
              </a:rPr>
              <a:t>Accuracy </a:t>
            </a:r>
            <a:r>
              <a:rPr lang="en-US" sz="1200" u="sng">
                <a:solidFill>
                  <a:schemeClr val="dk1"/>
                </a:solidFill>
                <a:latin typeface="Verdana"/>
                <a:ea typeface="Verdana"/>
                <a:cs typeface="Verdana"/>
                <a:sym typeface="Verdana"/>
              </a:rPr>
              <a:t>XGBoost</a:t>
            </a:r>
            <a:endParaRPr b="0" i="0" sz="1200" u="sng" cap="none" strike="noStrike">
              <a:solidFill>
                <a:schemeClr val="dk1"/>
              </a:solidFill>
              <a:latin typeface="Verdana"/>
              <a:ea typeface="Verdana"/>
              <a:cs typeface="Verdana"/>
              <a:sym typeface="Verdana"/>
            </a:endParaRPr>
          </a:p>
        </p:txBody>
      </p:sp>
      <p:pic>
        <p:nvPicPr>
          <p:cNvPr id="103" name="Google Shape;103;g2aec78c2f86_0_75"/>
          <p:cNvPicPr preferRelativeResize="0"/>
          <p:nvPr/>
        </p:nvPicPr>
        <p:blipFill>
          <a:blip r:embed="rId4">
            <a:alphaModFix/>
          </a:blip>
          <a:stretch>
            <a:fillRect/>
          </a:stretch>
        </p:blipFill>
        <p:spPr>
          <a:xfrm>
            <a:off x="1054850" y="3651225"/>
            <a:ext cx="7764600" cy="12663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aec78c2f86_0_84"/>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1. Modelling</a:t>
            </a:r>
            <a:endParaRPr sz="2000"/>
          </a:p>
        </p:txBody>
      </p:sp>
      <p:sp>
        <p:nvSpPr>
          <p:cNvPr id="109" name="Google Shape;109;g2aec78c2f86_0_84"/>
          <p:cNvSpPr txBox="1"/>
          <p:nvPr/>
        </p:nvSpPr>
        <p:spPr>
          <a:xfrm>
            <a:off x="891425" y="837375"/>
            <a:ext cx="7871700" cy="541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lang="en-US" sz="1200">
                <a:solidFill>
                  <a:schemeClr val="dk1"/>
                </a:solidFill>
                <a:latin typeface="Verdana"/>
                <a:ea typeface="Verdana"/>
                <a:cs typeface="Verdana"/>
                <a:sym typeface="Verdana"/>
              </a:rPr>
              <a:t>Setelah melakukan hyperparameter tuning pada model Adaboost, berikut ini adalah hasil metrics evaluationnya (CV Precision &gt; 0.8 dan Diff &lt; 10%). </a:t>
            </a:r>
            <a:endParaRPr b="0" i="0" sz="1200" u="none" cap="none" strike="noStrike">
              <a:solidFill>
                <a:schemeClr val="dk1"/>
              </a:solidFill>
              <a:latin typeface="Verdana"/>
              <a:ea typeface="Verdana"/>
              <a:cs typeface="Verdana"/>
              <a:sym typeface="Verdana"/>
            </a:endParaRPr>
          </a:p>
        </p:txBody>
      </p:sp>
      <p:sp>
        <p:nvSpPr>
          <p:cNvPr id="110" name="Google Shape;110;g2aec78c2f86_0_84"/>
          <p:cNvSpPr txBox="1"/>
          <p:nvPr>
            <p:ph idx="1" type="body"/>
          </p:nvPr>
        </p:nvSpPr>
        <p:spPr>
          <a:xfrm>
            <a:off x="998675" y="621975"/>
            <a:ext cx="30321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E. Pemilihan model terbaik</a:t>
            </a:r>
            <a:endParaRPr b="0"/>
          </a:p>
        </p:txBody>
      </p:sp>
      <p:sp>
        <p:nvSpPr>
          <p:cNvPr id="111" name="Google Shape;111;g2aec78c2f86_0_84"/>
          <p:cNvSpPr txBox="1"/>
          <p:nvPr/>
        </p:nvSpPr>
        <p:spPr>
          <a:xfrm>
            <a:off x="998600" y="1534325"/>
            <a:ext cx="7764600" cy="30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1200" u="sng">
                <a:solidFill>
                  <a:schemeClr val="dk1"/>
                </a:solidFill>
                <a:latin typeface="Verdana"/>
                <a:ea typeface="Verdana"/>
                <a:cs typeface="Verdana"/>
                <a:sym typeface="Verdana"/>
              </a:rPr>
              <a:t>Precision Adaboost</a:t>
            </a:r>
            <a:endParaRPr b="0" i="0" sz="1200" u="sng" cap="none" strike="noStrike">
              <a:solidFill>
                <a:schemeClr val="dk1"/>
              </a:solidFill>
              <a:latin typeface="Verdana"/>
              <a:ea typeface="Verdana"/>
              <a:cs typeface="Verdana"/>
              <a:sym typeface="Verdana"/>
            </a:endParaRPr>
          </a:p>
        </p:txBody>
      </p:sp>
      <p:pic>
        <p:nvPicPr>
          <p:cNvPr id="112" name="Google Shape;112;g2aec78c2f86_0_84"/>
          <p:cNvPicPr preferRelativeResize="0"/>
          <p:nvPr/>
        </p:nvPicPr>
        <p:blipFill>
          <a:blip r:embed="rId3">
            <a:alphaModFix/>
          </a:blip>
          <a:stretch>
            <a:fillRect/>
          </a:stretch>
        </p:blipFill>
        <p:spPr>
          <a:xfrm>
            <a:off x="884437" y="1845468"/>
            <a:ext cx="7992926" cy="1264832"/>
          </a:xfrm>
          <a:prstGeom prst="rect">
            <a:avLst/>
          </a:prstGeom>
          <a:noFill/>
          <a:ln>
            <a:noFill/>
          </a:ln>
        </p:spPr>
      </p:pic>
      <p:sp>
        <p:nvSpPr>
          <p:cNvPr id="113" name="Google Shape;113;g2aec78c2f86_0_84"/>
          <p:cNvSpPr txBox="1"/>
          <p:nvPr/>
        </p:nvSpPr>
        <p:spPr>
          <a:xfrm>
            <a:off x="998600" y="3318550"/>
            <a:ext cx="7764600" cy="30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1200" u="sng">
                <a:solidFill>
                  <a:schemeClr val="dk1"/>
                </a:solidFill>
                <a:latin typeface="Verdana"/>
                <a:ea typeface="Verdana"/>
                <a:cs typeface="Verdana"/>
                <a:sym typeface="Verdana"/>
              </a:rPr>
              <a:t>Accuracy </a:t>
            </a:r>
            <a:r>
              <a:rPr lang="en-US" sz="1200" u="sng">
                <a:solidFill>
                  <a:schemeClr val="dk1"/>
                </a:solidFill>
                <a:latin typeface="Verdana"/>
                <a:ea typeface="Verdana"/>
                <a:cs typeface="Verdana"/>
                <a:sym typeface="Verdana"/>
              </a:rPr>
              <a:t>Adaboost</a:t>
            </a:r>
            <a:endParaRPr b="0" i="0" sz="1200" u="sng" cap="none" strike="noStrike">
              <a:solidFill>
                <a:schemeClr val="dk1"/>
              </a:solidFill>
              <a:latin typeface="Verdana"/>
              <a:ea typeface="Verdana"/>
              <a:cs typeface="Verdana"/>
              <a:sym typeface="Verdana"/>
            </a:endParaRPr>
          </a:p>
        </p:txBody>
      </p:sp>
      <p:pic>
        <p:nvPicPr>
          <p:cNvPr id="114" name="Google Shape;114;g2aec78c2f86_0_84"/>
          <p:cNvPicPr preferRelativeResize="0"/>
          <p:nvPr/>
        </p:nvPicPr>
        <p:blipFill>
          <a:blip r:embed="rId4">
            <a:alphaModFix/>
          </a:blip>
          <a:stretch>
            <a:fillRect/>
          </a:stretch>
        </p:blipFill>
        <p:spPr>
          <a:xfrm>
            <a:off x="884425" y="3692825"/>
            <a:ext cx="7992950" cy="13401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aecc708002_2_0"/>
          <p:cNvSpPr txBox="1"/>
          <p:nvPr>
            <p:ph type="title"/>
          </p:nvPr>
        </p:nvSpPr>
        <p:spPr>
          <a:xfrm>
            <a:off x="512375" y="200450"/>
            <a:ext cx="4575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1. Modelling</a:t>
            </a:r>
            <a:endParaRPr sz="2000"/>
          </a:p>
        </p:txBody>
      </p:sp>
      <p:sp>
        <p:nvSpPr>
          <p:cNvPr id="120" name="Google Shape;120;g2aecc708002_2_0"/>
          <p:cNvSpPr txBox="1"/>
          <p:nvPr/>
        </p:nvSpPr>
        <p:spPr>
          <a:xfrm>
            <a:off x="891425" y="837375"/>
            <a:ext cx="7871700" cy="3997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1200">
                <a:solidFill>
                  <a:schemeClr val="dk1"/>
                </a:solidFill>
                <a:latin typeface="Verdana"/>
                <a:ea typeface="Verdana"/>
                <a:cs typeface="Verdana"/>
                <a:sym typeface="Verdana"/>
              </a:rPr>
              <a:t>Dapat dilihat pada gambar dibawah, bahwa model XGB memiliki tingkat presisi yang paling tinggi dibandingkan SVC dan AdaBoost. Namun, XGB memiliki Diff yang paling tinggi sehingga potensi overfit nya paling tinggi. Sehingga, kami memutuskan untuk memilih </a:t>
            </a:r>
            <a:r>
              <a:rPr b="1" lang="en-US" sz="1200">
                <a:solidFill>
                  <a:schemeClr val="dk1"/>
                </a:solidFill>
                <a:latin typeface="Verdana"/>
                <a:ea typeface="Verdana"/>
                <a:cs typeface="Verdana"/>
                <a:sym typeface="Verdana"/>
              </a:rPr>
              <a:t>Adaboost Classifier dengan param_56</a:t>
            </a:r>
            <a:r>
              <a:rPr lang="en-US" sz="1200">
                <a:solidFill>
                  <a:schemeClr val="dk1"/>
                </a:solidFill>
                <a:latin typeface="Verdana"/>
                <a:ea typeface="Verdana"/>
                <a:cs typeface="Verdana"/>
                <a:sym typeface="Verdana"/>
              </a:rPr>
              <a:t> k</a:t>
            </a:r>
            <a:r>
              <a:rPr lang="en-US" sz="1200">
                <a:solidFill>
                  <a:schemeClr val="dk1"/>
                </a:solidFill>
                <a:latin typeface="Verdana"/>
                <a:ea typeface="Verdana"/>
                <a:cs typeface="Verdana"/>
                <a:sym typeface="Verdana"/>
              </a:rPr>
              <a:t>arena model ini menunjukkan nilai Precision dan Accuracy yang relatif moderate (tidak paling rendah presisinya dan tidak paling tinggi Diff-nya).</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120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rPr lang="en-US" sz="1200">
                <a:solidFill>
                  <a:schemeClr val="dk1"/>
                </a:solidFill>
                <a:latin typeface="Verdana"/>
                <a:ea typeface="Verdana"/>
                <a:cs typeface="Verdana"/>
                <a:sym typeface="Verdana"/>
              </a:rPr>
              <a:t> </a:t>
            </a:r>
            <a:endParaRPr b="0" i="0" sz="1200" u="none" cap="none" strike="noStrike">
              <a:solidFill>
                <a:schemeClr val="dk1"/>
              </a:solidFill>
              <a:latin typeface="Verdana"/>
              <a:ea typeface="Verdana"/>
              <a:cs typeface="Verdana"/>
              <a:sym typeface="Verdana"/>
            </a:endParaRPr>
          </a:p>
        </p:txBody>
      </p:sp>
      <p:sp>
        <p:nvSpPr>
          <p:cNvPr id="121" name="Google Shape;121;g2aecc708002_2_0"/>
          <p:cNvSpPr txBox="1"/>
          <p:nvPr>
            <p:ph idx="1" type="body"/>
          </p:nvPr>
        </p:nvSpPr>
        <p:spPr>
          <a:xfrm>
            <a:off x="998675" y="621975"/>
            <a:ext cx="30321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a:t>E. Pemilihan model terbaik</a:t>
            </a:r>
            <a:endParaRPr b="0"/>
          </a:p>
        </p:txBody>
      </p:sp>
      <p:pic>
        <p:nvPicPr>
          <p:cNvPr id="122" name="Google Shape;122;g2aecc708002_2_0"/>
          <p:cNvPicPr preferRelativeResize="0"/>
          <p:nvPr/>
        </p:nvPicPr>
        <p:blipFill>
          <a:blip r:embed="rId3">
            <a:alphaModFix/>
          </a:blip>
          <a:stretch>
            <a:fillRect/>
          </a:stretch>
        </p:blipFill>
        <p:spPr>
          <a:xfrm>
            <a:off x="1947450" y="2013379"/>
            <a:ext cx="5559699" cy="990950"/>
          </a:xfrm>
          <a:prstGeom prst="rect">
            <a:avLst/>
          </a:prstGeom>
          <a:noFill/>
          <a:ln>
            <a:noFill/>
          </a:ln>
        </p:spPr>
      </p:pic>
      <p:pic>
        <p:nvPicPr>
          <p:cNvPr id="123" name="Google Shape;123;g2aecc708002_2_0"/>
          <p:cNvPicPr preferRelativeResize="0"/>
          <p:nvPr/>
        </p:nvPicPr>
        <p:blipFill>
          <a:blip r:embed="rId4">
            <a:alphaModFix/>
          </a:blip>
          <a:stretch>
            <a:fillRect/>
          </a:stretch>
        </p:blipFill>
        <p:spPr>
          <a:xfrm>
            <a:off x="1947450" y="3092675"/>
            <a:ext cx="5559701" cy="893962"/>
          </a:xfrm>
          <a:prstGeom prst="rect">
            <a:avLst/>
          </a:prstGeom>
          <a:noFill/>
          <a:ln>
            <a:noFill/>
          </a:ln>
        </p:spPr>
      </p:pic>
      <p:pic>
        <p:nvPicPr>
          <p:cNvPr id="124" name="Google Shape;124;g2aecc708002_2_0"/>
          <p:cNvPicPr preferRelativeResize="0"/>
          <p:nvPr/>
        </p:nvPicPr>
        <p:blipFill>
          <a:blip r:embed="rId5">
            <a:alphaModFix/>
          </a:blip>
          <a:stretch>
            <a:fillRect/>
          </a:stretch>
        </p:blipFill>
        <p:spPr>
          <a:xfrm>
            <a:off x="1947450" y="4139395"/>
            <a:ext cx="5559701" cy="8776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2023-11-18T04:15:26Z</dcterms:created>
  <dc:creator>Awang 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