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Lst>
  <p:sldSz cy="6858000" cx="12192000"/>
  <p:notesSz cx="6858000" cy="9144000"/>
  <p:embeddedFontLst>
    <p:embeddedFont>
      <p:font typeface="Dosis"/>
      <p:regular r:id="rId8"/>
      <p:bold r:id="rId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10" roundtripDataSignature="AMtx7mj3XC7ipl/UcGjKFFgBAqZWShVrb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10" Type="http://customschemas.google.com/relationships/presentationmetadata" Target="metadata"/><Relationship Id="rId9" Type="http://schemas.openxmlformats.org/officeDocument/2006/relationships/font" Target="fonts/Dosis-bold.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font" Target="fonts/Dosis-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6" name="Google Shape;8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9" name="Google Shape;99;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9" name="Google Shape;109;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Judul" type="title">
  <p:cSld name="TITLE">
    <p:spTree>
      <p:nvGrpSpPr>
        <p:cNvPr id="15" name="Shape 15"/>
        <p:cNvGrpSpPr/>
        <p:nvPr/>
      </p:nvGrpSpPr>
      <p:grpSpPr>
        <a:xfrm>
          <a:off x="0" y="0"/>
          <a:ext cx="0" cy="0"/>
          <a:chOff x="0" y="0"/>
          <a:chExt cx="0" cy="0"/>
        </a:xfrm>
      </p:grpSpPr>
      <p:sp>
        <p:nvSpPr>
          <p:cNvPr id="16" name="Google Shape;16;p6"/>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6"/>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Judul dan Teks Vertikal" type="vertTx">
  <p:cSld name="VERTICAL_TEXT">
    <p:spTree>
      <p:nvGrpSpPr>
        <p:cNvPr id="72" name="Shape 72"/>
        <p:cNvGrpSpPr/>
        <p:nvPr/>
      </p:nvGrpSpPr>
      <p:grpSpPr>
        <a:xfrm>
          <a:off x="0" y="0"/>
          <a:ext cx="0" cy="0"/>
          <a:chOff x="0" y="0"/>
          <a:chExt cx="0" cy="0"/>
        </a:xfrm>
      </p:grpSpPr>
      <p:sp>
        <p:nvSpPr>
          <p:cNvPr id="73" name="Google Shape;73;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15"/>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Judul Vertikal dan Teks" type="vertTitleAndTx">
  <p:cSld name="VERTICAL_TITLE_AND_VERTICAL_TEXT">
    <p:spTree>
      <p:nvGrpSpPr>
        <p:cNvPr id="78" name="Shape 78"/>
        <p:cNvGrpSpPr/>
        <p:nvPr/>
      </p:nvGrpSpPr>
      <p:grpSpPr>
        <a:xfrm>
          <a:off x="0" y="0"/>
          <a:ext cx="0" cy="0"/>
          <a:chOff x="0" y="0"/>
          <a:chExt cx="0" cy="0"/>
        </a:xfrm>
      </p:grpSpPr>
      <p:sp>
        <p:nvSpPr>
          <p:cNvPr id="79" name="Google Shape;79;p16"/>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16"/>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Judul dan Konten" type="obj">
  <p:cSld name="OBJECT">
    <p:spTree>
      <p:nvGrpSpPr>
        <p:cNvPr id="21" name="Shape 21"/>
        <p:cNvGrpSpPr/>
        <p:nvPr/>
      </p:nvGrpSpPr>
      <p:grpSpPr>
        <a:xfrm>
          <a:off x="0" y="0"/>
          <a:ext cx="0" cy="0"/>
          <a:chOff x="0" y="0"/>
          <a:chExt cx="0" cy="0"/>
        </a:xfrm>
      </p:grpSpPr>
      <p:sp>
        <p:nvSpPr>
          <p:cNvPr id="22" name="Google Shape;22;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eader Bagian" type="secHead">
  <p:cSld name="SECTION_HEADER">
    <p:spTree>
      <p:nvGrpSpPr>
        <p:cNvPr id="27" name="Shape 27"/>
        <p:cNvGrpSpPr/>
        <p:nvPr/>
      </p:nvGrpSpPr>
      <p:grpSpPr>
        <a:xfrm>
          <a:off x="0" y="0"/>
          <a:ext cx="0" cy="0"/>
          <a:chOff x="0" y="0"/>
          <a:chExt cx="0" cy="0"/>
        </a:xfrm>
      </p:grpSpPr>
      <p:sp>
        <p:nvSpPr>
          <p:cNvPr id="28" name="Google Shape;28;p8"/>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8"/>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ua Konten" type="twoObj">
  <p:cSld name="TWO_OBJECTS">
    <p:spTree>
      <p:nvGrpSpPr>
        <p:cNvPr id="33" name="Shape 33"/>
        <p:cNvGrpSpPr/>
        <p:nvPr/>
      </p:nvGrpSpPr>
      <p:grpSpPr>
        <a:xfrm>
          <a:off x="0" y="0"/>
          <a:ext cx="0" cy="0"/>
          <a:chOff x="0" y="0"/>
          <a:chExt cx="0" cy="0"/>
        </a:xfrm>
      </p:grpSpPr>
      <p:sp>
        <p:nvSpPr>
          <p:cNvPr id="34" name="Google Shape;34;p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9"/>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9"/>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erbandingan" type="twoTxTwoObj">
  <p:cSld name="TWO_OBJECTS_WITH_TEXT">
    <p:spTree>
      <p:nvGrpSpPr>
        <p:cNvPr id="40" name="Shape 40"/>
        <p:cNvGrpSpPr/>
        <p:nvPr/>
      </p:nvGrpSpPr>
      <p:grpSpPr>
        <a:xfrm>
          <a:off x="0" y="0"/>
          <a:ext cx="0" cy="0"/>
          <a:chOff x="0" y="0"/>
          <a:chExt cx="0" cy="0"/>
        </a:xfrm>
      </p:grpSpPr>
      <p:sp>
        <p:nvSpPr>
          <p:cNvPr id="41" name="Google Shape;41;p10"/>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10"/>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10"/>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10"/>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10"/>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Judul Saja" type="titleOnly">
  <p:cSld name="TITLE_ONLY">
    <p:spTree>
      <p:nvGrpSpPr>
        <p:cNvPr id="49" name="Shape 49"/>
        <p:cNvGrpSpPr/>
        <p:nvPr/>
      </p:nvGrpSpPr>
      <p:grpSpPr>
        <a:xfrm>
          <a:off x="0" y="0"/>
          <a:ext cx="0" cy="0"/>
          <a:chOff x="0" y="0"/>
          <a:chExt cx="0" cy="0"/>
        </a:xfrm>
      </p:grpSpPr>
      <p:sp>
        <p:nvSpPr>
          <p:cNvPr id="50" name="Google Shape;50;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Kosong" type="blank">
  <p:cSld name="BLANK">
    <p:spTree>
      <p:nvGrpSpPr>
        <p:cNvPr id="54" name="Shape 54"/>
        <p:cNvGrpSpPr/>
        <p:nvPr/>
      </p:nvGrpSpPr>
      <p:grpSpPr>
        <a:xfrm>
          <a:off x="0" y="0"/>
          <a:ext cx="0" cy="0"/>
          <a:chOff x="0" y="0"/>
          <a:chExt cx="0" cy="0"/>
        </a:xfrm>
      </p:grpSpPr>
      <p:sp>
        <p:nvSpPr>
          <p:cNvPr id="55" name="Google Shape;55;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Konten dengan Keterangan" type="objTx">
  <p:cSld name="OBJECT_WITH_CAPTION_TEXT">
    <p:spTree>
      <p:nvGrpSpPr>
        <p:cNvPr id="58" name="Shape 58"/>
        <p:cNvGrpSpPr/>
        <p:nvPr/>
      </p:nvGrpSpPr>
      <p:grpSpPr>
        <a:xfrm>
          <a:off x="0" y="0"/>
          <a:ext cx="0" cy="0"/>
          <a:chOff x="0" y="0"/>
          <a:chExt cx="0" cy="0"/>
        </a:xfrm>
      </p:grpSpPr>
      <p:sp>
        <p:nvSpPr>
          <p:cNvPr id="59" name="Google Shape;59;p13"/>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13"/>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13"/>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Gambar dengan Keterangan" type="picTx">
  <p:cSld name="PICTURE_WITH_CAPTION_TEXT">
    <p:spTree>
      <p:nvGrpSpPr>
        <p:cNvPr id="65" name="Shape 65"/>
        <p:cNvGrpSpPr/>
        <p:nvPr/>
      </p:nvGrpSpPr>
      <p:grpSpPr>
        <a:xfrm>
          <a:off x="0" y="0"/>
          <a:ext cx="0" cy="0"/>
          <a:chOff x="0" y="0"/>
          <a:chExt cx="0" cy="0"/>
        </a:xfrm>
      </p:grpSpPr>
      <p:sp>
        <p:nvSpPr>
          <p:cNvPr id="66" name="Google Shape;66;p14"/>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14"/>
          <p:cNvSpPr/>
          <p:nvPr>
            <p:ph idx="2" type="pic"/>
          </p:nvPr>
        </p:nvSpPr>
        <p:spPr>
          <a:xfrm>
            <a:off x="5183188" y="987425"/>
            <a:ext cx="6172200" cy="4873625"/>
          </a:xfrm>
          <a:prstGeom prst="rect">
            <a:avLst/>
          </a:prstGeom>
          <a:noFill/>
          <a:ln>
            <a:noFill/>
          </a:ln>
        </p:spPr>
      </p:sp>
      <p:sp>
        <p:nvSpPr>
          <p:cNvPr id="68" name="Google Shape;68;p14"/>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3.pn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87" name="Shape 87"/>
        <p:cNvGrpSpPr/>
        <p:nvPr/>
      </p:nvGrpSpPr>
      <p:grpSpPr>
        <a:xfrm>
          <a:off x="0" y="0"/>
          <a:ext cx="0" cy="0"/>
          <a:chOff x="0" y="0"/>
          <a:chExt cx="0" cy="0"/>
        </a:xfrm>
      </p:grpSpPr>
      <p:grpSp>
        <p:nvGrpSpPr>
          <p:cNvPr id="88" name="Google Shape;88;p1"/>
          <p:cNvGrpSpPr/>
          <p:nvPr/>
        </p:nvGrpSpPr>
        <p:grpSpPr>
          <a:xfrm>
            <a:off x="591850" y="-328527"/>
            <a:ext cx="1386593" cy="1594062"/>
            <a:chOff x="726653" y="-517614"/>
            <a:chExt cx="2170621" cy="2495400"/>
          </a:xfrm>
        </p:grpSpPr>
        <p:sp>
          <p:nvSpPr>
            <p:cNvPr id="89" name="Google Shape;89;p1"/>
            <p:cNvSpPr/>
            <p:nvPr/>
          </p:nvSpPr>
          <p:spPr>
            <a:xfrm>
              <a:off x="796588" y="-517614"/>
              <a:ext cx="2030700" cy="2495400"/>
            </a:xfrm>
            <a:prstGeom prst="roundRect">
              <a:avLst>
                <a:gd fmla="val 8585" name="adj"/>
              </a:avLst>
            </a:prstGeom>
            <a:solidFill>
              <a:srgbClr val="00A7B4"/>
            </a:solidFill>
            <a:ln>
              <a:noFill/>
            </a:ln>
            <a:effectLst>
              <a:outerShdw blurRad="152400" rotWithShape="0" algn="tl" dir="2700000" dist="38100">
                <a:srgbClr val="000000">
                  <a:alpha val="2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descr="A close up of a logo&#10;&#10;Description automatically generated" id="90" name="Google Shape;90;p1"/>
            <p:cNvPicPr preferRelativeResize="0"/>
            <p:nvPr/>
          </p:nvPicPr>
          <p:blipFill rotWithShape="1">
            <a:blip r:embed="rId4">
              <a:alphaModFix/>
            </a:blip>
            <a:srcRect b="32683" l="2416" r="76119" t="34766"/>
            <a:stretch/>
          </p:blipFill>
          <p:spPr>
            <a:xfrm>
              <a:off x="726653" y="443679"/>
              <a:ext cx="2170621" cy="1369427"/>
            </a:xfrm>
            <a:prstGeom prst="rect">
              <a:avLst/>
            </a:prstGeom>
            <a:noFill/>
            <a:ln>
              <a:noFill/>
            </a:ln>
          </p:spPr>
        </p:pic>
      </p:grpSp>
      <p:sp>
        <p:nvSpPr>
          <p:cNvPr id="91" name="Google Shape;91;p1"/>
          <p:cNvSpPr txBox="1"/>
          <p:nvPr/>
        </p:nvSpPr>
        <p:spPr>
          <a:xfrm>
            <a:off x="2023000" y="76577"/>
            <a:ext cx="9940500" cy="1229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198A3"/>
                </a:solidFill>
                <a:latin typeface="Dosis"/>
                <a:ea typeface="Dosis"/>
                <a:cs typeface="Dosis"/>
                <a:sym typeface="Dosis"/>
              </a:rPr>
              <a:t>Kelompok: Market Insider</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198A3"/>
                </a:solidFill>
                <a:latin typeface="Dosis"/>
                <a:ea typeface="Dosis"/>
                <a:cs typeface="Dosis"/>
                <a:sym typeface="Dosis"/>
              </a:rPr>
              <a:t>Stage: </a:t>
            </a:r>
            <a:r>
              <a:rPr b="1" lang="en-US" sz="1800">
                <a:solidFill>
                  <a:srgbClr val="0198A3"/>
                </a:solidFill>
                <a:latin typeface="Dosis"/>
                <a:ea typeface="Dosis"/>
                <a:cs typeface="Dosis"/>
                <a:sym typeface="Dosis"/>
              </a:rPr>
              <a:t>3</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198A3"/>
                </a:solidFill>
                <a:latin typeface="Dosis"/>
                <a:ea typeface="Dosis"/>
                <a:cs typeface="Dosis"/>
                <a:sym typeface="Dosis"/>
              </a:rPr>
              <a:t>Mentor: Kevin</a:t>
            </a:r>
            <a:endParaRPr b="1" i="0" sz="1800" u="none" cap="none" strike="noStrike">
              <a:solidFill>
                <a:srgbClr val="0198A3"/>
              </a:solidFill>
              <a:latin typeface="Dosis"/>
              <a:ea typeface="Dosis"/>
              <a:cs typeface="Dosis"/>
              <a:sym typeface="Dosis"/>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198A3"/>
                </a:solidFill>
                <a:latin typeface="Dosis"/>
                <a:ea typeface="Dosis"/>
                <a:cs typeface="Dosis"/>
                <a:sym typeface="Dosis"/>
              </a:rPr>
              <a:t>Pukul/ Tanggal: 20:00/ </a:t>
            </a:r>
            <a:r>
              <a:rPr b="1" lang="en-US" sz="1800">
                <a:solidFill>
                  <a:srgbClr val="0198A3"/>
                </a:solidFill>
                <a:latin typeface="Dosis"/>
                <a:ea typeface="Dosis"/>
                <a:cs typeface="Dosis"/>
                <a:sym typeface="Dosis"/>
              </a:rPr>
              <a:t>10 Januari</a:t>
            </a:r>
            <a:r>
              <a:rPr b="1" i="0" lang="en-US" sz="1800" u="none" cap="none" strike="noStrike">
                <a:solidFill>
                  <a:srgbClr val="0198A3"/>
                </a:solidFill>
                <a:latin typeface="Dosis"/>
                <a:ea typeface="Dosis"/>
                <a:cs typeface="Dosis"/>
                <a:sym typeface="Dosis"/>
              </a:rPr>
              <a:t> 202</a:t>
            </a:r>
            <a:r>
              <a:rPr b="1" lang="en-US" sz="1800">
                <a:solidFill>
                  <a:srgbClr val="0198A3"/>
                </a:solidFill>
                <a:latin typeface="Dosis"/>
                <a:ea typeface="Dosis"/>
                <a:cs typeface="Dosis"/>
                <a:sym typeface="Dosis"/>
              </a:rPr>
              <a:t>4</a:t>
            </a:r>
            <a:endParaRPr b="1" i="0" sz="1800" u="none" cap="none" strike="noStrike">
              <a:solidFill>
                <a:srgbClr val="0198A3"/>
              </a:solidFill>
              <a:highlight>
                <a:srgbClr val="FFFF00"/>
              </a:highlight>
              <a:latin typeface="Dosis"/>
              <a:ea typeface="Dosis"/>
              <a:cs typeface="Dosis"/>
              <a:sym typeface="Dosis"/>
            </a:endParaRPr>
          </a:p>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rgbClr val="0198A3"/>
              </a:solidFill>
              <a:highlight>
                <a:srgbClr val="FFFF00"/>
              </a:highlight>
              <a:latin typeface="Dosis"/>
              <a:ea typeface="Dosis"/>
              <a:cs typeface="Dosis"/>
              <a:sym typeface="Dosis"/>
            </a:endParaRPr>
          </a:p>
        </p:txBody>
      </p:sp>
      <p:sp>
        <p:nvSpPr>
          <p:cNvPr id="92" name="Google Shape;92;p1"/>
          <p:cNvSpPr/>
          <p:nvPr/>
        </p:nvSpPr>
        <p:spPr>
          <a:xfrm>
            <a:off x="228600" y="1385275"/>
            <a:ext cx="11768400" cy="949200"/>
          </a:xfrm>
          <a:prstGeom prst="roundRect">
            <a:avLst>
              <a:gd fmla="val 3694" name="adj"/>
            </a:avLst>
          </a:prstGeom>
          <a:solidFill>
            <a:srgbClr val="F2F2F2"/>
          </a:solidFill>
          <a:ln cap="flat" cmpd="sng" w="38100">
            <a:solidFill>
              <a:srgbClr val="01AAB7"/>
            </a:solidFill>
            <a:prstDash val="solid"/>
            <a:miter lim="800000"/>
            <a:headEnd len="sm" w="sm" type="none"/>
            <a:tailEnd len="sm" w="sm" type="none"/>
          </a:ln>
          <a:effectLst>
            <a:outerShdw blurRad="101600" rotWithShape="0" algn="tl" dir="2700000" dist="38100">
              <a:srgbClr val="000000">
                <a:alpha val="2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93" name="Google Shape;93;p1"/>
          <p:cNvSpPr txBox="1"/>
          <p:nvPr/>
        </p:nvSpPr>
        <p:spPr>
          <a:xfrm>
            <a:off x="211700" y="1385274"/>
            <a:ext cx="2705671" cy="1073400"/>
          </a:xfrm>
          <a:prstGeom prst="rect">
            <a:avLst/>
          </a:prstGeom>
          <a:noFill/>
          <a:ln>
            <a:noFill/>
          </a:ln>
        </p:spPr>
        <p:txBody>
          <a:bodyPr anchorCtr="0" anchor="t" bIns="45700" lIns="91425" spcFirstLastPara="1" rIns="91425" wrap="square" tIns="45700">
            <a:noAutofit/>
          </a:bodyPr>
          <a:lstStyle/>
          <a:p>
            <a:pPr indent="0" lvl="0" marL="0" marR="0" rtl="0" algn="l">
              <a:lnSpc>
                <a:spcPct val="115000"/>
              </a:lnSpc>
              <a:spcBef>
                <a:spcPts val="0"/>
              </a:spcBef>
              <a:spcAft>
                <a:spcPts val="0"/>
              </a:spcAft>
              <a:buClr>
                <a:schemeClr val="dk1"/>
              </a:buClr>
              <a:buSzPts val="1100"/>
              <a:buFont typeface="Arial"/>
              <a:buNone/>
            </a:pPr>
            <a:r>
              <a:rPr b="1" i="0" lang="en-US" sz="1200" u="none" cap="none" strike="noStrike">
                <a:solidFill>
                  <a:schemeClr val="dk1"/>
                </a:solidFill>
                <a:latin typeface="Dosis"/>
                <a:ea typeface="Dosis"/>
                <a:cs typeface="Dosis"/>
                <a:sym typeface="Dosis"/>
              </a:rPr>
              <a:t>Pembagian tugas di stage ini:</a:t>
            </a:r>
            <a:endParaRPr b="0" i="0" sz="1400" u="none" cap="none" strike="noStrike">
              <a:solidFill>
                <a:srgbClr val="000000"/>
              </a:solidFill>
              <a:latin typeface="Arial"/>
              <a:ea typeface="Arial"/>
              <a:cs typeface="Arial"/>
              <a:sym typeface="Arial"/>
            </a:endParaRPr>
          </a:p>
          <a:p>
            <a:pPr indent="0" lvl="0" marL="0" marR="0" rtl="0" algn="l">
              <a:lnSpc>
                <a:spcPct val="115000"/>
              </a:lnSpc>
              <a:spcBef>
                <a:spcPts val="0"/>
              </a:spcBef>
              <a:spcAft>
                <a:spcPts val="0"/>
              </a:spcAft>
              <a:buClr>
                <a:schemeClr val="dk1"/>
              </a:buClr>
              <a:buSzPts val="1100"/>
              <a:buFont typeface="Arial"/>
              <a:buNone/>
            </a:pPr>
            <a:r>
              <a:rPr b="0" i="0" lang="en-US" sz="1200" u="none" cap="none" strike="noStrike">
                <a:solidFill>
                  <a:schemeClr val="dk1"/>
                </a:solidFill>
                <a:latin typeface="Dosis"/>
                <a:ea typeface="Dosis"/>
                <a:cs typeface="Dosis"/>
                <a:sym typeface="Dosis"/>
              </a:rPr>
              <a:t>1. Achmad Hilman Shadiqin - Data Analyst</a:t>
            </a:r>
            <a:endParaRPr b="0" i="0" sz="1400" u="none" cap="none" strike="noStrike">
              <a:solidFill>
                <a:srgbClr val="000000"/>
              </a:solidFill>
              <a:latin typeface="Arial"/>
              <a:ea typeface="Arial"/>
              <a:cs typeface="Arial"/>
              <a:sym typeface="Arial"/>
            </a:endParaRPr>
          </a:p>
          <a:p>
            <a:pPr indent="0" lvl="0" marL="0" marR="0" rtl="0" algn="l">
              <a:lnSpc>
                <a:spcPct val="115000"/>
              </a:lnSpc>
              <a:spcBef>
                <a:spcPts val="0"/>
              </a:spcBef>
              <a:spcAft>
                <a:spcPts val="0"/>
              </a:spcAft>
              <a:buClr>
                <a:schemeClr val="dk1"/>
              </a:buClr>
              <a:buSzPts val="1100"/>
              <a:buFont typeface="Arial"/>
              <a:buNone/>
            </a:pPr>
            <a:r>
              <a:rPr b="0" i="0" lang="en-US" sz="1200" u="none" cap="none" strike="noStrike">
                <a:solidFill>
                  <a:schemeClr val="dk1"/>
                </a:solidFill>
                <a:latin typeface="Dosis"/>
                <a:ea typeface="Dosis"/>
                <a:cs typeface="Dosis"/>
                <a:sym typeface="Dosis"/>
              </a:rPr>
              <a:t>2. Riyan Maula - Data Analyst</a:t>
            </a:r>
            <a:endParaRPr b="0" i="0" sz="1400" u="none" cap="none" strike="noStrike">
              <a:solidFill>
                <a:srgbClr val="000000"/>
              </a:solidFill>
              <a:latin typeface="Arial"/>
              <a:ea typeface="Arial"/>
              <a:cs typeface="Arial"/>
              <a:sym typeface="Arial"/>
            </a:endParaRPr>
          </a:p>
          <a:p>
            <a:pPr indent="0" lvl="0" marL="0" marR="0" rtl="0" algn="l">
              <a:lnSpc>
                <a:spcPct val="115000"/>
              </a:lnSpc>
              <a:spcBef>
                <a:spcPts val="0"/>
              </a:spcBef>
              <a:spcAft>
                <a:spcPts val="0"/>
              </a:spcAft>
              <a:buClr>
                <a:schemeClr val="dk1"/>
              </a:buClr>
              <a:buSzPts val="1100"/>
              <a:buFont typeface="Arial"/>
              <a:buNone/>
            </a:pPr>
            <a:r>
              <a:rPr b="0" i="0" lang="en-US" sz="1200" u="none" cap="none" strike="noStrike">
                <a:solidFill>
                  <a:schemeClr val="dk1"/>
                </a:solidFill>
                <a:latin typeface="Dosis"/>
                <a:ea typeface="Dosis"/>
                <a:cs typeface="Dosis"/>
                <a:sym typeface="Dosis"/>
              </a:rPr>
              <a:t>3. Nabilah Astiarini - Data Analyst</a:t>
            </a:r>
            <a:endParaRPr b="0" i="0" sz="1200" u="none" cap="none" strike="noStrike">
              <a:solidFill>
                <a:schemeClr val="dk1"/>
              </a:solidFill>
              <a:latin typeface="Dosis"/>
              <a:ea typeface="Dosis"/>
              <a:cs typeface="Dosis"/>
              <a:sym typeface="Dosis"/>
            </a:endParaRPr>
          </a:p>
          <a:p>
            <a:pPr indent="0" lvl="0" marL="0" marR="0" rtl="0" algn="l">
              <a:lnSpc>
                <a:spcPct val="115000"/>
              </a:lnSpc>
              <a:spcBef>
                <a:spcPts val="0"/>
              </a:spcBef>
              <a:spcAft>
                <a:spcPts val="0"/>
              </a:spcAft>
              <a:buClr>
                <a:schemeClr val="dk1"/>
              </a:buClr>
              <a:buSzPts val="1100"/>
              <a:buFont typeface="Arial"/>
              <a:buNone/>
            </a:pPr>
            <a:r>
              <a:t/>
            </a:r>
            <a:endParaRPr b="0" i="0" sz="1200" u="none" cap="none" strike="noStrike">
              <a:solidFill>
                <a:schemeClr val="dk1"/>
              </a:solidFill>
              <a:latin typeface="Dosis"/>
              <a:ea typeface="Dosis"/>
              <a:cs typeface="Dosis"/>
              <a:sym typeface="Dosis"/>
            </a:endParaRPr>
          </a:p>
        </p:txBody>
      </p:sp>
      <p:sp>
        <p:nvSpPr>
          <p:cNvPr id="94" name="Google Shape;94;p1"/>
          <p:cNvSpPr/>
          <p:nvPr/>
        </p:nvSpPr>
        <p:spPr>
          <a:xfrm>
            <a:off x="212100" y="2457250"/>
            <a:ext cx="11768400" cy="3124800"/>
          </a:xfrm>
          <a:prstGeom prst="roundRect">
            <a:avLst>
              <a:gd fmla="val 3694" name="adj"/>
            </a:avLst>
          </a:prstGeom>
          <a:solidFill>
            <a:srgbClr val="F2F2F2"/>
          </a:solidFill>
          <a:ln cap="flat" cmpd="sng" w="38100">
            <a:solidFill>
              <a:srgbClr val="01AAB7"/>
            </a:solidFill>
            <a:prstDash val="solid"/>
            <a:miter lim="800000"/>
            <a:headEnd len="sm" w="sm" type="none"/>
            <a:tailEnd len="sm" w="sm" type="none"/>
          </a:ln>
          <a:effectLst>
            <a:outerShdw blurRad="101600" rotWithShape="0" algn="tl" dir="2700000" dist="38100">
              <a:srgbClr val="000000">
                <a:alpha val="2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95" name="Google Shape;95;p1"/>
          <p:cNvSpPr txBox="1"/>
          <p:nvPr/>
        </p:nvSpPr>
        <p:spPr>
          <a:xfrm>
            <a:off x="245750" y="2457250"/>
            <a:ext cx="11734800" cy="3124800"/>
          </a:xfrm>
          <a:prstGeom prst="rect">
            <a:avLst/>
          </a:prstGeom>
          <a:noFill/>
          <a:ln>
            <a:noFill/>
          </a:ln>
        </p:spPr>
        <p:txBody>
          <a:bodyPr anchorCtr="0" anchor="t" bIns="45700" lIns="91425" spcFirstLastPara="1" rIns="91425" wrap="square" tIns="45700">
            <a:noAutofit/>
          </a:bodyPr>
          <a:lstStyle/>
          <a:p>
            <a:pPr indent="0" lvl="0" marL="0" marR="0" rtl="0" algn="just">
              <a:lnSpc>
                <a:spcPct val="115000"/>
              </a:lnSpc>
              <a:spcBef>
                <a:spcPts val="0"/>
              </a:spcBef>
              <a:spcAft>
                <a:spcPts val="0"/>
              </a:spcAft>
              <a:buClr>
                <a:schemeClr val="dk1"/>
              </a:buClr>
              <a:buSzPts val="1100"/>
              <a:buFont typeface="Arial"/>
              <a:buNone/>
            </a:pPr>
            <a:r>
              <a:rPr b="1" i="0" lang="en-US" sz="1200" u="none" cap="none" strike="noStrike">
                <a:solidFill>
                  <a:schemeClr val="dk1"/>
                </a:solidFill>
                <a:latin typeface="Dosis"/>
                <a:ea typeface="Dosis"/>
                <a:cs typeface="Dosis"/>
                <a:sym typeface="Dosis"/>
              </a:rPr>
              <a:t>Poin Pembahasan:</a:t>
            </a:r>
            <a:endParaRPr i="0" sz="1200" u="none" cap="none" strike="noStrike">
              <a:solidFill>
                <a:schemeClr val="dk1"/>
              </a:solidFill>
              <a:latin typeface="Dosis"/>
              <a:ea typeface="Dosis"/>
              <a:cs typeface="Dosis"/>
              <a:sym typeface="Dosis"/>
            </a:endParaRPr>
          </a:p>
          <a:p>
            <a:pPr indent="0" lvl="0" marL="0" marR="0" rtl="0" algn="just">
              <a:lnSpc>
                <a:spcPct val="115000"/>
              </a:lnSpc>
              <a:spcBef>
                <a:spcPts val="0"/>
              </a:spcBef>
              <a:spcAft>
                <a:spcPts val="0"/>
              </a:spcAft>
              <a:buClr>
                <a:schemeClr val="dk1"/>
              </a:buClr>
              <a:buSzPts val="1100"/>
              <a:buFont typeface="Arial"/>
              <a:buNone/>
            </a:pPr>
            <a:r>
              <a:rPr i="0" lang="en-US" sz="1200" u="none" cap="none" strike="noStrike">
                <a:solidFill>
                  <a:schemeClr val="dk1"/>
                </a:solidFill>
                <a:latin typeface="Dosis"/>
                <a:ea typeface="Dosis"/>
                <a:cs typeface="Dosis"/>
                <a:sym typeface="Dosis"/>
              </a:rPr>
              <a:t>Sesi mentoring ini membahas mengenai tahap </a:t>
            </a:r>
            <a:r>
              <a:rPr lang="en-US" sz="1200">
                <a:solidFill>
                  <a:schemeClr val="dk1"/>
                </a:solidFill>
                <a:latin typeface="Dosis"/>
                <a:ea typeface="Dosis"/>
                <a:cs typeface="Dosis"/>
                <a:sym typeface="Dosis"/>
              </a:rPr>
              <a:t>Machine Learning Modeling &amp; Evaluation </a:t>
            </a:r>
            <a:r>
              <a:rPr i="0" lang="en-US" sz="1200" u="none" cap="none" strike="noStrike">
                <a:solidFill>
                  <a:schemeClr val="dk1"/>
                </a:solidFill>
                <a:latin typeface="Dosis"/>
                <a:ea typeface="Dosis"/>
                <a:cs typeface="Dosis"/>
                <a:sym typeface="Dosis"/>
              </a:rPr>
              <a:t>yang telah didiskusikan oleh tim sebagai berikut:</a:t>
            </a:r>
            <a:endParaRPr i="0" sz="1200" u="none" cap="none" strike="noStrike">
              <a:solidFill>
                <a:schemeClr val="dk1"/>
              </a:solidFill>
              <a:latin typeface="Dosis"/>
              <a:ea typeface="Dosis"/>
              <a:cs typeface="Dosis"/>
              <a:sym typeface="Dosis"/>
            </a:endParaRPr>
          </a:p>
          <a:p>
            <a:pPr indent="0" lvl="0" marL="0" marR="0" rtl="0" algn="just">
              <a:lnSpc>
                <a:spcPct val="115000"/>
              </a:lnSpc>
              <a:spcBef>
                <a:spcPts val="0"/>
              </a:spcBef>
              <a:spcAft>
                <a:spcPts val="0"/>
              </a:spcAft>
              <a:buClr>
                <a:schemeClr val="dk1"/>
              </a:buClr>
              <a:buSzPts val="1100"/>
              <a:buFont typeface="Arial"/>
              <a:buNone/>
            </a:pPr>
            <a:r>
              <a:t/>
            </a:r>
            <a:endParaRPr i="0" sz="1200" u="none" cap="none" strike="noStrike">
              <a:solidFill>
                <a:schemeClr val="dk1"/>
              </a:solidFill>
              <a:latin typeface="Dosis"/>
              <a:ea typeface="Dosis"/>
              <a:cs typeface="Dosis"/>
              <a:sym typeface="Dosis"/>
            </a:endParaRPr>
          </a:p>
          <a:p>
            <a:pPr indent="0" lvl="0" marL="0" marR="0" rtl="0" algn="just">
              <a:lnSpc>
                <a:spcPct val="115000"/>
              </a:lnSpc>
              <a:spcBef>
                <a:spcPts val="0"/>
              </a:spcBef>
              <a:spcAft>
                <a:spcPts val="0"/>
              </a:spcAft>
              <a:buClr>
                <a:srgbClr val="000000"/>
              </a:buClr>
              <a:buSzPts val="1200"/>
              <a:buFont typeface="Arial"/>
              <a:buNone/>
            </a:pPr>
            <a:r>
              <a:rPr b="1" i="0" lang="en-US" sz="1200" u="none" cap="none" strike="noStrike">
                <a:solidFill>
                  <a:schemeClr val="dk1"/>
                </a:solidFill>
                <a:latin typeface="Dosis"/>
                <a:ea typeface="Dosis"/>
                <a:cs typeface="Dosis"/>
                <a:sym typeface="Dosis"/>
              </a:rPr>
              <a:t>1. </a:t>
            </a:r>
            <a:r>
              <a:rPr b="1" lang="en-US" sz="1200">
                <a:solidFill>
                  <a:schemeClr val="dk1"/>
                </a:solidFill>
                <a:latin typeface="Dosis"/>
                <a:ea typeface="Dosis"/>
                <a:cs typeface="Dosis"/>
                <a:sym typeface="Dosis"/>
              </a:rPr>
              <a:t>Modelling</a:t>
            </a:r>
            <a:endParaRPr b="1" i="0" sz="1200" u="none" cap="none" strike="noStrike">
              <a:solidFill>
                <a:schemeClr val="dk1"/>
              </a:solidFill>
              <a:latin typeface="Dosis"/>
              <a:ea typeface="Dosis"/>
              <a:cs typeface="Dosis"/>
              <a:sym typeface="Dosis"/>
            </a:endParaRPr>
          </a:p>
          <a:p>
            <a:pPr indent="0" lvl="0" marL="0" rtl="0" algn="just">
              <a:lnSpc>
                <a:spcPct val="115000"/>
              </a:lnSpc>
              <a:spcBef>
                <a:spcPts val="0"/>
              </a:spcBef>
              <a:spcAft>
                <a:spcPts val="0"/>
              </a:spcAft>
              <a:buClr>
                <a:schemeClr val="dk1"/>
              </a:buClr>
              <a:buSzPts val="1200"/>
              <a:buFont typeface="Arial"/>
              <a:buNone/>
            </a:pPr>
            <a:r>
              <a:rPr lang="en-US" sz="1200">
                <a:solidFill>
                  <a:schemeClr val="dk1"/>
                </a:solidFill>
                <a:latin typeface="Dosis"/>
                <a:ea typeface="Dosis"/>
                <a:cs typeface="Dosis"/>
                <a:sym typeface="Dosis"/>
              </a:rPr>
              <a:t>Sebelum melakukan pemodelan, telah dilakukan data splitting menjadi data training dan data testing. Selanjutnya dibuat plot Learning Curve, dicari mean dan std serta dilakukan Cross Validation. Pengolahan data dilakukan pada data train dan testing untuk melihat apakah ada overfitting atau underfitting dan dicek selisih antara data train dan data tes.. </a:t>
            </a:r>
            <a:r>
              <a:rPr i="0" lang="en-US" sz="1200" u="none" cap="none" strike="noStrike">
                <a:solidFill>
                  <a:schemeClr val="dk1"/>
                </a:solidFill>
                <a:latin typeface="Dosis"/>
                <a:ea typeface="Dosis"/>
                <a:cs typeface="Dosis"/>
                <a:sym typeface="Dosis"/>
              </a:rPr>
              <a:t>Pada bagian ini </a:t>
            </a:r>
            <a:r>
              <a:rPr lang="en-US" sz="1200">
                <a:solidFill>
                  <a:schemeClr val="dk1"/>
                </a:solidFill>
                <a:latin typeface="Dosis"/>
                <a:ea typeface="Dosis"/>
                <a:cs typeface="Dosis"/>
                <a:sym typeface="Dosis"/>
              </a:rPr>
              <a:t>telah dipilih delapan model dengan menghitung Cross Validationnya (belum melakukan Hyperparameter Tuning),  yang kemudian akan dievaluasi model mana yang terbaik untuk melakukan prediksi respons pelanggan. Model yang telah dilakukan antara lain </a:t>
            </a:r>
            <a:r>
              <a:rPr lang="en-US" sz="1200">
                <a:solidFill>
                  <a:schemeClr val="dk1"/>
                </a:solidFill>
                <a:highlight>
                  <a:srgbClr val="F7F7F7"/>
                </a:highlight>
                <a:latin typeface="Dosis"/>
                <a:ea typeface="Dosis"/>
                <a:cs typeface="Dosis"/>
                <a:sym typeface="Dosis"/>
              </a:rPr>
              <a:t>Logistic Regression, KNeighbors Classifier, Decision Tree Classifier, SVC, Random Forest Classifier, XGB Classifier, AdaBoost Classifier, dan GaussianNB. </a:t>
            </a:r>
            <a:endParaRPr sz="1200">
              <a:solidFill>
                <a:schemeClr val="dk1"/>
              </a:solidFill>
              <a:latin typeface="Dosis"/>
              <a:ea typeface="Dosis"/>
              <a:cs typeface="Dosis"/>
              <a:sym typeface="Dosis"/>
            </a:endParaRPr>
          </a:p>
          <a:p>
            <a:pPr indent="0" lvl="0" marL="0" marR="0" rtl="0" algn="just">
              <a:lnSpc>
                <a:spcPct val="115000"/>
              </a:lnSpc>
              <a:spcBef>
                <a:spcPts val="0"/>
              </a:spcBef>
              <a:spcAft>
                <a:spcPts val="0"/>
              </a:spcAft>
              <a:buClr>
                <a:srgbClr val="000000"/>
              </a:buClr>
              <a:buSzPts val="300"/>
              <a:buFont typeface="Arial"/>
              <a:buNone/>
            </a:pPr>
            <a:r>
              <a:t/>
            </a:r>
            <a:endParaRPr b="1" i="0" sz="1200" u="none" cap="none" strike="noStrike">
              <a:solidFill>
                <a:schemeClr val="dk1"/>
              </a:solidFill>
              <a:latin typeface="Dosis"/>
              <a:ea typeface="Dosis"/>
              <a:cs typeface="Dosis"/>
              <a:sym typeface="Dosis"/>
            </a:endParaRPr>
          </a:p>
          <a:p>
            <a:pPr indent="0" lvl="0" marL="0" marR="0" rtl="0" algn="just">
              <a:lnSpc>
                <a:spcPct val="115000"/>
              </a:lnSpc>
              <a:spcBef>
                <a:spcPts val="0"/>
              </a:spcBef>
              <a:spcAft>
                <a:spcPts val="0"/>
              </a:spcAft>
              <a:buClr>
                <a:schemeClr val="dk1"/>
              </a:buClr>
              <a:buSzPts val="1100"/>
              <a:buFont typeface="Arial"/>
              <a:buNone/>
            </a:pPr>
            <a:r>
              <a:rPr b="1" i="0" lang="en-US" sz="1200" u="none" cap="none" strike="noStrike">
                <a:solidFill>
                  <a:schemeClr val="dk1"/>
                </a:solidFill>
                <a:latin typeface="Dosis"/>
                <a:ea typeface="Dosis"/>
                <a:cs typeface="Dosis"/>
                <a:sym typeface="Dosis"/>
              </a:rPr>
              <a:t>2. </a:t>
            </a:r>
            <a:r>
              <a:rPr b="1" lang="en-US" sz="1200">
                <a:solidFill>
                  <a:schemeClr val="dk1"/>
                </a:solidFill>
                <a:latin typeface="Dosis"/>
                <a:ea typeface="Dosis"/>
                <a:cs typeface="Dosis"/>
                <a:sym typeface="Dosis"/>
              </a:rPr>
              <a:t>Evaluation</a:t>
            </a:r>
            <a:endParaRPr b="1" i="0" sz="1200" u="none" cap="none" strike="noStrike">
              <a:solidFill>
                <a:schemeClr val="dk1"/>
              </a:solidFill>
              <a:latin typeface="Dosis"/>
              <a:ea typeface="Dosis"/>
              <a:cs typeface="Dosis"/>
              <a:sym typeface="Dosis"/>
            </a:endParaRPr>
          </a:p>
          <a:p>
            <a:pPr indent="0" lvl="0" marL="0" marR="0" rtl="0" algn="just">
              <a:lnSpc>
                <a:spcPct val="115000"/>
              </a:lnSpc>
              <a:spcBef>
                <a:spcPts val="0"/>
              </a:spcBef>
              <a:spcAft>
                <a:spcPts val="0"/>
              </a:spcAft>
              <a:buClr>
                <a:schemeClr val="dk1"/>
              </a:buClr>
              <a:buSzPts val="1100"/>
              <a:buFont typeface="Arial"/>
              <a:buNone/>
            </a:pPr>
            <a:r>
              <a:rPr i="0" lang="en-US" sz="1200" u="none" cap="none" strike="noStrike">
                <a:solidFill>
                  <a:schemeClr val="dk1"/>
                </a:solidFill>
                <a:latin typeface="Dosis"/>
                <a:ea typeface="Dosis"/>
                <a:cs typeface="Dosis"/>
                <a:sym typeface="Dosis"/>
              </a:rPr>
              <a:t>M</a:t>
            </a:r>
            <a:r>
              <a:rPr lang="en-US" sz="1200">
                <a:solidFill>
                  <a:schemeClr val="dk1"/>
                </a:solidFill>
                <a:latin typeface="Dosis"/>
                <a:ea typeface="Dosis"/>
                <a:cs typeface="Dosis"/>
                <a:sym typeface="Dosis"/>
              </a:rPr>
              <a:t>etrics evaluation yang digunakan adalah Precision dan Accuracy. Pemilihan Precision dikarenakan </a:t>
            </a:r>
            <a:r>
              <a:rPr lang="en-US" sz="1200">
                <a:solidFill>
                  <a:schemeClr val="dk1"/>
                </a:solidFill>
                <a:latin typeface="Dosis"/>
                <a:ea typeface="Dosis"/>
                <a:cs typeface="Dosis"/>
                <a:sym typeface="Dosis"/>
              </a:rPr>
              <a:t>parameter yang akan diminimalisir adalah False Positive. Karena </a:t>
            </a:r>
            <a:r>
              <a:rPr lang="en-US" sz="1200">
                <a:solidFill>
                  <a:schemeClr val="dk1"/>
                </a:solidFill>
                <a:latin typeface="Dosis"/>
                <a:ea typeface="Dosis"/>
                <a:cs typeface="Dosis"/>
                <a:sym typeface="Dosis"/>
              </a:rPr>
              <a:t>data yang akan dianalisis merupakan beban marketing, kami perlu menggunakan budget seminimum mungkin (cost efficiency). Lalu setelah terpilih dua model yang sama, akan dibandingkan hasil accuracynya. </a:t>
            </a:r>
            <a:endParaRPr sz="1200">
              <a:solidFill>
                <a:schemeClr val="dk1"/>
              </a:solidFill>
              <a:latin typeface="Dosis"/>
              <a:ea typeface="Dosis"/>
              <a:cs typeface="Dosis"/>
              <a:sym typeface="Dosis"/>
            </a:endParaRPr>
          </a:p>
          <a:p>
            <a:pPr indent="0" lvl="0" marL="0" marR="0" rtl="0" algn="just">
              <a:lnSpc>
                <a:spcPct val="115000"/>
              </a:lnSpc>
              <a:spcBef>
                <a:spcPts val="0"/>
              </a:spcBef>
              <a:spcAft>
                <a:spcPts val="0"/>
              </a:spcAft>
              <a:buClr>
                <a:schemeClr val="dk1"/>
              </a:buClr>
              <a:buSzPts val="1100"/>
              <a:buFont typeface="Arial"/>
              <a:buNone/>
            </a:pPr>
            <a:r>
              <a:t/>
            </a:r>
            <a:endParaRPr sz="1200">
              <a:solidFill>
                <a:schemeClr val="dk1"/>
              </a:solidFill>
              <a:latin typeface="Dosis"/>
              <a:ea typeface="Dosis"/>
              <a:cs typeface="Dosis"/>
              <a:sym typeface="Dosis"/>
            </a:endParaRPr>
          </a:p>
          <a:p>
            <a:pPr indent="0" lvl="0" marL="0" marR="0" rtl="0" algn="just">
              <a:lnSpc>
                <a:spcPct val="115000"/>
              </a:lnSpc>
              <a:spcBef>
                <a:spcPts val="0"/>
              </a:spcBef>
              <a:spcAft>
                <a:spcPts val="0"/>
              </a:spcAft>
              <a:buClr>
                <a:schemeClr val="dk1"/>
              </a:buClr>
              <a:buSzPts val="1100"/>
              <a:buFont typeface="Arial"/>
              <a:buNone/>
            </a:pPr>
            <a:r>
              <a:rPr lang="en-US" sz="1200">
                <a:solidFill>
                  <a:schemeClr val="dk1"/>
                </a:solidFill>
                <a:latin typeface="Dosis"/>
                <a:ea typeface="Dosis"/>
                <a:cs typeface="Dosis"/>
                <a:sym typeface="Dosis"/>
              </a:rPr>
              <a:t>Model dengan precision terbaik (sebelum dilakukan hyperparameter tuning) adalah Adaboost dan terburuk adalah Random Forest. </a:t>
            </a:r>
            <a:endParaRPr b="1" i="0" sz="1200" u="none" cap="none" strike="noStrike">
              <a:solidFill>
                <a:schemeClr val="dk1"/>
              </a:solidFill>
              <a:latin typeface="Dosis"/>
              <a:ea typeface="Dosis"/>
              <a:cs typeface="Dosis"/>
              <a:sym typeface="Dosis"/>
            </a:endParaRPr>
          </a:p>
          <a:p>
            <a:pPr indent="0" lvl="0" marL="0" marR="0" rtl="0" algn="just">
              <a:lnSpc>
                <a:spcPct val="115000"/>
              </a:lnSpc>
              <a:spcBef>
                <a:spcPts val="0"/>
              </a:spcBef>
              <a:spcAft>
                <a:spcPts val="0"/>
              </a:spcAft>
              <a:buClr>
                <a:schemeClr val="dk1"/>
              </a:buClr>
              <a:buSzPts val="1100"/>
              <a:buFont typeface="Arial"/>
              <a:buNone/>
            </a:pPr>
            <a:r>
              <a:t/>
            </a:r>
            <a:endParaRPr i="0" sz="1200" u="none" cap="none" strike="noStrike">
              <a:solidFill>
                <a:schemeClr val="dk1"/>
              </a:solidFill>
              <a:latin typeface="Dosis"/>
              <a:ea typeface="Dosis"/>
              <a:cs typeface="Dosis"/>
              <a:sym typeface="Dosis"/>
            </a:endParaRPr>
          </a:p>
          <a:p>
            <a:pPr indent="0" lvl="0" marL="0" marR="0" rtl="0" algn="just">
              <a:lnSpc>
                <a:spcPct val="100000"/>
              </a:lnSpc>
              <a:spcBef>
                <a:spcPts val="0"/>
              </a:spcBef>
              <a:spcAft>
                <a:spcPts val="0"/>
              </a:spcAft>
              <a:buClr>
                <a:srgbClr val="000000"/>
              </a:buClr>
              <a:buSzPts val="1100"/>
              <a:buFont typeface="Arial"/>
              <a:buNone/>
            </a:pPr>
            <a:r>
              <a:t/>
            </a:r>
            <a:endParaRPr b="1" i="0" sz="1200" u="none" cap="none" strike="noStrike">
              <a:solidFill>
                <a:srgbClr val="000000"/>
              </a:solidFill>
              <a:latin typeface="Dosis"/>
              <a:ea typeface="Dosis"/>
              <a:cs typeface="Dosis"/>
              <a:sym typeface="Dosis"/>
            </a:endParaRPr>
          </a:p>
        </p:txBody>
      </p:sp>
      <p:sp>
        <p:nvSpPr>
          <p:cNvPr id="96" name="Google Shape;96;p1"/>
          <p:cNvSpPr txBox="1"/>
          <p:nvPr/>
        </p:nvSpPr>
        <p:spPr>
          <a:xfrm>
            <a:off x="2917371" y="1383848"/>
            <a:ext cx="2705671" cy="1073400"/>
          </a:xfrm>
          <a:prstGeom prst="rect">
            <a:avLst/>
          </a:prstGeom>
          <a:noFill/>
          <a:ln>
            <a:noFill/>
          </a:ln>
        </p:spPr>
        <p:txBody>
          <a:bodyPr anchorCtr="0" anchor="t" bIns="45700" lIns="91425" spcFirstLastPara="1" rIns="91425" wrap="square" tIns="45700">
            <a:noAutofit/>
          </a:bodyPr>
          <a:lstStyle/>
          <a:p>
            <a:pPr indent="0" lvl="0" marL="0" marR="0" rtl="0" algn="l">
              <a:lnSpc>
                <a:spcPct val="115000"/>
              </a:lnSpc>
              <a:spcBef>
                <a:spcPts val="0"/>
              </a:spcBef>
              <a:spcAft>
                <a:spcPts val="0"/>
              </a:spcAft>
              <a:buClr>
                <a:schemeClr val="dk1"/>
              </a:buClr>
              <a:buSzPts val="1100"/>
              <a:buFont typeface="Arial"/>
              <a:buNone/>
            </a:pPr>
            <a:r>
              <a:t/>
            </a:r>
            <a:endParaRPr b="0" i="0" sz="1200" u="none" cap="none" strike="noStrike">
              <a:solidFill>
                <a:schemeClr val="dk1"/>
              </a:solidFill>
              <a:latin typeface="Dosis"/>
              <a:ea typeface="Dosis"/>
              <a:cs typeface="Dosis"/>
              <a:sym typeface="Dosis"/>
            </a:endParaRPr>
          </a:p>
          <a:p>
            <a:pPr indent="0" lvl="0" marL="0" marR="0" rtl="0" algn="l">
              <a:lnSpc>
                <a:spcPct val="115000"/>
              </a:lnSpc>
              <a:spcBef>
                <a:spcPts val="0"/>
              </a:spcBef>
              <a:spcAft>
                <a:spcPts val="0"/>
              </a:spcAft>
              <a:buClr>
                <a:schemeClr val="dk1"/>
              </a:buClr>
              <a:buSzPts val="1100"/>
              <a:buFont typeface="Arial"/>
              <a:buNone/>
            </a:pPr>
            <a:r>
              <a:rPr b="0" i="0" lang="en-US" sz="1200" u="none" cap="none" strike="noStrike">
                <a:solidFill>
                  <a:schemeClr val="dk1"/>
                </a:solidFill>
                <a:latin typeface="Dosis"/>
                <a:ea typeface="Dosis"/>
                <a:cs typeface="Dosis"/>
                <a:sym typeface="Dosis"/>
              </a:rPr>
              <a:t>4. Andreawan Sofian - Data Scientist </a:t>
            </a:r>
            <a:endParaRPr b="0" i="0" sz="1400" u="none" cap="none" strike="noStrike">
              <a:solidFill>
                <a:srgbClr val="000000"/>
              </a:solidFill>
              <a:latin typeface="Arial"/>
              <a:ea typeface="Arial"/>
              <a:cs typeface="Arial"/>
              <a:sym typeface="Arial"/>
            </a:endParaRPr>
          </a:p>
          <a:p>
            <a:pPr indent="0" lvl="0" marL="0" marR="0" rtl="0" algn="l">
              <a:lnSpc>
                <a:spcPct val="115000"/>
              </a:lnSpc>
              <a:spcBef>
                <a:spcPts val="0"/>
              </a:spcBef>
              <a:spcAft>
                <a:spcPts val="0"/>
              </a:spcAft>
              <a:buClr>
                <a:schemeClr val="dk1"/>
              </a:buClr>
              <a:buSzPts val="1100"/>
              <a:buFont typeface="Arial"/>
              <a:buNone/>
            </a:pPr>
            <a:r>
              <a:rPr b="0" i="0" lang="en-US" sz="1200" u="none" cap="none" strike="noStrike">
                <a:solidFill>
                  <a:schemeClr val="dk1"/>
                </a:solidFill>
                <a:latin typeface="Dosis"/>
                <a:ea typeface="Dosis"/>
                <a:cs typeface="Dosis"/>
                <a:sym typeface="Dosis"/>
              </a:rPr>
              <a:t>5. Figo Akmal Munir - Data Scientist</a:t>
            </a:r>
            <a:endParaRPr b="0" i="0" sz="1400" u="none" cap="none" strike="noStrike">
              <a:solidFill>
                <a:srgbClr val="000000"/>
              </a:solidFill>
              <a:latin typeface="Arial"/>
              <a:ea typeface="Arial"/>
              <a:cs typeface="Arial"/>
              <a:sym typeface="Arial"/>
            </a:endParaRPr>
          </a:p>
          <a:p>
            <a:pPr indent="0" lvl="0" marL="0" marR="0" rtl="0" algn="l">
              <a:lnSpc>
                <a:spcPct val="115000"/>
              </a:lnSpc>
              <a:spcBef>
                <a:spcPts val="0"/>
              </a:spcBef>
              <a:spcAft>
                <a:spcPts val="0"/>
              </a:spcAft>
              <a:buClr>
                <a:schemeClr val="dk1"/>
              </a:buClr>
              <a:buSzPts val="1100"/>
              <a:buFont typeface="Arial"/>
              <a:buNone/>
            </a:pPr>
            <a:r>
              <a:rPr b="0" i="0" lang="en-US" sz="1200" u="none" cap="none" strike="noStrike">
                <a:solidFill>
                  <a:schemeClr val="dk1"/>
                </a:solidFill>
                <a:latin typeface="Dosis"/>
                <a:ea typeface="Dosis"/>
                <a:cs typeface="Dosis"/>
                <a:sym typeface="Dosis"/>
              </a:rPr>
              <a:t>6. Dzakwan Darussalam - Data Scientist</a:t>
            </a:r>
            <a:endParaRPr b="0" i="0" sz="1200" u="none" cap="none" strike="noStrike">
              <a:solidFill>
                <a:schemeClr val="dk1"/>
              </a:solidFill>
              <a:latin typeface="Dosis"/>
              <a:ea typeface="Dosis"/>
              <a:cs typeface="Dosis"/>
              <a:sym typeface="Dosis"/>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00" name="Shape 100"/>
        <p:cNvGrpSpPr/>
        <p:nvPr/>
      </p:nvGrpSpPr>
      <p:grpSpPr>
        <a:xfrm>
          <a:off x="0" y="0"/>
          <a:ext cx="0" cy="0"/>
          <a:chOff x="0" y="0"/>
          <a:chExt cx="0" cy="0"/>
        </a:xfrm>
      </p:grpSpPr>
      <p:grpSp>
        <p:nvGrpSpPr>
          <p:cNvPr id="101" name="Google Shape;101;p2"/>
          <p:cNvGrpSpPr/>
          <p:nvPr/>
        </p:nvGrpSpPr>
        <p:grpSpPr>
          <a:xfrm>
            <a:off x="591850" y="-328527"/>
            <a:ext cx="1386593" cy="1594062"/>
            <a:chOff x="726653" y="-517614"/>
            <a:chExt cx="2170621" cy="2495400"/>
          </a:xfrm>
        </p:grpSpPr>
        <p:sp>
          <p:nvSpPr>
            <p:cNvPr id="102" name="Google Shape;102;p2"/>
            <p:cNvSpPr/>
            <p:nvPr/>
          </p:nvSpPr>
          <p:spPr>
            <a:xfrm>
              <a:off x="796588" y="-517614"/>
              <a:ext cx="2030700" cy="2495400"/>
            </a:xfrm>
            <a:prstGeom prst="roundRect">
              <a:avLst>
                <a:gd fmla="val 8585" name="adj"/>
              </a:avLst>
            </a:prstGeom>
            <a:solidFill>
              <a:srgbClr val="00A7B4"/>
            </a:solidFill>
            <a:ln>
              <a:noFill/>
            </a:ln>
            <a:effectLst>
              <a:outerShdw blurRad="152400" rotWithShape="0" algn="tl" dir="2700000" dist="38100">
                <a:srgbClr val="000000">
                  <a:alpha val="2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descr="A close up of a logo&#10;&#10;Description automatically generated" id="103" name="Google Shape;103;p2"/>
            <p:cNvPicPr preferRelativeResize="0"/>
            <p:nvPr/>
          </p:nvPicPr>
          <p:blipFill rotWithShape="1">
            <a:blip r:embed="rId4">
              <a:alphaModFix/>
            </a:blip>
            <a:srcRect b="32683" l="2416" r="76115" t="34763"/>
            <a:stretch/>
          </p:blipFill>
          <p:spPr>
            <a:xfrm>
              <a:off x="726653" y="443679"/>
              <a:ext cx="2170621" cy="1369427"/>
            </a:xfrm>
            <a:prstGeom prst="rect">
              <a:avLst/>
            </a:prstGeom>
            <a:noFill/>
            <a:ln>
              <a:noFill/>
            </a:ln>
          </p:spPr>
        </p:pic>
      </p:grpSp>
      <p:sp>
        <p:nvSpPr>
          <p:cNvPr id="104" name="Google Shape;104;p2"/>
          <p:cNvSpPr txBox="1"/>
          <p:nvPr/>
        </p:nvSpPr>
        <p:spPr>
          <a:xfrm>
            <a:off x="2023000" y="76577"/>
            <a:ext cx="9940500" cy="1229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198A3"/>
                </a:solidFill>
                <a:latin typeface="Dosis"/>
                <a:ea typeface="Dosis"/>
                <a:cs typeface="Dosis"/>
                <a:sym typeface="Dosis"/>
              </a:rPr>
              <a:t>Kelompok: Market Insider</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198A3"/>
                </a:solidFill>
                <a:latin typeface="Dosis"/>
                <a:ea typeface="Dosis"/>
                <a:cs typeface="Dosis"/>
                <a:sym typeface="Dosis"/>
              </a:rPr>
              <a:t>Stage: </a:t>
            </a:r>
            <a:r>
              <a:rPr b="1" lang="en-US" sz="1800">
                <a:solidFill>
                  <a:srgbClr val="0198A3"/>
                </a:solidFill>
                <a:latin typeface="Dosis"/>
                <a:ea typeface="Dosis"/>
                <a:cs typeface="Dosis"/>
                <a:sym typeface="Dosis"/>
              </a:rPr>
              <a:t>3</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198A3"/>
                </a:solidFill>
                <a:latin typeface="Dosis"/>
                <a:ea typeface="Dosis"/>
                <a:cs typeface="Dosis"/>
                <a:sym typeface="Dosis"/>
              </a:rPr>
              <a:t>Mentor: Kevin</a:t>
            </a:r>
            <a:endParaRPr b="1" i="0" sz="1800" u="none" cap="none" strike="noStrike">
              <a:solidFill>
                <a:srgbClr val="0198A3"/>
              </a:solidFill>
              <a:latin typeface="Dosis"/>
              <a:ea typeface="Dosis"/>
              <a:cs typeface="Dosis"/>
              <a:sym typeface="Dosis"/>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198A3"/>
                </a:solidFill>
                <a:latin typeface="Dosis"/>
                <a:ea typeface="Dosis"/>
                <a:cs typeface="Dosis"/>
                <a:sym typeface="Dosis"/>
              </a:rPr>
              <a:t>Pukul/ Tanggal: 20:00/ </a:t>
            </a:r>
            <a:r>
              <a:rPr b="1" lang="en-US" sz="1800">
                <a:solidFill>
                  <a:srgbClr val="0198A3"/>
                </a:solidFill>
                <a:latin typeface="Dosis"/>
                <a:ea typeface="Dosis"/>
                <a:cs typeface="Dosis"/>
                <a:sym typeface="Dosis"/>
              </a:rPr>
              <a:t>10 Januari 2024</a:t>
            </a:r>
            <a:endParaRPr b="1" i="0" sz="1800" u="none" cap="none" strike="noStrike">
              <a:solidFill>
                <a:srgbClr val="0198A3"/>
              </a:solidFill>
              <a:highlight>
                <a:srgbClr val="FFFF00"/>
              </a:highlight>
              <a:latin typeface="Dosis"/>
              <a:ea typeface="Dosis"/>
              <a:cs typeface="Dosis"/>
              <a:sym typeface="Dosis"/>
            </a:endParaRPr>
          </a:p>
        </p:txBody>
      </p:sp>
      <p:sp>
        <p:nvSpPr>
          <p:cNvPr id="105" name="Google Shape;105;p2"/>
          <p:cNvSpPr/>
          <p:nvPr/>
        </p:nvSpPr>
        <p:spPr>
          <a:xfrm>
            <a:off x="228600" y="1385575"/>
            <a:ext cx="11768400" cy="4023900"/>
          </a:xfrm>
          <a:prstGeom prst="roundRect">
            <a:avLst>
              <a:gd fmla="val 3694" name="adj"/>
            </a:avLst>
          </a:prstGeom>
          <a:solidFill>
            <a:srgbClr val="F2F2F2"/>
          </a:solidFill>
          <a:ln cap="flat" cmpd="sng" w="38100">
            <a:solidFill>
              <a:srgbClr val="01AAB7"/>
            </a:solidFill>
            <a:prstDash val="solid"/>
            <a:miter lim="800000"/>
            <a:headEnd len="sm" w="sm" type="none"/>
            <a:tailEnd len="sm" w="sm" type="none"/>
          </a:ln>
          <a:effectLst>
            <a:outerShdw blurRad="101600" rotWithShape="0" algn="tl" dir="2700000" dist="38100">
              <a:srgbClr val="000000">
                <a:alpha val="2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06" name="Google Shape;106;p2"/>
          <p:cNvSpPr txBox="1"/>
          <p:nvPr/>
        </p:nvSpPr>
        <p:spPr>
          <a:xfrm>
            <a:off x="228600" y="1530975"/>
            <a:ext cx="11734800" cy="3709200"/>
          </a:xfrm>
          <a:prstGeom prst="rect">
            <a:avLst/>
          </a:prstGeom>
          <a:noFill/>
          <a:ln>
            <a:noFill/>
          </a:ln>
        </p:spPr>
        <p:txBody>
          <a:bodyPr anchorCtr="0" anchor="t" bIns="45700" lIns="91425" spcFirstLastPara="1" rIns="91425" wrap="square" tIns="45700">
            <a:noAutofit/>
          </a:bodyPr>
          <a:lstStyle/>
          <a:p>
            <a:pPr indent="0" lvl="0" marL="0" marR="0" rtl="0" algn="just">
              <a:lnSpc>
                <a:spcPct val="115000"/>
              </a:lnSpc>
              <a:spcBef>
                <a:spcPts val="0"/>
              </a:spcBef>
              <a:spcAft>
                <a:spcPts val="0"/>
              </a:spcAft>
              <a:buClr>
                <a:srgbClr val="000000"/>
              </a:buClr>
              <a:buSzPts val="1200"/>
              <a:buFont typeface="Arial"/>
              <a:buNone/>
            </a:pPr>
            <a:r>
              <a:rPr b="1" i="0" lang="en-US" sz="1200" u="none" cap="none" strike="noStrike">
                <a:solidFill>
                  <a:schemeClr val="dk1"/>
                </a:solidFill>
                <a:latin typeface="Dosis"/>
                <a:ea typeface="Dosis"/>
                <a:cs typeface="Dosis"/>
                <a:sym typeface="Dosis"/>
              </a:rPr>
              <a:t>Hasil Diskusi:</a:t>
            </a:r>
            <a:endParaRPr i="0" sz="1400" u="none" cap="none" strike="noStrike">
              <a:solidFill>
                <a:srgbClr val="000000"/>
              </a:solidFill>
              <a:latin typeface="Dosis"/>
              <a:ea typeface="Dosis"/>
              <a:cs typeface="Dosis"/>
              <a:sym typeface="Dosis"/>
            </a:endParaRPr>
          </a:p>
          <a:p>
            <a:pPr indent="0" lvl="0" marL="0" marR="0" rtl="0" algn="just">
              <a:lnSpc>
                <a:spcPct val="115000"/>
              </a:lnSpc>
              <a:spcBef>
                <a:spcPts val="0"/>
              </a:spcBef>
              <a:spcAft>
                <a:spcPts val="0"/>
              </a:spcAft>
              <a:buClr>
                <a:srgbClr val="000000"/>
              </a:buClr>
              <a:buSzPts val="1200"/>
              <a:buFont typeface="Arial"/>
              <a:buNone/>
            </a:pPr>
            <a:r>
              <a:t/>
            </a:r>
            <a:endParaRPr b="1" i="0" sz="1200" u="none" cap="none" strike="noStrike">
              <a:solidFill>
                <a:schemeClr val="dk1"/>
              </a:solidFill>
              <a:latin typeface="Dosis"/>
              <a:ea typeface="Dosis"/>
              <a:cs typeface="Dosis"/>
              <a:sym typeface="Dosis"/>
            </a:endParaRPr>
          </a:p>
          <a:p>
            <a:pPr indent="0" lvl="0" marL="0" marR="0" rtl="0" algn="just">
              <a:lnSpc>
                <a:spcPct val="115000"/>
              </a:lnSpc>
              <a:spcBef>
                <a:spcPts val="0"/>
              </a:spcBef>
              <a:spcAft>
                <a:spcPts val="0"/>
              </a:spcAft>
              <a:buNone/>
            </a:pPr>
            <a:r>
              <a:rPr b="1" lang="en-US" sz="1200">
                <a:solidFill>
                  <a:schemeClr val="dk1"/>
                </a:solidFill>
                <a:latin typeface="Dosis"/>
                <a:ea typeface="Dosis"/>
                <a:cs typeface="Dosis"/>
                <a:sym typeface="Dosis"/>
              </a:rPr>
              <a:t>1. </a:t>
            </a:r>
            <a:r>
              <a:rPr b="1" lang="en-US" sz="1200">
                <a:solidFill>
                  <a:schemeClr val="dk1"/>
                </a:solidFill>
                <a:latin typeface="Dosis"/>
                <a:ea typeface="Dosis"/>
                <a:cs typeface="Dosis"/>
                <a:sym typeface="Dosis"/>
              </a:rPr>
              <a:t>Modelling</a:t>
            </a:r>
            <a:endParaRPr b="1" sz="1200">
              <a:solidFill>
                <a:schemeClr val="dk1"/>
              </a:solidFill>
              <a:latin typeface="Dosis"/>
              <a:ea typeface="Dosis"/>
              <a:cs typeface="Dosis"/>
              <a:sym typeface="Dosis"/>
            </a:endParaRPr>
          </a:p>
          <a:p>
            <a:pPr indent="-304800" lvl="0" marL="457200" rtl="0" algn="just">
              <a:lnSpc>
                <a:spcPct val="115000"/>
              </a:lnSpc>
              <a:spcBef>
                <a:spcPts val="0"/>
              </a:spcBef>
              <a:spcAft>
                <a:spcPts val="0"/>
              </a:spcAft>
              <a:buClr>
                <a:schemeClr val="dk1"/>
              </a:buClr>
              <a:buSzPts val="1200"/>
              <a:buFont typeface="Dosis"/>
              <a:buChar char="-"/>
            </a:pPr>
            <a:r>
              <a:rPr lang="en-US" sz="1200">
                <a:solidFill>
                  <a:schemeClr val="dk1"/>
                </a:solidFill>
                <a:latin typeface="Dosis"/>
                <a:ea typeface="Dosis"/>
                <a:cs typeface="Dosis"/>
                <a:sym typeface="Dosis"/>
              </a:rPr>
              <a:t>Di tahap awal, cukup memilih lima model, lalu kemudian ambil tiga model terbaik berdasarkan metrics evaluation.</a:t>
            </a:r>
            <a:endParaRPr sz="1200">
              <a:solidFill>
                <a:schemeClr val="dk1"/>
              </a:solidFill>
              <a:latin typeface="Dosis"/>
              <a:ea typeface="Dosis"/>
              <a:cs typeface="Dosis"/>
              <a:sym typeface="Dosis"/>
            </a:endParaRPr>
          </a:p>
          <a:p>
            <a:pPr indent="0" lvl="0" marL="0" marR="0" rtl="0" algn="just">
              <a:lnSpc>
                <a:spcPct val="115000"/>
              </a:lnSpc>
              <a:spcBef>
                <a:spcPts val="0"/>
              </a:spcBef>
              <a:spcAft>
                <a:spcPts val="0"/>
              </a:spcAft>
              <a:buNone/>
            </a:pPr>
            <a:r>
              <a:t/>
            </a:r>
            <a:endParaRPr b="1" sz="1200">
              <a:solidFill>
                <a:schemeClr val="dk1"/>
              </a:solidFill>
              <a:latin typeface="Dosis"/>
              <a:ea typeface="Dosis"/>
              <a:cs typeface="Dosis"/>
              <a:sym typeface="Dosis"/>
            </a:endParaRPr>
          </a:p>
          <a:p>
            <a:pPr indent="0" lvl="0" marL="0" marR="0" rtl="0" algn="just">
              <a:lnSpc>
                <a:spcPct val="115000"/>
              </a:lnSpc>
              <a:spcBef>
                <a:spcPts val="0"/>
              </a:spcBef>
              <a:spcAft>
                <a:spcPts val="0"/>
              </a:spcAft>
              <a:buNone/>
            </a:pPr>
            <a:r>
              <a:rPr b="1" lang="en-US" sz="1200">
                <a:latin typeface="Dosis"/>
                <a:ea typeface="Dosis"/>
                <a:cs typeface="Dosis"/>
                <a:sym typeface="Dosis"/>
              </a:rPr>
              <a:t>2. Evaluation</a:t>
            </a:r>
            <a:endParaRPr b="1" sz="1200">
              <a:latin typeface="Dosis"/>
              <a:ea typeface="Dosis"/>
              <a:cs typeface="Dosis"/>
              <a:sym typeface="Dosis"/>
            </a:endParaRPr>
          </a:p>
          <a:p>
            <a:pPr indent="-304800" lvl="0" marL="457200" marR="0" rtl="0" algn="just">
              <a:lnSpc>
                <a:spcPct val="115000"/>
              </a:lnSpc>
              <a:spcBef>
                <a:spcPts val="0"/>
              </a:spcBef>
              <a:spcAft>
                <a:spcPts val="0"/>
              </a:spcAft>
              <a:buSzPts val="1200"/>
              <a:buFont typeface="Dosis"/>
              <a:buChar char="-"/>
            </a:pPr>
            <a:r>
              <a:rPr lang="en-US" sz="1200">
                <a:latin typeface="Dosis"/>
                <a:ea typeface="Dosis"/>
                <a:cs typeface="Dosis"/>
                <a:sym typeface="Dosis"/>
              </a:rPr>
              <a:t>Pemilihan model terbaik berdasarkan nilai </a:t>
            </a:r>
            <a:r>
              <a:rPr lang="en-US" sz="1200">
                <a:solidFill>
                  <a:schemeClr val="dk1"/>
                </a:solidFill>
                <a:latin typeface="Dosis"/>
                <a:ea typeface="Dosis"/>
                <a:cs typeface="Dosis"/>
                <a:sym typeface="Dosis"/>
              </a:rPr>
              <a:t>Precision </a:t>
            </a:r>
            <a:r>
              <a:rPr lang="en-US" sz="1200">
                <a:latin typeface="Dosis"/>
                <a:ea typeface="Dosis"/>
                <a:cs typeface="Dosis"/>
                <a:sym typeface="Dosis"/>
              </a:rPr>
              <a:t>sudah tepat.</a:t>
            </a:r>
            <a:endParaRPr sz="1200">
              <a:latin typeface="Dosis"/>
              <a:ea typeface="Dosis"/>
              <a:cs typeface="Dosis"/>
              <a:sym typeface="Dosis"/>
            </a:endParaRPr>
          </a:p>
          <a:p>
            <a:pPr indent="-304800" lvl="0" marL="457200" marR="0" rtl="0" algn="just">
              <a:lnSpc>
                <a:spcPct val="115000"/>
              </a:lnSpc>
              <a:spcBef>
                <a:spcPts val="0"/>
              </a:spcBef>
              <a:spcAft>
                <a:spcPts val="0"/>
              </a:spcAft>
              <a:buSzPts val="1200"/>
              <a:buFont typeface="Dosis"/>
              <a:buChar char="-"/>
            </a:pPr>
            <a:r>
              <a:rPr lang="en-US" sz="1200">
                <a:latin typeface="Dosis"/>
                <a:ea typeface="Dosis"/>
                <a:cs typeface="Dosis"/>
                <a:sym typeface="Dosis"/>
              </a:rPr>
              <a:t>Selain nilai Precision, perbedaan precision diff dari data train dan test perlu diperhatikan. </a:t>
            </a:r>
            <a:r>
              <a:rPr lang="en-US" sz="1200">
                <a:solidFill>
                  <a:schemeClr val="dk1"/>
                </a:solidFill>
                <a:latin typeface="Dosis"/>
                <a:ea typeface="Dosis"/>
                <a:cs typeface="Dosis"/>
                <a:sym typeface="Dosis"/>
              </a:rPr>
              <a:t>Jika nilai diff  &gt; 0.1 (10%)  bisa dianggap buruk.. </a:t>
            </a:r>
            <a:endParaRPr sz="1200">
              <a:solidFill>
                <a:schemeClr val="dk1"/>
              </a:solidFill>
              <a:latin typeface="Dosis"/>
              <a:ea typeface="Dosis"/>
              <a:cs typeface="Dosis"/>
              <a:sym typeface="Dosis"/>
            </a:endParaRPr>
          </a:p>
          <a:p>
            <a:pPr indent="-304800" lvl="0" marL="457200" rtl="0" algn="just">
              <a:lnSpc>
                <a:spcPct val="115000"/>
              </a:lnSpc>
              <a:spcBef>
                <a:spcPts val="0"/>
              </a:spcBef>
              <a:spcAft>
                <a:spcPts val="0"/>
              </a:spcAft>
              <a:buClr>
                <a:schemeClr val="dk1"/>
              </a:buClr>
              <a:buSzPts val="1200"/>
              <a:buFont typeface="Dosis"/>
              <a:buChar char="-"/>
            </a:pPr>
            <a:r>
              <a:rPr lang="en-US" sz="1200">
                <a:solidFill>
                  <a:schemeClr val="dk1"/>
                </a:solidFill>
                <a:latin typeface="Dosis"/>
                <a:ea typeface="Dosis"/>
                <a:cs typeface="Dosis"/>
                <a:sym typeface="Dosis"/>
              </a:rPr>
              <a:t>Ambil 3 model dengan Precision tertinggi dengan nilai diff terendah.</a:t>
            </a:r>
            <a:endParaRPr sz="1200">
              <a:solidFill>
                <a:schemeClr val="dk1"/>
              </a:solidFill>
              <a:latin typeface="Dosis"/>
              <a:ea typeface="Dosis"/>
              <a:cs typeface="Dosis"/>
              <a:sym typeface="Dosis"/>
            </a:endParaRPr>
          </a:p>
          <a:p>
            <a:pPr indent="0" lvl="0" marL="0" marR="0" rtl="0" algn="just">
              <a:lnSpc>
                <a:spcPct val="115000"/>
              </a:lnSpc>
              <a:spcBef>
                <a:spcPts val="0"/>
              </a:spcBef>
              <a:spcAft>
                <a:spcPts val="0"/>
              </a:spcAft>
              <a:buNone/>
            </a:pPr>
            <a:r>
              <a:t/>
            </a:r>
            <a:endParaRPr sz="1200">
              <a:latin typeface="Dosis"/>
              <a:ea typeface="Dosis"/>
              <a:cs typeface="Dosis"/>
              <a:sym typeface="Dosis"/>
            </a:endParaRPr>
          </a:p>
          <a:p>
            <a:pPr indent="0" lvl="0" marL="0" marR="0" rtl="0" algn="just">
              <a:lnSpc>
                <a:spcPct val="115000"/>
              </a:lnSpc>
              <a:spcBef>
                <a:spcPts val="0"/>
              </a:spcBef>
              <a:spcAft>
                <a:spcPts val="0"/>
              </a:spcAft>
              <a:buNone/>
            </a:pPr>
            <a:r>
              <a:rPr b="1" lang="en-US" sz="1200">
                <a:latin typeface="Dosis"/>
                <a:ea typeface="Dosis"/>
                <a:cs typeface="Dosis"/>
                <a:sym typeface="Dosis"/>
              </a:rPr>
              <a:t>3. Hyperparameter Tuning</a:t>
            </a:r>
            <a:endParaRPr b="1" sz="1200">
              <a:latin typeface="Dosis"/>
              <a:ea typeface="Dosis"/>
              <a:cs typeface="Dosis"/>
              <a:sym typeface="Dosis"/>
            </a:endParaRPr>
          </a:p>
          <a:p>
            <a:pPr indent="-304800" lvl="0" marL="457200" marR="0" rtl="0" algn="just">
              <a:lnSpc>
                <a:spcPct val="115000"/>
              </a:lnSpc>
              <a:spcBef>
                <a:spcPts val="0"/>
              </a:spcBef>
              <a:spcAft>
                <a:spcPts val="0"/>
              </a:spcAft>
              <a:buSzPts val="1200"/>
              <a:buFont typeface="Dosis"/>
              <a:buChar char="-"/>
            </a:pPr>
            <a:r>
              <a:rPr lang="en-US" sz="1200">
                <a:latin typeface="Dosis"/>
                <a:ea typeface="Dosis"/>
                <a:cs typeface="Dosis"/>
                <a:sym typeface="Dosis"/>
              </a:rPr>
              <a:t>Agar tidak mencari parameter satu-satu, bisa menggunakan Grid Search. Solusi untuk mengatasi berat/lamanya proses tuning, bisa dikecilkan parameternya. </a:t>
            </a:r>
            <a:endParaRPr sz="1200">
              <a:latin typeface="Dosis"/>
              <a:ea typeface="Dosis"/>
              <a:cs typeface="Dosis"/>
              <a:sym typeface="Dosis"/>
            </a:endParaRPr>
          </a:p>
          <a:p>
            <a:pPr indent="-304800" lvl="0" marL="457200" marR="0" rtl="0" algn="just">
              <a:lnSpc>
                <a:spcPct val="115000"/>
              </a:lnSpc>
              <a:spcBef>
                <a:spcPts val="0"/>
              </a:spcBef>
              <a:spcAft>
                <a:spcPts val="0"/>
              </a:spcAft>
              <a:buSzPts val="1200"/>
              <a:buFont typeface="Dosis"/>
              <a:buChar char="-"/>
            </a:pPr>
            <a:r>
              <a:rPr lang="en-US" sz="1200">
                <a:latin typeface="Dosis"/>
                <a:ea typeface="Dosis"/>
                <a:cs typeface="Dosis"/>
                <a:sym typeface="Dosis"/>
              </a:rPr>
              <a:t>Point dari tahap ini adalah menghasilkan hasil yang lebih baik dibandingkan nilai awal sebelum dilakukan tuning. Umumnya kenaikan nilai ada di kurang lebih  5% setelah ada tahap tuning. </a:t>
            </a:r>
            <a:endParaRPr sz="1200">
              <a:latin typeface="Dosis"/>
              <a:ea typeface="Dosis"/>
              <a:cs typeface="Dosis"/>
              <a:sym typeface="Dosis"/>
            </a:endParaRPr>
          </a:p>
          <a:p>
            <a:pPr indent="0" lvl="0" marL="0" marR="0" rtl="0" algn="just">
              <a:lnSpc>
                <a:spcPct val="115000"/>
              </a:lnSpc>
              <a:spcBef>
                <a:spcPts val="0"/>
              </a:spcBef>
              <a:spcAft>
                <a:spcPts val="0"/>
              </a:spcAft>
              <a:buNone/>
            </a:pPr>
            <a:r>
              <a:t/>
            </a:r>
            <a:endParaRPr sz="1200">
              <a:latin typeface="Dosis"/>
              <a:ea typeface="Dosis"/>
              <a:cs typeface="Dosis"/>
              <a:sym typeface="Dosis"/>
            </a:endParaRPr>
          </a:p>
          <a:p>
            <a:pPr indent="0" lvl="0" marL="0" marR="0" rtl="0" algn="just">
              <a:lnSpc>
                <a:spcPct val="115000"/>
              </a:lnSpc>
              <a:spcBef>
                <a:spcPts val="0"/>
              </a:spcBef>
              <a:spcAft>
                <a:spcPts val="0"/>
              </a:spcAft>
              <a:buNone/>
            </a:pPr>
            <a:r>
              <a:rPr b="1" lang="en-US" sz="1200">
                <a:latin typeface="Dosis"/>
                <a:ea typeface="Dosis"/>
                <a:cs typeface="Dosis"/>
                <a:sym typeface="Dosis"/>
              </a:rPr>
              <a:t>4. Feature Importance, </a:t>
            </a:r>
            <a:r>
              <a:rPr b="1" lang="en-US" sz="1200">
                <a:latin typeface="Dosis"/>
                <a:ea typeface="Dosis"/>
                <a:cs typeface="Dosis"/>
                <a:sym typeface="Dosis"/>
              </a:rPr>
              <a:t>Business</a:t>
            </a:r>
            <a:r>
              <a:rPr b="1" lang="en-US" sz="1200">
                <a:latin typeface="Dosis"/>
                <a:ea typeface="Dosis"/>
                <a:cs typeface="Dosis"/>
                <a:sym typeface="Dosis"/>
              </a:rPr>
              <a:t> Insight &amp; Recommendation</a:t>
            </a:r>
            <a:endParaRPr b="1" sz="1200">
              <a:latin typeface="Dosis"/>
              <a:ea typeface="Dosis"/>
              <a:cs typeface="Dosis"/>
              <a:sym typeface="Dosis"/>
            </a:endParaRPr>
          </a:p>
          <a:p>
            <a:pPr indent="-304800" lvl="0" marL="457200" marR="0" rtl="0" algn="just">
              <a:lnSpc>
                <a:spcPct val="115000"/>
              </a:lnSpc>
              <a:spcBef>
                <a:spcPts val="0"/>
              </a:spcBef>
              <a:spcAft>
                <a:spcPts val="0"/>
              </a:spcAft>
              <a:buSzPts val="1200"/>
              <a:buFont typeface="Dosis"/>
              <a:buChar char="-"/>
            </a:pPr>
            <a:r>
              <a:rPr lang="en-US" sz="1200">
                <a:latin typeface="Dosis"/>
                <a:ea typeface="Dosis"/>
                <a:cs typeface="Dosis"/>
                <a:sym typeface="Dosis"/>
              </a:rPr>
              <a:t>Dari hasil evaluasi bisa dipilih satu model terbaik dan dilanjutkan dengan Feature Importance (dilakukan sesuai dengan model terpilih). </a:t>
            </a:r>
            <a:endParaRPr sz="1200">
              <a:latin typeface="Dosis"/>
              <a:ea typeface="Dosis"/>
              <a:cs typeface="Dosis"/>
              <a:sym typeface="Dosis"/>
            </a:endParaRPr>
          </a:p>
          <a:p>
            <a:pPr indent="-304800" lvl="0" marL="457200" marR="0" rtl="0" algn="just">
              <a:lnSpc>
                <a:spcPct val="115000"/>
              </a:lnSpc>
              <a:spcBef>
                <a:spcPts val="0"/>
              </a:spcBef>
              <a:spcAft>
                <a:spcPts val="0"/>
              </a:spcAft>
              <a:buSzPts val="1200"/>
              <a:buFont typeface="Dosis"/>
              <a:buChar char="-"/>
            </a:pPr>
            <a:r>
              <a:rPr lang="en-US" sz="1200">
                <a:latin typeface="Dosis"/>
                <a:ea typeface="Dosis"/>
                <a:cs typeface="Dosis"/>
                <a:sym typeface="Dosis"/>
              </a:rPr>
              <a:t>B</a:t>
            </a:r>
            <a:r>
              <a:rPr lang="en-US" sz="1200">
                <a:solidFill>
                  <a:schemeClr val="dk1"/>
                </a:solidFill>
                <a:latin typeface="Dosis"/>
                <a:ea typeface="Dosis"/>
                <a:cs typeface="Dosis"/>
                <a:sym typeface="Dosis"/>
              </a:rPr>
              <a:t>erikan business insight dari fitur tersebut. </a:t>
            </a:r>
            <a:endParaRPr sz="1200">
              <a:latin typeface="Dosis"/>
              <a:ea typeface="Dosis"/>
              <a:cs typeface="Dosis"/>
              <a:sym typeface="Dosis"/>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10" name="Shape 110"/>
        <p:cNvGrpSpPr/>
        <p:nvPr/>
      </p:nvGrpSpPr>
      <p:grpSpPr>
        <a:xfrm>
          <a:off x="0" y="0"/>
          <a:ext cx="0" cy="0"/>
          <a:chOff x="0" y="0"/>
          <a:chExt cx="0" cy="0"/>
        </a:xfrm>
      </p:grpSpPr>
      <p:pic>
        <p:nvPicPr>
          <p:cNvPr descr="A close up of a logo&#10;&#10;Description automatically generated" id="111" name="Google Shape;111;p4"/>
          <p:cNvPicPr preferRelativeResize="0"/>
          <p:nvPr/>
        </p:nvPicPr>
        <p:blipFill rotWithShape="1">
          <a:blip r:embed="rId4">
            <a:alphaModFix amt="52999"/>
          </a:blip>
          <a:srcRect b="0" l="0" r="62945" t="0"/>
          <a:stretch/>
        </p:blipFill>
        <p:spPr>
          <a:xfrm flipH="1">
            <a:off x="9117901" y="3211537"/>
            <a:ext cx="3042360" cy="3421004"/>
          </a:xfrm>
          <a:prstGeom prst="rect">
            <a:avLst/>
          </a:prstGeom>
          <a:noFill/>
          <a:ln>
            <a:noFill/>
          </a:ln>
        </p:spPr>
      </p:pic>
      <p:grpSp>
        <p:nvGrpSpPr>
          <p:cNvPr id="112" name="Google Shape;112;p4"/>
          <p:cNvGrpSpPr/>
          <p:nvPr/>
        </p:nvGrpSpPr>
        <p:grpSpPr>
          <a:xfrm>
            <a:off x="591850" y="-328527"/>
            <a:ext cx="1386593" cy="1594062"/>
            <a:chOff x="726653" y="-517614"/>
            <a:chExt cx="2170621" cy="2495400"/>
          </a:xfrm>
        </p:grpSpPr>
        <p:sp>
          <p:nvSpPr>
            <p:cNvPr id="113" name="Google Shape;113;p4"/>
            <p:cNvSpPr/>
            <p:nvPr/>
          </p:nvSpPr>
          <p:spPr>
            <a:xfrm>
              <a:off x="796588" y="-517614"/>
              <a:ext cx="2030700" cy="2495400"/>
            </a:xfrm>
            <a:prstGeom prst="roundRect">
              <a:avLst>
                <a:gd fmla="val 8585" name="adj"/>
              </a:avLst>
            </a:prstGeom>
            <a:solidFill>
              <a:srgbClr val="00A7B4"/>
            </a:solidFill>
            <a:ln>
              <a:noFill/>
            </a:ln>
            <a:effectLst>
              <a:outerShdw blurRad="152400" rotWithShape="0" algn="tl" dir="2700000" dist="38100">
                <a:srgbClr val="000000">
                  <a:alpha val="2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descr="A close up of a logo&#10;&#10;Description automatically generated" id="114" name="Google Shape;114;p4"/>
            <p:cNvPicPr preferRelativeResize="0"/>
            <p:nvPr/>
          </p:nvPicPr>
          <p:blipFill rotWithShape="1">
            <a:blip r:embed="rId5">
              <a:alphaModFix/>
            </a:blip>
            <a:srcRect b="32683" l="2416" r="76115" t="34763"/>
            <a:stretch/>
          </p:blipFill>
          <p:spPr>
            <a:xfrm>
              <a:off x="726653" y="443679"/>
              <a:ext cx="2170621" cy="1369427"/>
            </a:xfrm>
            <a:prstGeom prst="rect">
              <a:avLst/>
            </a:prstGeom>
            <a:noFill/>
            <a:ln>
              <a:noFill/>
            </a:ln>
          </p:spPr>
        </p:pic>
      </p:grpSp>
      <p:sp>
        <p:nvSpPr>
          <p:cNvPr id="115" name="Google Shape;115;p4"/>
          <p:cNvSpPr txBox="1"/>
          <p:nvPr/>
        </p:nvSpPr>
        <p:spPr>
          <a:xfrm>
            <a:off x="2023000" y="76577"/>
            <a:ext cx="9940500" cy="1229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198A3"/>
                </a:solidFill>
                <a:latin typeface="Dosis"/>
                <a:ea typeface="Dosis"/>
                <a:cs typeface="Dosis"/>
                <a:sym typeface="Dosis"/>
              </a:rPr>
              <a:t>Kelompok: Market Insider</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198A3"/>
                </a:solidFill>
                <a:latin typeface="Dosis"/>
                <a:ea typeface="Dosis"/>
                <a:cs typeface="Dosis"/>
                <a:sym typeface="Dosis"/>
              </a:rPr>
              <a:t>Stage: </a:t>
            </a:r>
            <a:r>
              <a:rPr b="1" lang="en-US" sz="1800">
                <a:solidFill>
                  <a:srgbClr val="0198A3"/>
                </a:solidFill>
                <a:latin typeface="Dosis"/>
                <a:ea typeface="Dosis"/>
                <a:cs typeface="Dosis"/>
                <a:sym typeface="Dosis"/>
              </a:rPr>
              <a:t>3</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198A3"/>
                </a:solidFill>
                <a:latin typeface="Dosis"/>
                <a:ea typeface="Dosis"/>
                <a:cs typeface="Dosis"/>
                <a:sym typeface="Dosis"/>
              </a:rPr>
              <a:t>Mentor: Kevin</a:t>
            </a:r>
            <a:endParaRPr b="1" i="0" sz="1800" u="none" cap="none" strike="noStrike">
              <a:solidFill>
                <a:srgbClr val="0198A3"/>
              </a:solidFill>
              <a:latin typeface="Dosis"/>
              <a:ea typeface="Dosis"/>
              <a:cs typeface="Dosis"/>
              <a:sym typeface="Dosis"/>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198A3"/>
                </a:solidFill>
                <a:latin typeface="Dosis"/>
                <a:ea typeface="Dosis"/>
                <a:cs typeface="Dosis"/>
                <a:sym typeface="Dosis"/>
              </a:rPr>
              <a:t>Pukul/ Tanggal: 20:00/ </a:t>
            </a:r>
            <a:r>
              <a:rPr b="1" lang="en-US" sz="1800">
                <a:solidFill>
                  <a:srgbClr val="0198A3"/>
                </a:solidFill>
                <a:latin typeface="Dosis"/>
                <a:ea typeface="Dosis"/>
                <a:cs typeface="Dosis"/>
                <a:sym typeface="Dosis"/>
              </a:rPr>
              <a:t>10 Januari 2024</a:t>
            </a:r>
            <a:endParaRPr b="1" i="0" sz="1800" u="none" cap="none" strike="noStrike">
              <a:solidFill>
                <a:srgbClr val="0198A3"/>
              </a:solidFill>
              <a:highlight>
                <a:srgbClr val="FFFF00"/>
              </a:highlight>
              <a:latin typeface="Dosis"/>
              <a:ea typeface="Dosis"/>
              <a:cs typeface="Dosis"/>
              <a:sym typeface="Dosis"/>
            </a:endParaRPr>
          </a:p>
        </p:txBody>
      </p:sp>
      <p:sp>
        <p:nvSpPr>
          <p:cNvPr id="116" name="Google Shape;116;p4"/>
          <p:cNvSpPr/>
          <p:nvPr/>
        </p:nvSpPr>
        <p:spPr>
          <a:xfrm>
            <a:off x="228600" y="1385274"/>
            <a:ext cx="11768400" cy="4871687"/>
          </a:xfrm>
          <a:prstGeom prst="roundRect">
            <a:avLst>
              <a:gd fmla="val 3694" name="adj"/>
            </a:avLst>
          </a:prstGeom>
          <a:solidFill>
            <a:srgbClr val="F2F2F2"/>
          </a:solidFill>
          <a:ln cap="flat" cmpd="sng" w="38100">
            <a:solidFill>
              <a:srgbClr val="01AAB7"/>
            </a:solidFill>
            <a:prstDash val="solid"/>
            <a:miter lim="800000"/>
            <a:headEnd len="sm" w="sm" type="none"/>
            <a:tailEnd len="sm" w="sm" type="none"/>
          </a:ln>
          <a:effectLst>
            <a:outerShdw blurRad="101600" rotWithShape="0" algn="tl" dir="2700000" dist="38100">
              <a:srgbClr val="000000">
                <a:alpha val="2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17" name="Google Shape;117;p4"/>
          <p:cNvSpPr txBox="1"/>
          <p:nvPr/>
        </p:nvSpPr>
        <p:spPr>
          <a:xfrm>
            <a:off x="228600" y="1469203"/>
            <a:ext cx="11734800" cy="4315147"/>
          </a:xfrm>
          <a:prstGeom prst="rect">
            <a:avLst/>
          </a:prstGeom>
          <a:noFill/>
          <a:ln>
            <a:noFill/>
          </a:ln>
        </p:spPr>
        <p:txBody>
          <a:bodyPr anchorCtr="0" anchor="t" bIns="45700" lIns="91425" spcFirstLastPara="1" rIns="91425" wrap="square" tIns="45700">
            <a:noAutofit/>
          </a:bodyPr>
          <a:lstStyle/>
          <a:p>
            <a:pPr indent="0" lvl="0" marL="0" marR="0" rtl="0" algn="l">
              <a:lnSpc>
                <a:spcPct val="115000"/>
              </a:lnSpc>
              <a:spcBef>
                <a:spcPts val="0"/>
              </a:spcBef>
              <a:spcAft>
                <a:spcPts val="0"/>
              </a:spcAft>
              <a:buClr>
                <a:srgbClr val="000000"/>
              </a:buClr>
              <a:buSzPts val="12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p4"/>
          <p:cNvSpPr txBox="1"/>
          <p:nvPr/>
        </p:nvSpPr>
        <p:spPr>
          <a:xfrm>
            <a:off x="228600" y="1531215"/>
            <a:ext cx="11734800" cy="4962052"/>
          </a:xfrm>
          <a:prstGeom prst="rect">
            <a:avLst/>
          </a:prstGeom>
          <a:noFill/>
          <a:ln>
            <a:noFill/>
          </a:ln>
        </p:spPr>
        <p:txBody>
          <a:bodyPr anchorCtr="0" anchor="t" bIns="45700" lIns="91425" spcFirstLastPara="1" rIns="91425" wrap="square" tIns="45700">
            <a:noAutofit/>
          </a:bodyPr>
          <a:lstStyle/>
          <a:p>
            <a:pPr indent="0" lvl="0" marL="0" marR="0" rtl="0" algn="just">
              <a:lnSpc>
                <a:spcPct val="115000"/>
              </a:lnSpc>
              <a:spcBef>
                <a:spcPts val="0"/>
              </a:spcBef>
              <a:spcAft>
                <a:spcPts val="0"/>
              </a:spcAft>
              <a:buClr>
                <a:srgbClr val="000000"/>
              </a:buClr>
              <a:buSzPts val="1200"/>
              <a:buFont typeface="Arial"/>
              <a:buNone/>
            </a:pPr>
            <a:r>
              <a:rPr b="1" i="0" lang="en-US" sz="1200" u="none" cap="none" strike="noStrike">
                <a:solidFill>
                  <a:schemeClr val="dk1"/>
                </a:solidFill>
                <a:latin typeface="Dosis"/>
                <a:ea typeface="Dosis"/>
                <a:cs typeface="Dosis"/>
                <a:sym typeface="Dosis"/>
              </a:rPr>
              <a:t>Tindak Lanjut:</a:t>
            </a:r>
            <a:endParaRPr b="0" i="0" sz="1400" u="none" cap="none" strike="noStrike">
              <a:solidFill>
                <a:srgbClr val="000000"/>
              </a:solidFill>
              <a:latin typeface="Arial"/>
              <a:ea typeface="Arial"/>
              <a:cs typeface="Arial"/>
              <a:sym typeface="Arial"/>
            </a:endParaRPr>
          </a:p>
          <a:p>
            <a:pPr indent="0" lvl="0" marL="0" marR="0" rtl="0" algn="just">
              <a:lnSpc>
                <a:spcPct val="115000"/>
              </a:lnSpc>
              <a:spcBef>
                <a:spcPts val="0"/>
              </a:spcBef>
              <a:spcAft>
                <a:spcPts val="0"/>
              </a:spcAft>
              <a:buClr>
                <a:srgbClr val="000000"/>
              </a:buClr>
              <a:buSzPts val="1200"/>
              <a:buFont typeface="Arial"/>
              <a:buNone/>
            </a:pPr>
            <a:r>
              <a:rPr b="0" i="0" lang="en-US" sz="1200" u="none" cap="none" strike="noStrike">
                <a:solidFill>
                  <a:srgbClr val="000000"/>
                </a:solidFill>
                <a:latin typeface="Dosis"/>
                <a:ea typeface="Dosis"/>
                <a:cs typeface="Dosis"/>
                <a:sym typeface="Dosis"/>
              </a:rPr>
              <a:t>Setelah mendapatkan feedback dari mentor, berikut adalah perbaikan dan tambahan pada beberapa sub-tahap di tahap </a:t>
            </a:r>
            <a:r>
              <a:rPr lang="en-US" sz="1200">
                <a:latin typeface="Dosis"/>
                <a:ea typeface="Dosis"/>
                <a:cs typeface="Dosis"/>
                <a:sym typeface="Dosis"/>
              </a:rPr>
              <a:t>Machine Learning Modeling &amp; Evaluation</a:t>
            </a:r>
            <a:r>
              <a:rPr b="0" i="0" lang="en-US" sz="1200" u="none" cap="none" strike="noStrike">
                <a:solidFill>
                  <a:srgbClr val="000000"/>
                </a:solidFill>
                <a:latin typeface="Dosis"/>
                <a:ea typeface="Dosis"/>
                <a:cs typeface="Dosis"/>
                <a:sym typeface="Dosis"/>
              </a:rPr>
              <a:t>:</a:t>
            </a:r>
            <a:endParaRPr b="0" i="0" sz="1200" u="none" cap="none" strike="noStrike">
              <a:solidFill>
                <a:srgbClr val="000000"/>
              </a:solidFill>
              <a:latin typeface="Dosis"/>
              <a:ea typeface="Dosis"/>
              <a:cs typeface="Dosis"/>
              <a:sym typeface="Dosis"/>
            </a:endParaRPr>
          </a:p>
          <a:p>
            <a:pPr indent="0" lvl="0" marL="0" marR="0" rtl="0" algn="just">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Dosis"/>
              <a:ea typeface="Dosis"/>
              <a:cs typeface="Dosis"/>
              <a:sym typeface="Dosis"/>
            </a:endParaRPr>
          </a:p>
          <a:p>
            <a:pPr indent="0" lvl="0" marL="0" marR="0" rtl="0" algn="just">
              <a:lnSpc>
                <a:spcPct val="115000"/>
              </a:lnSpc>
              <a:spcBef>
                <a:spcPts val="0"/>
              </a:spcBef>
              <a:spcAft>
                <a:spcPts val="0"/>
              </a:spcAft>
              <a:buClr>
                <a:srgbClr val="000000"/>
              </a:buClr>
              <a:buSzPts val="300"/>
              <a:buFont typeface="Arial"/>
              <a:buNone/>
            </a:pPr>
            <a:r>
              <a:t/>
            </a:r>
            <a:endParaRPr b="0" i="0" sz="300" u="none" cap="none" strike="noStrike">
              <a:solidFill>
                <a:schemeClr val="dk1"/>
              </a:solidFill>
              <a:latin typeface="Dosis"/>
              <a:ea typeface="Dosis"/>
              <a:cs typeface="Dosis"/>
              <a:sym typeface="Dosis"/>
            </a:endParaRPr>
          </a:p>
          <a:p>
            <a:pPr indent="0" lvl="0" marL="0" marR="0" rtl="0" algn="just">
              <a:lnSpc>
                <a:spcPct val="115000"/>
              </a:lnSpc>
              <a:spcBef>
                <a:spcPts val="0"/>
              </a:spcBef>
              <a:spcAft>
                <a:spcPts val="0"/>
              </a:spcAft>
              <a:buClr>
                <a:srgbClr val="000000"/>
              </a:buClr>
              <a:buSzPts val="1200"/>
              <a:buFont typeface="Arial"/>
              <a:buNone/>
            </a:pPr>
            <a:r>
              <a:rPr b="1" i="0" lang="en-US" sz="1200" u="none" cap="none" strike="noStrike">
                <a:solidFill>
                  <a:schemeClr val="dk1"/>
                </a:solidFill>
                <a:latin typeface="Dosis"/>
                <a:ea typeface="Dosis"/>
                <a:cs typeface="Dosis"/>
                <a:sym typeface="Dosis"/>
              </a:rPr>
              <a:t>1. </a:t>
            </a:r>
            <a:r>
              <a:rPr b="1" lang="en-US" sz="1200">
                <a:solidFill>
                  <a:schemeClr val="dk1"/>
                </a:solidFill>
                <a:latin typeface="Dosis"/>
                <a:ea typeface="Dosis"/>
                <a:cs typeface="Dosis"/>
                <a:sym typeface="Dosis"/>
              </a:rPr>
              <a:t>Modelling</a:t>
            </a:r>
            <a:endParaRPr b="1" sz="1200">
              <a:solidFill>
                <a:schemeClr val="dk1"/>
              </a:solidFill>
              <a:latin typeface="Dosis"/>
              <a:ea typeface="Dosis"/>
              <a:cs typeface="Dosis"/>
              <a:sym typeface="Dosis"/>
            </a:endParaRPr>
          </a:p>
          <a:p>
            <a:pPr indent="-304800" lvl="0" marL="457200" marR="0" rtl="0" algn="just">
              <a:lnSpc>
                <a:spcPct val="115000"/>
              </a:lnSpc>
              <a:spcBef>
                <a:spcPts val="0"/>
              </a:spcBef>
              <a:spcAft>
                <a:spcPts val="0"/>
              </a:spcAft>
              <a:buClr>
                <a:schemeClr val="dk1"/>
              </a:buClr>
              <a:buSzPts val="1200"/>
              <a:buFont typeface="Dosis"/>
              <a:buChar char="-"/>
            </a:pPr>
            <a:r>
              <a:rPr lang="en-US" sz="1200">
                <a:solidFill>
                  <a:schemeClr val="dk1"/>
                </a:solidFill>
                <a:latin typeface="Dosis"/>
                <a:ea typeface="Dosis"/>
                <a:cs typeface="Dosis"/>
                <a:sym typeface="Dosis"/>
              </a:rPr>
              <a:t>D</a:t>
            </a:r>
            <a:r>
              <a:rPr lang="en-US" sz="1200">
                <a:solidFill>
                  <a:schemeClr val="dk1"/>
                </a:solidFill>
                <a:latin typeface="Dosis"/>
                <a:ea typeface="Dosis"/>
                <a:cs typeface="Dosis"/>
                <a:sym typeface="Dosis"/>
              </a:rPr>
              <a:t>ipilih</a:t>
            </a:r>
            <a:r>
              <a:rPr lang="en-US" sz="1200">
                <a:solidFill>
                  <a:schemeClr val="dk1"/>
                </a:solidFill>
                <a:latin typeface="Dosis"/>
                <a:ea typeface="Dosis"/>
                <a:cs typeface="Dosis"/>
                <a:sym typeface="Dosis"/>
              </a:rPr>
              <a:t> 3 model yang memiliki tingkat kesalahan terkecil dan tingkat presisi yang tinggi berdasarkan hasil pengujian dengan 8 model. Model terpilih adalah Support Vector Machine (SVM), Adaboost, dan XGBoost. </a:t>
            </a:r>
            <a:endParaRPr sz="1200">
              <a:solidFill>
                <a:schemeClr val="dk1"/>
              </a:solidFill>
              <a:latin typeface="Dosis"/>
              <a:ea typeface="Dosis"/>
              <a:cs typeface="Dosis"/>
              <a:sym typeface="Dosis"/>
            </a:endParaRPr>
          </a:p>
          <a:p>
            <a:pPr indent="-304800" lvl="0" marL="457200" marR="0" rtl="0" algn="just">
              <a:lnSpc>
                <a:spcPct val="115000"/>
              </a:lnSpc>
              <a:spcBef>
                <a:spcPts val="0"/>
              </a:spcBef>
              <a:spcAft>
                <a:spcPts val="0"/>
              </a:spcAft>
              <a:buClr>
                <a:schemeClr val="dk1"/>
              </a:buClr>
              <a:buSzPts val="1200"/>
              <a:buFont typeface="Dosis"/>
              <a:buChar char="-"/>
            </a:pPr>
            <a:r>
              <a:rPr lang="en-US" sz="1200">
                <a:solidFill>
                  <a:schemeClr val="dk1"/>
                </a:solidFill>
                <a:latin typeface="Dosis"/>
                <a:ea typeface="Dosis"/>
                <a:cs typeface="Dosis"/>
                <a:sym typeface="Dosis"/>
              </a:rPr>
              <a:t>Hyperparameter Tuning telah dilakukan dengan menggunakan Grid Search</a:t>
            </a:r>
            <a:endParaRPr sz="1200">
              <a:solidFill>
                <a:schemeClr val="dk1"/>
              </a:solidFill>
              <a:latin typeface="Dosis"/>
              <a:ea typeface="Dosis"/>
              <a:cs typeface="Dosis"/>
              <a:sym typeface="Dosis"/>
            </a:endParaRPr>
          </a:p>
          <a:p>
            <a:pPr indent="-95250" lvl="0" marL="171450" marR="0" rtl="0" algn="just">
              <a:lnSpc>
                <a:spcPct val="115000"/>
              </a:lnSpc>
              <a:spcBef>
                <a:spcPts val="0"/>
              </a:spcBef>
              <a:spcAft>
                <a:spcPts val="0"/>
              </a:spcAft>
              <a:buClr>
                <a:srgbClr val="000000"/>
              </a:buClr>
              <a:buSzPts val="1200"/>
              <a:buFont typeface="Arial"/>
              <a:buNone/>
            </a:pPr>
            <a:r>
              <a:t/>
            </a:r>
            <a:endParaRPr b="1" i="0" sz="1200" u="none" cap="none" strike="noStrike">
              <a:solidFill>
                <a:schemeClr val="dk1"/>
              </a:solidFill>
              <a:latin typeface="Dosis"/>
              <a:ea typeface="Dosis"/>
              <a:cs typeface="Dosis"/>
              <a:sym typeface="Dosis"/>
            </a:endParaRPr>
          </a:p>
          <a:p>
            <a:pPr indent="0" lvl="0" marL="0" marR="0" rtl="0" algn="just">
              <a:lnSpc>
                <a:spcPct val="115000"/>
              </a:lnSpc>
              <a:spcBef>
                <a:spcPts val="0"/>
              </a:spcBef>
              <a:spcAft>
                <a:spcPts val="0"/>
              </a:spcAft>
              <a:buClr>
                <a:srgbClr val="000000"/>
              </a:buClr>
              <a:buSzPts val="1200"/>
              <a:buFont typeface="Arial"/>
              <a:buNone/>
            </a:pPr>
            <a:r>
              <a:rPr b="1" i="0" lang="en-US" sz="1200" u="none" cap="none" strike="noStrike">
                <a:solidFill>
                  <a:schemeClr val="dk1"/>
                </a:solidFill>
                <a:latin typeface="Dosis"/>
                <a:ea typeface="Dosis"/>
                <a:cs typeface="Dosis"/>
                <a:sym typeface="Dosis"/>
              </a:rPr>
              <a:t>2. </a:t>
            </a:r>
            <a:r>
              <a:rPr b="1" lang="en-US" sz="1200">
                <a:solidFill>
                  <a:schemeClr val="dk1"/>
                </a:solidFill>
                <a:latin typeface="Dosis"/>
                <a:ea typeface="Dosis"/>
                <a:cs typeface="Dosis"/>
                <a:sym typeface="Dosis"/>
              </a:rPr>
              <a:t>Evaluation</a:t>
            </a:r>
            <a:endParaRPr b="1" sz="1200">
              <a:solidFill>
                <a:schemeClr val="dk1"/>
              </a:solidFill>
              <a:latin typeface="Dosis"/>
              <a:ea typeface="Dosis"/>
              <a:cs typeface="Dosis"/>
              <a:sym typeface="Dosis"/>
            </a:endParaRPr>
          </a:p>
          <a:p>
            <a:pPr indent="-304800" lvl="0" marL="457200" rtl="0" algn="just">
              <a:lnSpc>
                <a:spcPct val="115000"/>
              </a:lnSpc>
              <a:spcBef>
                <a:spcPts val="0"/>
              </a:spcBef>
              <a:spcAft>
                <a:spcPts val="0"/>
              </a:spcAft>
              <a:buClr>
                <a:schemeClr val="dk1"/>
              </a:buClr>
              <a:buSzPts val="1200"/>
              <a:buFont typeface="Dosis"/>
              <a:buChar char="-"/>
            </a:pPr>
            <a:r>
              <a:rPr lang="en-US" sz="1200">
                <a:solidFill>
                  <a:schemeClr val="dk1"/>
                </a:solidFill>
                <a:latin typeface="Dosis"/>
                <a:ea typeface="Dosis"/>
                <a:cs typeface="Dosis"/>
                <a:sym typeface="Dosis"/>
              </a:rPr>
              <a:t>M</a:t>
            </a:r>
            <a:r>
              <a:rPr lang="en-US" sz="1200">
                <a:solidFill>
                  <a:schemeClr val="dk1"/>
                </a:solidFill>
                <a:latin typeface="Dosis"/>
                <a:ea typeface="Dosis"/>
                <a:cs typeface="Dosis"/>
                <a:sym typeface="Dosis"/>
              </a:rPr>
              <a:t>odel terbaik dipilih berdasarkan nilai Precision yang tinggi dan nilai diff dari data train dan test (error) yang terendah (&lt;(10%).</a:t>
            </a:r>
            <a:endParaRPr sz="1200">
              <a:solidFill>
                <a:schemeClr val="dk1"/>
              </a:solidFill>
              <a:latin typeface="Dosis"/>
              <a:ea typeface="Dosis"/>
              <a:cs typeface="Dosis"/>
              <a:sym typeface="Dosis"/>
            </a:endParaRPr>
          </a:p>
          <a:p>
            <a:pPr indent="0" lvl="0" marL="0" rtl="0" algn="just">
              <a:lnSpc>
                <a:spcPct val="115000"/>
              </a:lnSpc>
              <a:spcBef>
                <a:spcPts val="0"/>
              </a:spcBef>
              <a:spcAft>
                <a:spcPts val="0"/>
              </a:spcAft>
              <a:buNone/>
            </a:pPr>
            <a:r>
              <a:t/>
            </a:r>
            <a:endParaRPr sz="1200">
              <a:solidFill>
                <a:schemeClr val="dk1"/>
              </a:solidFill>
              <a:latin typeface="Dosis"/>
              <a:ea typeface="Dosis"/>
              <a:cs typeface="Dosis"/>
              <a:sym typeface="Dosis"/>
            </a:endParaRPr>
          </a:p>
          <a:p>
            <a:pPr indent="0" lvl="0" marL="0" marR="0" rtl="0" algn="just">
              <a:lnSpc>
                <a:spcPct val="115000"/>
              </a:lnSpc>
              <a:spcBef>
                <a:spcPts val="0"/>
              </a:spcBef>
              <a:spcAft>
                <a:spcPts val="0"/>
              </a:spcAft>
              <a:buClr>
                <a:srgbClr val="000000"/>
              </a:buClr>
              <a:buSzPts val="1200"/>
              <a:buFont typeface="Arial"/>
              <a:buNone/>
            </a:pPr>
            <a:r>
              <a:rPr b="1" lang="en-US" sz="1200">
                <a:solidFill>
                  <a:schemeClr val="dk1"/>
                </a:solidFill>
                <a:latin typeface="Dosis"/>
                <a:ea typeface="Dosis"/>
                <a:cs typeface="Dosis"/>
                <a:sym typeface="Dosis"/>
              </a:rPr>
              <a:t>3. </a:t>
            </a:r>
            <a:r>
              <a:rPr b="1" lang="en-US" sz="1200">
                <a:solidFill>
                  <a:schemeClr val="dk1"/>
                </a:solidFill>
                <a:latin typeface="Dosis"/>
                <a:ea typeface="Dosis"/>
                <a:cs typeface="Dosis"/>
                <a:sym typeface="Dosis"/>
              </a:rPr>
              <a:t>Feature Importance, Business Insight &amp; Recommendation</a:t>
            </a:r>
            <a:endParaRPr b="1" sz="1200">
              <a:solidFill>
                <a:schemeClr val="dk1"/>
              </a:solidFill>
              <a:latin typeface="Dosis"/>
              <a:ea typeface="Dosis"/>
              <a:cs typeface="Dosis"/>
              <a:sym typeface="Dosis"/>
            </a:endParaRPr>
          </a:p>
          <a:p>
            <a:pPr indent="-304800" lvl="0" marL="457200" rtl="0" algn="just">
              <a:lnSpc>
                <a:spcPct val="115000"/>
              </a:lnSpc>
              <a:spcBef>
                <a:spcPts val="0"/>
              </a:spcBef>
              <a:spcAft>
                <a:spcPts val="0"/>
              </a:spcAft>
              <a:buClr>
                <a:schemeClr val="dk1"/>
              </a:buClr>
              <a:buSzPts val="1200"/>
              <a:buFont typeface="Dosis"/>
              <a:buChar char="-"/>
            </a:pPr>
            <a:r>
              <a:rPr lang="en-US" sz="1200">
                <a:solidFill>
                  <a:schemeClr val="dk1"/>
                </a:solidFill>
                <a:latin typeface="Dosis"/>
                <a:ea typeface="Dosis"/>
                <a:cs typeface="Dosis"/>
                <a:sym typeface="Dosis"/>
              </a:rPr>
              <a:t>Dari model terbaik yang dipilih, dilakukan Feature Importance untuk mengetahui fitur yang paling berpengaruh pada model.</a:t>
            </a:r>
            <a:endParaRPr sz="1200">
              <a:solidFill>
                <a:schemeClr val="dk1"/>
              </a:solidFill>
              <a:latin typeface="Dosis"/>
              <a:ea typeface="Dosis"/>
              <a:cs typeface="Dosis"/>
              <a:sym typeface="Dosis"/>
            </a:endParaRPr>
          </a:p>
          <a:p>
            <a:pPr indent="-304800" lvl="0" marL="457200" rtl="0" algn="just">
              <a:lnSpc>
                <a:spcPct val="115000"/>
              </a:lnSpc>
              <a:spcBef>
                <a:spcPts val="0"/>
              </a:spcBef>
              <a:spcAft>
                <a:spcPts val="0"/>
              </a:spcAft>
              <a:buClr>
                <a:schemeClr val="dk1"/>
              </a:buClr>
              <a:buSzPts val="1200"/>
              <a:buFont typeface="Dosis"/>
              <a:buChar char="-"/>
            </a:pPr>
            <a:r>
              <a:rPr lang="en-US" sz="1200">
                <a:solidFill>
                  <a:schemeClr val="dk1"/>
                </a:solidFill>
                <a:latin typeface="Dosis"/>
                <a:ea typeface="Dosis"/>
                <a:cs typeface="Dosis"/>
                <a:sym typeface="Dosis"/>
              </a:rPr>
              <a:t>Business insight dan recommendation telah dipaparkan untuk meningkatkan efektifitas campaign.</a:t>
            </a:r>
            <a:endParaRPr sz="1200">
              <a:solidFill>
                <a:schemeClr val="dk1"/>
              </a:solidFill>
              <a:latin typeface="Dosis"/>
              <a:ea typeface="Dosis"/>
              <a:cs typeface="Dosis"/>
              <a:sym typeface="Dosis"/>
            </a:endParaRPr>
          </a:p>
          <a:p>
            <a:pPr indent="0" lvl="0" marL="0" marR="0" rtl="0" algn="just">
              <a:lnSpc>
                <a:spcPct val="115000"/>
              </a:lnSpc>
              <a:spcBef>
                <a:spcPts val="0"/>
              </a:spcBef>
              <a:spcAft>
                <a:spcPts val="0"/>
              </a:spcAft>
              <a:buClr>
                <a:srgbClr val="000000"/>
              </a:buClr>
              <a:buSzPts val="1200"/>
              <a:buFont typeface="Arial"/>
              <a:buNone/>
            </a:pPr>
            <a:r>
              <a:t/>
            </a:r>
            <a:endParaRPr b="0" i="0" sz="1200" u="none" cap="none" strike="noStrike">
              <a:solidFill>
                <a:srgbClr val="000000"/>
              </a:solidFill>
              <a:latin typeface="Dosis"/>
              <a:ea typeface="Dosis"/>
              <a:cs typeface="Dosis"/>
              <a:sym typeface="Dosis"/>
            </a:endParaRPr>
          </a:p>
          <a:p>
            <a:pPr indent="0" lvl="0" marL="0" marR="0" rtl="0" algn="just">
              <a:lnSpc>
                <a:spcPct val="115000"/>
              </a:lnSpc>
              <a:spcBef>
                <a:spcPts val="0"/>
              </a:spcBef>
              <a:spcAft>
                <a:spcPts val="0"/>
              </a:spcAft>
              <a:buClr>
                <a:srgbClr val="000000"/>
              </a:buClr>
              <a:buSzPts val="1200"/>
              <a:buFont typeface="Arial"/>
              <a:buNone/>
            </a:pPr>
            <a:r>
              <a:t/>
            </a:r>
            <a:endParaRPr b="0" i="0" sz="1200" u="none" cap="none" strike="noStrike">
              <a:solidFill>
                <a:srgbClr val="000000"/>
              </a:solidFill>
              <a:latin typeface="Dosis"/>
              <a:ea typeface="Dosis"/>
              <a:cs typeface="Dosis"/>
              <a:sym typeface="Dosis"/>
            </a:endParaRPr>
          </a:p>
          <a:p>
            <a:pPr indent="0" lvl="0" marL="0" marR="0" rtl="0" algn="just">
              <a:lnSpc>
                <a:spcPct val="115000"/>
              </a:lnSpc>
              <a:spcBef>
                <a:spcPts val="0"/>
              </a:spcBef>
              <a:spcAft>
                <a:spcPts val="0"/>
              </a:spcAft>
              <a:buClr>
                <a:srgbClr val="000000"/>
              </a:buClr>
              <a:buSzPts val="1200"/>
              <a:buFont typeface="Arial"/>
              <a:buNone/>
            </a:pPr>
            <a:r>
              <a:t/>
            </a:r>
            <a:endParaRPr b="0" i="0" sz="1200" u="none" cap="none" strike="noStrike">
              <a:solidFill>
                <a:srgbClr val="000000"/>
              </a:solidFill>
              <a:latin typeface="Dosis"/>
              <a:ea typeface="Dosis"/>
              <a:cs typeface="Dosis"/>
              <a:sym typeface="Dosis"/>
            </a:endParaRPr>
          </a:p>
          <a:p>
            <a:pPr indent="0" lvl="0" marL="0" marR="0" rtl="0" algn="just">
              <a:lnSpc>
                <a:spcPct val="115000"/>
              </a:lnSpc>
              <a:spcBef>
                <a:spcPts val="0"/>
              </a:spcBef>
              <a:spcAft>
                <a:spcPts val="0"/>
              </a:spcAft>
              <a:buClr>
                <a:srgbClr val="000000"/>
              </a:buClr>
              <a:buSzPts val="1200"/>
              <a:buFont typeface="Arial"/>
              <a:buNone/>
            </a:pPr>
            <a:r>
              <a:t/>
            </a:r>
            <a:endParaRPr b="0" i="0" sz="1200" u="none" cap="none" strike="noStrike">
              <a:solidFill>
                <a:srgbClr val="000000"/>
              </a:solidFill>
              <a:latin typeface="Dosis"/>
              <a:ea typeface="Dosis"/>
              <a:cs typeface="Dosis"/>
              <a:sym typeface="Dosis"/>
            </a:endParaRPr>
          </a:p>
          <a:p>
            <a:pPr indent="0" lvl="0" marL="152400" marR="0" rtl="0" algn="just">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Dosis"/>
              <a:ea typeface="Dosis"/>
              <a:cs typeface="Dosis"/>
              <a:sym typeface="Dosis"/>
            </a:endParaRPr>
          </a:p>
          <a:p>
            <a:pPr indent="0" lvl="0" marL="152400" marR="0" rtl="0" algn="just">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Dosis"/>
              <a:ea typeface="Dosis"/>
              <a:cs typeface="Dosis"/>
              <a:sym typeface="Dosis"/>
            </a:endParaRPr>
          </a:p>
          <a:p>
            <a:pPr indent="0" lvl="0" marL="152400" marR="0" rtl="0" algn="just">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Dosis"/>
              <a:ea typeface="Dosis"/>
              <a:cs typeface="Dosis"/>
              <a:sym typeface="Dosis"/>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ma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2020-04-28T06:06:00Z</dcterms:created>
  <dc:creator>msoffice5650</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0x0101007A90A3EAE74D784A98B166F67BEEB090</vt:lpwstr>
  </property>
  <property fmtid="{D5CDD505-2E9C-101B-9397-08002B2CF9AE}" pid="3" name="ICV">
    <vt:lpwstr>E6DCAC888C2D4412B07959F2DE3FD48C_13</vt:lpwstr>
  </property>
  <property fmtid="{D5CDD505-2E9C-101B-9397-08002B2CF9AE}" pid="4" name="KSOProductBuildVer">
    <vt:lpwstr>1033-12.2.0.13359</vt:lpwstr>
  </property>
</Properties>
</file>