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53"/>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4" r:id="rId17"/>
    <p:sldId id="272" r:id="rId18"/>
    <p:sldId id="273" r:id="rId19"/>
    <p:sldId id="276" r:id="rId20"/>
    <p:sldId id="277" r:id="rId21"/>
    <p:sldId id="278" r:id="rId22"/>
    <p:sldId id="281" r:id="rId23"/>
    <p:sldId id="282" r:id="rId24"/>
    <p:sldId id="283" r:id="rId25"/>
    <p:sldId id="284" r:id="rId26"/>
    <p:sldId id="285"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74" autoAdjust="0"/>
  </p:normalViewPr>
  <p:slideViewPr>
    <p:cSldViewPr>
      <p:cViewPr varScale="1">
        <p:scale>
          <a:sx n="68" d="100"/>
          <a:sy n="68" d="100"/>
        </p:scale>
        <p:origin x="-142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7FACEA-EB6E-485E-8DEF-DA60A32F8FAD}" type="datetimeFigureOut">
              <a:rPr lang="pt-BR" smtClean="0"/>
              <a:pPr/>
              <a:t>13/04/2013</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2AFC9B-0BD4-4A33-A4DD-DD510A447F83}"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952AFC9B-0BD4-4A33-A4DD-DD510A447F83}" type="slidenum">
              <a:rPr lang="pt-BR" smtClean="0"/>
              <a:pPr/>
              <a:t>22</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952AFC9B-0BD4-4A33-A4DD-DD510A447F83}" type="slidenum">
              <a:rPr lang="pt-BR" smtClean="0"/>
              <a:pPr/>
              <a:t>48</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952AFC9B-0BD4-4A33-A4DD-DD510A447F83}" type="slidenum">
              <a:rPr lang="pt-BR" smtClean="0"/>
              <a:pPr/>
              <a:t>49</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ítulo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17" name="Subtítulo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30" name="Espaço Reservado para Data 29"/>
          <p:cNvSpPr>
            <a:spLocks noGrp="1"/>
          </p:cNvSpPr>
          <p:nvPr>
            <p:ph type="dt" sz="half" idx="10"/>
          </p:nvPr>
        </p:nvSpPr>
        <p:spPr/>
        <p:txBody>
          <a:bodyPr/>
          <a:lstStyle/>
          <a:p>
            <a:fld id="{D272DD99-D56E-4C05-9A57-E573C9489B85}" type="datetimeFigureOut">
              <a:rPr lang="pt-BR" smtClean="0"/>
              <a:pPr/>
              <a:t>13/04/2013</a:t>
            </a:fld>
            <a:endParaRPr lang="pt-BR"/>
          </a:p>
        </p:txBody>
      </p:sp>
      <p:sp>
        <p:nvSpPr>
          <p:cNvPr id="19" name="Espaço Reservado para Rodapé 18"/>
          <p:cNvSpPr>
            <a:spLocks noGrp="1"/>
          </p:cNvSpPr>
          <p:nvPr>
            <p:ph type="ftr" sz="quarter" idx="11"/>
          </p:nvPr>
        </p:nvSpPr>
        <p:spPr/>
        <p:txBody>
          <a:bodyPr/>
          <a:lstStyle/>
          <a:p>
            <a:endParaRPr lang="pt-BR"/>
          </a:p>
        </p:txBody>
      </p:sp>
      <p:sp>
        <p:nvSpPr>
          <p:cNvPr id="27" name="Espaço Reservado para Número de Slide 26"/>
          <p:cNvSpPr>
            <a:spLocks noGrp="1"/>
          </p:cNvSpPr>
          <p:nvPr>
            <p:ph type="sldNum" sz="quarter" idx="12"/>
          </p:nvPr>
        </p:nvSpPr>
        <p:spPr/>
        <p:txBody>
          <a:bodyPr/>
          <a:lstStyle/>
          <a:p>
            <a:fld id="{FEA400D5-C178-45DD-89C2-5756FD0B9ED4}"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D272DD99-D56E-4C05-9A57-E573C9489B85}" type="datetimeFigureOut">
              <a:rPr lang="pt-BR" smtClean="0"/>
              <a:pPr/>
              <a:t>13/04/2013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EA400D5-C178-45DD-89C2-5756FD0B9ED4}"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914401"/>
            <a:ext cx="2057400" cy="5211763"/>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914401"/>
            <a:ext cx="6019800" cy="5211763"/>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D272DD99-D56E-4C05-9A57-E573C9489B85}" type="datetimeFigureOut">
              <a:rPr lang="pt-BR" smtClean="0"/>
              <a:pPr/>
              <a:t>13/04/2013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EA400D5-C178-45DD-89C2-5756FD0B9ED4}"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Conteúdo 2"/>
          <p:cNvSpPr>
            <a:spLocks noGrp="1"/>
          </p:cNvSpPr>
          <p:nvPr>
            <p:ph idx="1"/>
          </p:nvPr>
        </p:nvSpPr>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D272DD99-D56E-4C05-9A57-E573C9489B85}" type="datetimeFigureOut">
              <a:rPr lang="pt-BR" smtClean="0"/>
              <a:pPr/>
              <a:t>13/04/2013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EA400D5-C178-45DD-89C2-5756FD0B9ED4}"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p:txBody>
          <a:bodyPr/>
          <a:lstStyle/>
          <a:p>
            <a:fld id="{D272DD99-D56E-4C05-9A57-E573C9489B85}" type="datetimeFigureOut">
              <a:rPr lang="pt-BR" smtClean="0"/>
              <a:pPr/>
              <a:t>13/04/2013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FEA400D5-C178-45DD-89C2-5756FD0B9ED4}" type="slidenum">
              <a:rPr lang="pt-BR" smtClean="0"/>
              <a:pPr/>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a:lstStyle/>
          <a:p>
            <a:r>
              <a:rPr kumimoji="0" lang="pt-BR" smtClean="0"/>
              <a:t>Clique para editar o estilo do título mestre</a:t>
            </a:r>
            <a:endParaRPr kumimoji="0" lang="en-US"/>
          </a:p>
        </p:txBody>
      </p:sp>
      <p:sp>
        <p:nvSpPr>
          <p:cNvPr id="3" name="Espaço Reservado para Conteúdo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Conteúdo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D272DD99-D56E-4C05-9A57-E573C9489B85}" type="datetimeFigureOut">
              <a:rPr lang="pt-BR" smtClean="0"/>
              <a:pPr/>
              <a:t>13/04/2013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EA400D5-C178-45DD-89C2-5756FD0B9ED4}"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143000"/>
          </a:xfrm>
        </p:spPr>
        <p:txBody>
          <a:bodyPr tIns="45720" anchor="b"/>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5" name="Espaço Reservado para Conteúdo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6" name="Espaço Reservado para Conteúdo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7" name="Espaço Reservado para Data 6"/>
          <p:cNvSpPr>
            <a:spLocks noGrp="1"/>
          </p:cNvSpPr>
          <p:nvPr>
            <p:ph type="dt" sz="half" idx="10"/>
          </p:nvPr>
        </p:nvSpPr>
        <p:spPr/>
        <p:txBody>
          <a:bodyPr/>
          <a:lstStyle/>
          <a:p>
            <a:fld id="{D272DD99-D56E-4C05-9A57-E573C9489B85}" type="datetimeFigureOut">
              <a:rPr lang="pt-BR" smtClean="0"/>
              <a:pPr/>
              <a:t>13/04/2013</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FEA400D5-C178-45DD-89C2-5756FD0B9ED4}"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D272DD99-D56E-4C05-9A57-E573C9489B85}" type="datetimeFigureOut">
              <a:rPr lang="pt-BR" smtClean="0"/>
              <a:pPr/>
              <a:t>13/04/2013</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FEA400D5-C178-45DD-89C2-5756FD0B9ED4}"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272DD99-D56E-4C05-9A57-E573C9489B85}" type="datetimeFigureOut">
              <a:rPr lang="pt-BR" smtClean="0"/>
              <a:pPr/>
              <a:t>13/04/2013</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FEA400D5-C178-45DD-89C2-5756FD0B9ED4}"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smtClean="0"/>
              <a:t>Clique para editar os estilos do texto mestre</a:t>
            </a:r>
          </a:p>
        </p:txBody>
      </p:sp>
      <p:sp>
        <p:nvSpPr>
          <p:cNvPr id="4" name="Espaço Reservado para Conteúdo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5" name="Espaço Reservado para Data 4"/>
          <p:cNvSpPr>
            <a:spLocks noGrp="1"/>
          </p:cNvSpPr>
          <p:nvPr>
            <p:ph type="dt" sz="half" idx="10"/>
          </p:nvPr>
        </p:nvSpPr>
        <p:spPr/>
        <p:txBody>
          <a:bodyPr/>
          <a:lstStyle/>
          <a:p>
            <a:fld id="{D272DD99-D56E-4C05-9A57-E573C9489B85}" type="datetimeFigureOut">
              <a:rPr lang="pt-BR" smtClean="0"/>
              <a:pPr/>
              <a:t>13/04/2013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FEA400D5-C178-45DD-89C2-5756FD0B9ED4}"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tângulo com Único Canto Aparado e Arredondado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ângulo retângulo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ítulo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t-BR" smtClean="0"/>
              <a:t>Clique para editar o estilo do título mestre</a:t>
            </a:r>
            <a:endParaRPr kumimoji="0" lang="en-US"/>
          </a:p>
        </p:txBody>
      </p:sp>
      <p:sp>
        <p:nvSpPr>
          <p:cNvPr id="4" name="Espaço Reservado para Texto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D272DD99-D56E-4C05-9A57-E573C9489B85}" type="datetimeFigureOut">
              <a:rPr lang="pt-BR" smtClean="0"/>
              <a:pPr/>
              <a:t>13/04/2013</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a:xfrm>
            <a:off x="8077200" y="6356350"/>
            <a:ext cx="609600" cy="365125"/>
          </a:xfrm>
        </p:spPr>
        <p:txBody>
          <a:bodyPr/>
          <a:lstStyle/>
          <a:p>
            <a:fld id="{FEA400D5-C178-45DD-89C2-5756FD0B9ED4}" type="slidenum">
              <a:rPr lang="pt-BR" smtClean="0"/>
              <a:pPr/>
              <a:t>‹nº›</a:t>
            </a:fld>
            <a:endParaRPr lang="pt-BR"/>
          </a:p>
        </p:txBody>
      </p:sp>
      <p:sp>
        <p:nvSpPr>
          <p:cNvPr id="3" name="Espaço Reservado para Imagem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smtClean="0"/>
              <a:t>Clique no ícone para adicionar uma imagem</a:t>
            </a:r>
            <a:endParaRPr kumimoji="0" lang="en-US" dirty="0"/>
          </a:p>
        </p:txBody>
      </p:sp>
      <p:sp>
        <p:nvSpPr>
          <p:cNvPr id="10" name="Forma liv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a liv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a liv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a liv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ço Reservado para Título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t-BR" smtClean="0"/>
              <a:t>Clique para editar o estilo do título mestre</a:t>
            </a:r>
            <a:endParaRPr kumimoji="0" lang="en-US"/>
          </a:p>
        </p:txBody>
      </p:sp>
      <p:sp>
        <p:nvSpPr>
          <p:cNvPr id="30" name="Espaço Reservado para Texto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0" name="Espaço Reservado para Data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72DD99-D56E-4C05-9A57-E573C9489B85}" type="datetimeFigureOut">
              <a:rPr lang="pt-BR" smtClean="0"/>
              <a:pPr/>
              <a:t>13/04/2013</a:t>
            </a:fld>
            <a:endParaRPr lang="pt-BR"/>
          </a:p>
        </p:txBody>
      </p:sp>
      <p:sp>
        <p:nvSpPr>
          <p:cNvPr id="22" name="Espaço Reservado para Rodapé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t-BR"/>
          </a:p>
        </p:txBody>
      </p:sp>
      <p:sp>
        <p:nvSpPr>
          <p:cNvPr id="18" name="Espaço Reservado para Número de Slid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EA400D5-C178-45DD-89C2-5756FD0B9ED4}" type="slidenum">
              <a:rPr lang="pt-BR" smtClean="0"/>
              <a:pPr/>
              <a:t>‹nº›</a:t>
            </a:fld>
            <a:endParaRPr lang="pt-BR"/>
          </a:p>
        </p:txBody>
      </p:sp>
      <p:grpSp>
        <p:nvGrpSpPr>
          <p:cNvPr id="2" name="Grupo 1"/>
          <p:cNvGrpSpPr/>
          <p:nvPr/>
        </p:nvGrpSpPr>
        <p:grpSpPr>
          <a:xfrm>
            <a:off x="-19017" y="202408"/>
            <a:ext cx="9180548" cy="649224"/>
            <a:chOff x="-19045" y="216550"/>
            <a:chExt cx="9180548" cy="649224"/>
          </a:xfrm>
        </p:grpSpPr>
        <p:sp>
          <p:nvSpPr>
            <p:cNvPr id="12" name="Forma liv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a liv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gi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gif"/><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50.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6" name="Picture 1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a:effectLst/>
        </p:spPr>
      </p:pic>
      <p:sp>
        <p:nvSpPr>
          <p:cNvPr id="2" name="Título 1"/>
          <p:cNvSpPr>
            <a:spLocks noGrp="1"/>
          </p:cNvSpPr>
          <p:nvPr>
            <p:ph type="ctrTitle"/>
          </p:nvPr>
        </p:nvSpPr>
        <p:spPr>
          <a:xfrm>
            <a:off x="285720" y="2000240"/>
            <a:ext cx="3286148" cy="1128722"/>
          </a:xfrm>
          <a:ln>
            <a:noFill/>
          </a:ln>
        </p:spPr>
        <p:txBody>
          <a:bodyPr>
            <a:normAutofit fontScale="90000"/>
          </a:bodyPr>
          <a:lstStyle/>
          <a:p>
            <a:r>
              <a:rPr lang="pt-BR" b="1" i="1" dirty="0">
                <a:solidFill>
                  <a:schemeClr val="accent2">
                    <a:lumMod val="60000"/>
                    <a:lumOff val="40000"/>
                  </a:schemeClr>
                </a:solidFill>
                <a:latin typeface="Colonna MT" pitchFamily="82" charset="0"/>
              </a:rPr>
              <a:t>Introdução </a:t>
            </a:r>
            <a:r>
              <a:rPr lang="pt-BR" i="1" dirty="0" smtClean="0">
                <a:solidFill>
                  <a:schemeClr val="accent2">
                    <a:lumMod val="60000"/>
                    <a:lumOff val="40000"/>
                  </a:schemeClr>
                </a:solidFill>
                <a:latin typeface="Colonna MT" pitchFamily="82" charset="0"/>
              </a:rPr>
              <a:t>à</a:t>
            </a:r>
            <a:r>
              <a:rPr lang="pt-BR" b="1" i="1" dirty="0" smtClean="0">
                <a:solidFill>
                  <a:schemeClr val="accent2">
                    <a:lumMod val="60000"/>
                    <a:lumOff val="40000"/>
                  </a:schemeClr>
                </a:solidFill>
                <a:latin typeface="Colonna MT" pitchFamily="82" charset="0"/>
              </a:rPr>
              <a:t> </a:t>
            </a:r>
            <a:r>
              <a:rPr lang="pt-BR" b="1" i="1" dirty="0">
                <a:solidFill>
                  <a:schemeClr val="accent2">
                    <a:lumMod val="60000"/>
                    <a:lumOff val="40000"/>
                  </a:schemeClr>
                </a:solidFill>
                <a:latin typeface="Colonna MT" pitchFamily="82" charset="0"/>
              </a:rPr>
              <a:t>Astrologia</a:t>
            </a:r>
            <a:r>
              <a:rPr lang="pt-BR" i="1" dirty="0">
                <a:solidFill>
                  <a:schemeClr val="accent2">
                    <a:lumMod val="60000"/>
                    <a:lumOff val="40000"/>
                  </a:schemeClr>
                </a:solidFill>
                <a:latin typeface="Colonna MT" pitchFamily="82" charset="0"/>
              </a:rPr>
              <a:t/>
            </a:r>
            <a:br>
              <a:rPr lang="pt-BR" i="1" dirty="0">
                <a:solidFill>
                  <a:schemeClr val="accent2">
                    <a:lumMod val="60000"/>
                    <a:lumOff val="40000"/>
                  </a:schemeClr>
                </a:solidFill>
                <a:latin typeface="Colonna MT" pitchFamily="82" charset="0"/>
              </a:rPr>
            </a:br>
            <a:endParaRPr lang="pt-BR" i="1" dirty="0">
              <a:solidFill>
                <a:schemeClr val="accent2">
                  <a:lumMod val="60000"/>
                  <a:lumOff val="40000"/>
                </a:schemeClr>
              </a:solidFill>
              <a:latin typeface="Colonna MT" pitchFamily="82" charset="0"/>
            </a:endParaRPr>
          </a:p>
        </p:txBody>
      </p:sp>
      <p:sp>
        <p:nvSpPr>
          <p:cNvPr id="3" name="Subtítulo 2"/>
          <p:cNvSpPr>
            <a:spLocks noGrp="1"/>
          </p:cNvSpPr>
          <p:nvPr>
            <p:ph type="subTitle" idx="1"/>
          </p:nvPr>
        </p:nvSpPr>
        <p:spPr>
          <a:xfrm>
            <a:off x="533400" y="4214818"/>
            <a:ext cx="7854696" cy="766318"/>
          </a:xfrm>
        </p:spPr>
        <p:txBody>
          <a:bodyPr/>
          <a:lstStyle/>
          <a:p>
            <a:r>
              <a:rPr lang="pt-BR" i="1" dirty="0" smtClean="0"/>
              <a:t>Por: Jhony  S. Uriel</a:t>
            </a:r>
            <a:endParaRPr lang="pt-BR"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28596" y="857232"/>
            <a:ext cx="8229600" cy="1643074"/>
          </a:xfrm>
        </p:spPr>
        <p:txBody>
          <a:bodyPr>
            <a:normAutofit/>
          </a:bodyPr>
          <a:lstStyle/>
          <a:p>
            <a:r>
              <a:rPr lang="pt-BR" b="1" dirty="0" smtClean="0">
                <a:latin typeface="Colonna MT" pitchFamily="82" charset="0"/>
              </a:rPr>
              <a:t>Os Planetas</a:t>
            </a:r>
            <a:r>
              <a:rPr lang="pt-BR" dirty="0" smtClean="0">
                <a:latin typeface="Colonna MT" pitchFamily="82" charset="0"/>
              </a:rPr>
              <a:t/>
            </a:r>
            <a:br>
              <a:rPr lang="pt-BR" dirty="0" smtClean="0">
                <a:latin typeface="Colonna MT" pitchFamily="82" charset="0"/>
              </a:rPr>
            </a:br>
            <a:endParaRPr lang="pt-BR" dirty="0">
              <a:latin typeface="Colonna MT" pitchFamily="82" charset="0"/>
            </a:endParaRPr>
          </a:p>
        </p:txBody>
      </p:sp>
      <p:sp>
        <p:nvSpPr>
          <p:cNvPr id="13" name="Espaço Reservado para Conteúdo 12"/>
          <p:cNvSpPr>
            <a:spLocks noGrp="1"/>
          </p:cNvSpPr>
          <p:nvPr>
            <p:ph sz="half" idx="1"/>
          </p:nvPr>
        </p:nvSpPr>
        <p:spPr/>
        <p:txBody>
          <a:bodyPr>
            <a:normAutofit lnSpcReduction="10000"/>
          </a:bodyPr>
          <a:lstStyle/>
          <a:p>
            <a:pPr>
              <a:buNone/>
            </a:pPr>
            <a:r>
              <a:rPr lang="pt-BR" sz="1600" b="1" i="1" dirty="0" smtClean="0"/>
              <a:t> Saturno</a:t>
            </a:r>
            <a:endParaRPr lang="pt-BR" sz="1600" i="1" dirty="0" smtClean="0"/>
          </a:p>
          <a:p>
            <a:pPr>
              <a:buNone/>
            </a:pPr>
            <a:endParaRPr lang="pt-BR" sz="1600" i="1" dirty="0" smtClean="0"/>
          </a:p>
          <a:p>
            <a:pPr>
              <a:buNone/>
            </a:pPr>
            <a:r>
              <a:rPr lang="pt-BR" sz="1600" i="1" dirty="0" smtClean="0"/>
              <a:t>Saturno mostra-nos como vivemos a "realidade" quando encontramos resistência e descobrimos as nossas limitações. Representa a consciência e as convicções morais, bem como as leis e as regras que escolhemos obedecer. Também nos mostra o nosso poder de resistência e de concentração, traz-nos qualidades como a seriedade, a cautela e a reserva.</a:t>
            </a:r>
          </a:p>
          <a:p>
            <a:endParaRPr lang="pt-BR" sz="1600" i="1" dirty="0" smtClean="0"/>
          </a:p>
          <a:p>
            <a:endParaRPr lang="pt-BR" sz="1600" i="1" dirty="0" smtClean="0"/>
          </a:p>
          <a:p>
            <a:endParaRPr lang="pt-BR" sz="1600" i="1" dirty="0" smtClean="0"/>
          </a:p>
          <a:p>
            <a:pPr>
              <a:buNone/>
            </a:pPr>
            <a:endParaRPr lang="pt-BR" sz="1600" i="1" dirty="0" smtClean="0"/>
          </a:p>
          <a:p>
            <a:pPr>
              <a:buNone/>
            </a:pPr>
            <a:r>
              <a:rPr lang="pt-BR" sz="1600" i="1" dirty="0" smtClean="0"/>
              <a:t/>
            </a:r>
            <a:br>
              <a:rPr lang="pt-BR" sz="1600" i="1" dirty="0" smtClean="0"/>
            </a:br>
            <a:r>
              <a:rPr lang="pt-BR" sz="1600" b="1" i="1" dirty="0" smtClean="0"/>
              <a:t>Signo </a:t>
            </a:r>
            <a:r>
              <a:rPr lang="pt-BR" sz="1600" b="1" i="1" dirty="0" smtClean="0"/>
              <a:t>Regente</a:t>
            </a:r>
            <a:r>
              <a:rPr lang="pt-BR" sz="1600" b="1" i="1" dirty="0" smtClean="0"/>
              <a:t>: Capricórnio</a:t>
            </a:r>
            <a:endParaRPr lang="pt-BR" sz="1600" i="1" dirty="0" smtClean="0"/>
          </a:p>
          <a:p>
            <a:pPr>
              <a:buNone/>
            </a:pPr>
            <a:endParaRPr lang="pt-BR" sz="1600" i="1" dirty="0" smtClean="0"/>
          </a:p>
          <a:p>
            <a:pPr>
              <a:buNone/>
            </a:pPr>
            <a:endParaRPr lang="pt-BR" sz="1600" dirty="0" smtClean="0"/>
          </a:p>
          <a:p>
            <a:pPr>
              <a:buNone/>
            </a:pPr>
            <a:endParaRPr lang="pt-BR" dirty="0"/>
          </a:p>
        </p:txBody>
      </p:sp>
      <p:pic>
        <p:nvPicPr>
          <p:cNvPr id="6" name="Imagem 5" descr="http://www.astro.com/im/i80_psat.gif"/>
          <p:cNvPicPr/>
          <p:nvPr/>
        </p:nvPicPr>
        <p:blipFill>
          <a:blip r:embed="rId2" cstate="print"/>
          <a:srcRect/>
          <a:stretch>
            <a:fillRect/>
          </a:stretch>
        </p:blipFill>
        <p:spPr bwMode="auto">
          <a:xfrm>
            <a:off x="1835696" y="4725144"/>
            <a:ext cx="936104" cy="936104"/>
          </a:xfrm>
          <a:prstGeom prst="rect">
            <a:avLst/>
          </a:prstGeom>
          <a:noFill/>
          <a:ln w="9525">
            <a:noFill/>
            <a:miter lim="800000"/>
            <a:headEnd/>
            <a:tailEnd/>
          </a:ln>
        </p:spPr>
      </p:pic>
      <p:pic>
        <p:nvPicPr>
          <p:cNvPr id="22530" name="Picture 2" descr="http://space-facts.com/wp-content/uploads/saturn.png"/>
          <p:cNvPicPr>
            <a:picLocks noChangeAspect="1" noChangeArrowheads="1"/>
          </p:cNvPicPr>
          <p:nvPr/>
        </p:nvPicPr>
        <p:blipFill>
          <a:blip r:embed="rId3" cstate="print"/>
          <a:srcRect/>
          <a:stretch>
            <a:fillRect/>
          </a:stretch>
        </p:blipFill>
        <p:spPr bwMode="auto">
          <a:xfrm>
            <a:off x="5214942" y="2357430"/>
            <a:ext cx="2947768" cy="2947768"/>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57200" y="857232"/>
            <a:ext cx="8229600" cy="1643074"/>
          </a:xfrm>
        </p:spPr>
        <p:txBody>
          <a:bodyPr>
            <a:normAutofit/>
          </a:bodyPr>
          <a:lstStyle/>
          <a:p>
            <a:r>
              <a:rPr lang="pt-BR" b="1" dirty="0" smtClean="0">
                <a:latin typeface="Colonna MT" pitchFamily="82" charset="0"/>
              </a:rPr>
              <a:t>Os Planetas</a:t>
            </a:r>
            <a:r>
              <a:rPr lang="pt-BR" dirty="0" smtClean="0">
                <a:latin typeface="Colonna MT" pitchFamily="82" charset="0"/>
              </a:rPr>
              <a:t/>
            </a:r>
            <a:br>
              <a:rPr lang="pt-BR" dirty="0" smtClean="0">
                <a:latin typeface="Colonna MT" pitchFamily="82" charset="0"/>
              </a:rPr>
            </a:br>
            <a:endParaRPr lang="pt-BR" dirty="0">
              <a:latin typeface="Colonna MT" pitchFamily="82" charset="0"/>
            </a:endParaRPr>
          </a:p>
        </p:txBody>
      </p:sp>
      <p:sp>
        <p:nvSpPr>
          <p:cNvPr id="13" name="Espaço Reservado para Conteúdo 12"/>
          <p:cNvSpPr>
            <a:spLocks noGrp="1"/>
          </p:cNvSpPr>
          <p:nvPr>
            <p:ph sz="half" idx="1"/>
          </p:nvPr>
        </p:nvSpPr>
        <p:spPr/>
        <p:txBody>
          <a:bodyPr>
            <a:normAutofit/>
          </a:bodyPr>
          <a:lstStyle/>
          <a:p>
            <a:pPr>
              <a:buNone/>
            </a:pPr>
            <a:r>
              <a:rPr lang="pt-BR" sz="1600" b="1" i="1" dirty="0" smtClean="0"/>
              <a:t>Urano</a:t>
            </a:r>
          </a:p>
          <a:p>
            <a:pPr>
              <a:buNone/>
            </a:pPr>
            <a:endParaRPr lang="pt-BR" sz="1600" i="1" dirty="0" smtClean="0"/>
          </a:p>
          <a:p>
            <a:pPr>
              <a:buNone/>
            </a:pPr>
            <a:r>
              <a:rPr lang="pt-BR" sz="1600" i="1" dirty="0" smtClean="0"/>
              <a:t>Intuição </a:t>
            </a:r>
            <a:r>
              <a:rPr lang="pt-BR" sz="1600" i="1" dirty="0" smtClean="0"/>
              <a:t>precognitiva, (a intuição de passado e presente é a Lunar), mudanças, reformas, divórcio e rebeliões, invenções e tecnologia</a:t>
            </a:r>
            <a:r>
              <a:rPr lang="pt-BR" sz="1600" dirty="0" smtClean="0"/>
              <a:t>.</a:t>
            </a:r>
          </a:p>
          <a:p>
            <a:pPr>
              <a:buNone/>
            </a:pPr>
            <a:endParaRPr lang="pt-BR" sz="1600" i="1" dirty="0" smtClean="0"/>
          </a:p>
          <a:p>
            <a:endParaRPr lang="pt-BR" sz="1600" i="1" dirty="0" smtClean="0"/>
          </a:p>
          <a:p>
            <a:endParaRPr lang="pt-BR" sz="1600" i="1" dirty="0" smtClean="0"/>
          </a:p>
          <a:p>
            <a:endParaRPr lang="pt-BR" sz="1600" i="1" dirty="0" smtClean="0"/>
          </a:p>
          <a:p>
            <a:endParaRPr lang="pt-BR" sz="1600" i="1" dirty="0" smtClean="0"/>
          </a:p>
          <a:p>
            <a:pPr>
              <a:buNone/>
            </a:pPr>
            <a:r>
              <a:rPr lang="pt-BR" sz="1600" i="1" dirty="0" smtClean="0"/>
              <a:t/>
            </a:r>
            <a:br>
              <a:rPr lang="pt-BR" sz="1600" i="1" dirty="0" smtClean="0"/>
            </a:br>
            <a:r>
              <a:rPr lang="pt-BR" sz="1600" i="1" dirty="0" smtClean="0"/>
              <a:t>      </a:t>
            </a:r>
            <a:r>
              <a:rPr lang="pt-BR" sz="1600" b="1" i="1" dirty="0" smtClean="0"/>
              <a:t>Signo </a:t>
            </a:r>
            <a:r>
              <a:rPr lang="pt-BR" sz="1600" b="1" i="1" dirty="0" smtClean="0"/>
              <a:t>Regent</a:t>
            </a:r>
            <a:r>
              <a:rPr lang="pt-BR" sz="1600" b="1" i="1" dirty="0" smtClean="0"/>
              <a:t>e</a:t>
            </a:r>
            <a:r>
              <a:rPr lang="pt-BR" sz="1600" b="1" i="1" dirty="0" smtClean="0"/>
              <a:t>: Aquário</a:t>
            </a:r>
            <a:endParaRPr lang="pt-BR" sz="1600" i="1" dirty="0"/>
          </a:p>
        </p:txBody>
      </p:sp>
      <p:pic>
        <p:nvPicPr>
          <p:cNvPr id="23554" name="Picture 2" descr="http://www.kidport.com/REFLIB/Science/Space/Images/Uranus.gif"/>
          <p:cNvPicPr>
            <a:picLocks noChangeAspect="1" noChangeArrowheads="1"/>
          </p:cNvPicPr>
          <p:nvPr/>
        </p:nvPicPr>
        <p:blipFill>
          <a:blip r:embed="rId2" cstate="print"/>
          <a:srcRect/>
          <a:stretch>
            <a:fillRect/>
          </a:stretch>
        </p:blipFill>
        <p:spPr bwMode="auto">
          <a:xfrm>
            <a:off x="4788024" y="2636912"/>
            <a:ext cx="3960440" cy="2448272"/>
          </a:xfrm>
          <a:prstGeom prst="rect">
            <a:avLst/>
          </a:prstGeom>
          <a:noFill/>
        </p:spPr>
      </p:pic>
      <p:pic>
        <p:nvPicPr>
          <p:cNvPr id="7" name="Imagem 6" descr="http://www.astro.com/im/i80_pura.gif"/>
          <p:cNvPicPr/>
          <p:nvPr/>
        </p:nvPicPr>
        <p:blipFill>
          <a:blip r:embed="rId3" cstate="print"/>
          <a:srcRect/>
          <a:stretch>
            <a:fillRect/>
          </a:stretch>
        </p:blipFill>
        <p:spPr bwMode="auto">
          <a:xfrm>
            <a:off x="1691680" y="3789040"/>
            <a:ext cx="1368152" cy="1080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57200" y="704088"/>
            <a:ext cx="8229600" cy="1939094"/>
          </a:xfrm>
        </p:spPr>
        <p:txBody>
          <a:bodyPr>
            <a:normAutofit/>
          </a:bodyPr>
          <a:lstStyle/>
          <a:p>
            <a:r>
              <a:rPr lang="pt-BR" b="1" dirty="0" smtClean="0">
                <a:latin typeface="Colonna MT" pitchFamily="82" charset="0"/>
              </a:rPr>
              <a:t>Os Planetas</a:t>
            </a:r>
            <a:r>
              <a:rPr lang="pt-BR" dirty="0" smtClean="0">
                <a:latin typeface="Colonna MT" pitchFamily="82" charset="0"/>
              </a:rPr>
              <a:t/>
            </a:r>
            <a:br>
              <a:rPr lang="pt-BR" dirty="0" smtClean="0">
                <a:latin typeface="Colonna MT" pitchFamily="82" charset="0"/>
              </a:rPr>
            </a:br>
            <a:endParaRPr lang="pt-BR" dirty="0">
              <a:latin typeface="Colonna MT" pitchFamily="82" charset="0"/>
            </a:endParaRPr>
          </a:p>
        </p:txBody>
      </p:sp>
      <p:sp>
        <p:nvSpPr>
          <p:cNvPr id="13" name="Espaço Reservado para Conteúdo 12"/>
          <p:cNvSpPr>
            <a:spLocks noGrp="1"/>
          </p:cNvSpPr>
          <p:nvPr>
            <p:ph sz="half" idx="1"/>
          </p:nvPr>
        </p:nvSpPr>
        <p:spPr/>
        <p:txBody>
          <a:bodyPr>
            <a:normAutofit/>
          </a:bodyPr>
          <a:lstStyle/>
          <a:p>
            <a:pPr>
              <a:buNone/>
            </a:pPr>
            <a:r>
              <a:rPr lang="pt-BR" sz="1600" b="1" i="1" dirty="0" smtClean="0"/>
              <a:t>Netuno</a:t>
            </a:r>
          </a:p>
          <a:p>
            <a:pPr>
              <a:buNone/>
            </a:pPr>
            <a:endParaRPr lang="pt-BR" sz="1600" i="1" dirty="0" smtClean="0"/>
          </a:p>
          <a:p>
            <a:pPr>
              <a:buNone/>
            </a:pPr>
            <a:r>
              <a:rPr lang="pt-BR" sz="1600" i="1" dirty="0" smtClean="0"/>
              <a:t>Este planeta dá-nos a </a:t>
            </a:r>
            <a:r>
              <a:rPr lang="pt-BR" sz="1600" i="1" dirty="0" err="1" smtClean="0"/>
              <a:t>supra-sensibilidade</a:t>
            </a:r>
            <a:r>
              <a:rPr lang="pt-BR" sz="1600" i="1" dirty="0" smtClean="0"/>
              <a:t>, abre as portas para as experiências místicas e para o transcendental. </a:t>
            </a:r>
            <a:endParaRPr lang="pt-BR" sz="1600" i="1" dirty="0" smtClean="0"/>
          </a:p>
          <a:p>
            <a:pPr>
              <a:buNone/>
            </a:pPr>
            <a:r>
              <a:rPr lang="pt-BR" sz="1600" i="1" dirty="0" smtClean="0"/>
              <a:t>Dissolução, ilusão, misticismo, desintegração, culpa, impressionabilidade, espiritualidade, amor incondicional.</a:t>
            </a:r>
          </a:p>
          <a:p>
            <a:pPr>
              <a:buNone/>
            </a:pPr>
            <a:endParaRPr lang="pt-BR" sz="1600" i="1" dirty="0" smtClean="0"/>
          </a:p>
          <a:p>
            <a:endParaRPr lang="pt-BR" sz="1600" i="1" dirty="0" smtClean="0"/>
          </a:p>
          <a:p>
            <a:endParaRPr lang="pt-BR" sz="1600" i="1" dirty="0" smtClean="0"/>
          </a:p>
          <a:p>
            <a:endParaRPr lang="pt-BR" sz="1600" i="1" dirty="0" smtClean="0"/>
          </a:p>
          <a:p>
            <a:pPr>
              <a:buNone/>
            </a:pPr>
            <a:r>
              <a:rPr lang="pt-BR" sz="1600" i="1" dirty="0" smtClean="0"/>
              <a:t>                   </a:t>
            </a:r>
          </a:p>
          <a:p>
            <a:pPr>
              <a:buNone/>
            </a:pPr>
            <a:r>
              <a:rPr lang="pt-BR" sz="1600" i="1" dirty="0" smtClean="0"/>
              <a:t> </a:t>
            </a:r>
            <a:r>
              <a:rPr lang="pt-BR" sz="1600" i="1" dirty="0" smtClean="0"/>
              <a:t>               </a:t>
            </a:r>
            <a:r>
              <a:rPr lang="pt-BR" sz="1600" b="1" i="1" dirty="0" smtClean="0"/>
              <a:t>Signo </a:t>
            </a:r>
            <a:r>
              <a:rPr lang="pt-BR" sz="1600" b="1" i="1" dirty="0" smtClean="0"/>
              <a:t>Regente</a:t>
            </a:r>
            <a:r>
              <a:rPr lang="pt-BR" sz="1600" b="1" i="1" dirty="0" smtClean="0"/>
              <a:t>: Peixes</a:t>
            </a:r>
            <a:endParaRPr lang="pt-BR" sz="1600" i="1" dirty="0" smtClean="0"/>
          </a:p>
          <a:p>
            <a:pPr>
              <a:buNone/>
            </a:pPr>
            <a:endParaRPr lang="pt-BR" sz="1600" i="1" dirty="0"/>
          </a:p>
        </p:txBody>
      </p:sp>
      <p:pic>
        <p:nvPicPr>
          <p:cNvPr id="6" name="Imagem 5" descr="http://www.astro.com/im/i80_pnep.gif"/>
          <p:cNvPicPr/>
          <p:nvPr/>
        </p:nvPicPr>
        <p:blipFill>
          <a:blip r:embed="rId2" cstate="print"/>
          <a:srcRect/>
          <a:stretch>
            <a:fillRect/>
          </a:stretch>
        </p:blipFill>
        <p:spPr bwMode="auto">
          <a:xfrm>
            <a:off x="1907704" y="4653136"/>
            <a:ext cx="1008112" cy="864096"/>
          </a:xfrm>
          <a:prstGeom prst="rect">
            <a:avLst/>
          </a:prstGeom>
          <a:noFill/>
          <a:ln w="9525">
            <a:noFill/>
            <a:miter lim="800000"/>
            <a:headEnd/>
            <a:tailEnd/>
          </a:ln>
        </p:spPr>
      </p:pic>
      <p:pic>
        <p:nvPicPr>
          <p:cNvPr id="24578" name="Picture 2" descr="http://space-facts.com/wp-content/uploads/neptune.png"/>
          <p:cNvPicPr>
            <a:picLocks noChangeAspect="1" noChangeArrowheads="1"/>
          </p:cNvPicPr>
          <p:nvPr/>
        </p:nvPicPr>
        <p:blipFill>
          <a:blip r:embed="rId3" cstate="print"/>
          <a:srcRect/>
          <a:stretch>
            <a:fillRect/>
          </a:stretch>
        </p:blipFill>
        <p:spPr bwMode="auto">
          <a:xfrm>
            <a:off x="5429256" y="2348880"/>
            <a:ext cx="2786082" cy="2952328"/>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57200" y="704088"/>
            <a:ext cx="8229600" cy="1724780"/>
          </a:xfrm>
        </p:spPr>
        <p:txBody>
          <a:bodyPr>
            <a:normAutofit/>
          </a:bodyPr>
          <a:lstStyle/>
          <a:p>
            <a:r>
              <a:rPr lang="pt-BR" b="1" dirty="0" smtClean="0">
                <a:latin typeface="Colonna MT" pitchFamily="82" charset="0"/>
              </a:rPr>
              <a:t>Os Planetas</a:t>
            </a:r>
            <a:r>
              <a:rPr lang="pt-BR" dirty="0" smtClean="0">
                <a:latin typeface="Colonna MT" pitchFamily="82" charset="0"/>
              </a:rPr>
              <a:t/>
            </a:r>
            <a:br>
              <a:rPr lang="pt-BR" dirty="0" smtClean="0">
                <a:latin typeface="Colonna MT" pitchFamily="82" charset="0"/>
              </a:rPr>
            </a:br>
            <a:endParaRPr lang="pt-BR" dirty="0">
              <a:latin typeface="Colonna MT" pitchFamily="82" charset="0"/>
            </a:endParaRPr>
          </a:p>
        </p:txBody>
      </p:sp>
      <p:sp>
        <p:nvSpPr>
          <p:cNvPr id="13" name="Espaço Reservado para Conteúdo 12"/>
          <p:cNvSpPr>
            <a:spLocks noGrp="1"/>
          </p:cNvSpPr>
          <p:nvPr>
            <p:ph sz="half" idx="1"/>
          </p:nvPr>
        </p:nvSpPr>
        <p:spPr/>
        <p:txBody>
          <a:bodyPr>
            <a:normAutofit/>
          </a:bodyPr>
          <a:lstStyle/>
          <a:p>
            <a:pPr>
              <a:buNone/>
            </a:pPr>
            <a:r>
              <a:rPr lang="pt-BR" sz="1600" b="1" i="1" dirty="0" smtClean="0"/>
              <a:t>Plutão</a:t>
            </a:r>
            <a:endParaRPr lang="pt-BR" sz="1600" i="1" dirty="0" smtClean="0"/>
          </a:p>
          <a:p>
            <a:pPr>
              <a:buNone/>
            </a:pPr>
            <a:endParaRPr lang="pt-BR" sz="1600" i="1" dirty="0" smtClean="0"/>
          </a:p>
          <a:p>
            <a:pPr>
              <a:buNone/>
            </a:pPr>
            <a:r>
              <a:rPr lang="pt-BR" sz="1600" i="1" dirty="0" smtClean="0"/>
              <a:t>Plutão mostra como lidamos com o poder, seja a nível individual ou coletivo, como enfrentamos nossos “demônios” internos ou externos, concepção e morte,  subversão, obsessão,  inconsciente e psicanálise, orgasmo, </a:t>
            </a:r>
            <a:r>
              <a:rPr lang="pt-BR" sz="1600" i="1" dirty="0" smtClean="0"/>
              <a:t>abuso.</a:t>
            </a:r>
            <a:endParaRPr lang="pt-BR" sz="1600" i="1" dirty="0" smtClean="0"/>
          </a:p>
          <a:p>
            <a:endParaRPr lang="pt-BR" sz="1600" i="1" dirty="0" smtClean="0"/>
          </a:p>
          <a:p>
            <a:endParaRPr lang="pt-BR" sz="1600" i="1" dirty="0" smtClean="0"/>
          </a:p>
          <a:p>
            <a:endParaRPr lang="pt-BR" sz="1600" i="1" dirty="0" smtClean="0"/>
          </a:p>
          <a:p>
            <a:pPr>
              <a:buNone/>
            </a:pPr>
            <a:endParaRPr lang="pt-BR" sz="1600" i="1" dirty="0" smtClean="0"/>
          </a:p>
          <a:p>
            <a:pPr>
              <a:buNone/>
            </a:pPr>
            <a:r>
              <a:rPr lang="pt-BR" sz="1600" i="1" dirty="0" smtClean="0"/>
              <a:t/>
            </a:r>
            <a:br>
              <a:rPr lang="pt-BR" sz="1600" i="1" dirty="0" smtClean="0"/>
            </a:br>
            <a:r>
              <a:rPr lang="pt-BR" sz="1600" i="1" dirty="0" smtClean="0"/>
              <a:t>       </a:t>
            </a:r>
            <a:r>
              <a:rPr lang="pt-BR" sz="1600" b="1" i="1" dirty="0" smtClean="0"/>
              <a:t>Signo </a:t>
            </a:r>
            <a:r>
              <a:rPr lang="pt-BR" sz="1600" b="1" i="1" dirty="0" smtClean="0"/>
              <a:t>Regente</a:t>
            </a:r>
            <a:r>
              <a:rPr lang="pt-BR" sz="1600" b="1" i="1" dirty="0" smtClean="0"/>
              <a:t>: Escorpião</a:t>
            </a:r>
            <a:endParaRPr lang="pt-BR" sz="1600" i="1" dirty="0" smtClean="0"/>
          </a:p>
          <a:p>
            <a:pPr>
              <a:buNone/>
            </a:pPr>
            <a:endParaRPr lang="pt-BR" sz="1600" i="1" dirty="0"/>
          </a:p>
        </p:txBody>
      </p:sp>
      <p:pic>
        <p:nvPicPr>
          <p:cNvPr id="7" name="Imagem 6" descr="http://www.astro.com/im/i80_pplu.gif"/>
          <p:cNvPicPr/>
          <p:nvPr/>
        </p:nvPicPr>
        <p:blipFill>
          <a:blip r:embed="rId2" cstate="print"/>
          <a:srcRect/>
          <a:stretch>
            <a:fillRect/>
          </a:stretch>
        </p:blipFill>
        <p:spPr bwMode="auto">
          <a:xfrm>
            <a:off x="1691680" y="4365104"/>
            <a:ext cx="1296144" cy="936104"/>
          </a:xfrm>
          <a:prstGeom prst="rect">
            <a:avLst/>
          </a:prstGeom>
          <a:noFill/>
          <a:ln w="9525">
            <a:noFill/>
            <a:miter lim="800000"/>
            <a:headEnd/>
            <a:tailEnd/>
          </a:ln>
        </p:spPr>
      </p:pic>
      <p:pic>
        <p:nvPicPr>
          <p:cNvPr id="7170" name="Picture 2" descr="http://www.jornalcontato.com.br/285/licao/2.jpg"/>
          <p:cNvPicPr>
            <a:picLocks noChangeAspect="1" noChangeArrowheads="1"/>
          </p:cNvPicPr>
          <p:nvPr/>
        </p:nvPicPr>
        <p:blipFill>
          <a:blip r:embed="rId3" cstate="print"/>
          <a:srcRect/>
          <a:stretch>
            <a:fillRect/>
          </a:stretch>
        </p:blipFill>
        <p:spPr bwMode="auto">
          <a:xfrm>
            <a:off x="5796136" y="2708920"/>
            <a:ext cx="2214578" cy="2362014"/>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28596" y="642918"/>
            <a:ext cx="8229600" cy="1857388"/>
          </a:xfrm>
        </p:spPr>
        <p:txBody>
          <a:bodyPr>
            <a:normAutofit fontScale="90000"/>
          </a:bodyPr>
          <a:lstStyle/>
          <a:p>
            <a:r>
              <a:rPr lang="pt-BR" b="1" dirty="0" smtClean="0">
                <a:latin typeface="Colonna MT" pitchFamily="82" charset="0"/>
              </a:rPr>
              <a:t>Os Quatros Elementos e o Zodíaco</a:t>
            </a:r>
            <a:r>
              <a:rPr lang="pt-BR" dirty="0" smtClean="0"/>
              <a:t/>
            </a:r>
            <a:br>
              <a:rPr lang="pt-BR" dirty="0" smtClean="0"/>
            </a:br>
            <a:endParaRPr lang="pt-BR" dirty="0"/>
          </a:p>
        </p:txBody>
      </p:sp>
      <p:sp>
        <p:nvSpPr>
          <p:cNvPr id="3" name="Espaço Reservado para Conteúdo 2"/>
          <p:cNvSpPr>
            <a:spLocks noGrp="1"/>
          </p:cNvSpPr>
          <p:nvPr>
            <p:ph sz="half" idx="1"/>
          </p:nvPr>
        </p:nvSpPr>
        <p:spPr/>
        <p:txBody>
          <a:bodyPr>
            <a:normAutofit/>
          </a:bodyPr>
          <a:lstStyle/>
          <a:p>
            <a:pPr>
              <a:buNone/>
            </a:pPr>
            <a:r>
              <a:rPr lang="pt-BR" sz="1600" i="1" dirty="0" smtClean="0"/>
              <a:t>Os quatro elementos podem ser vistos como os quatro princípios básicos de vida.</a:t>
            </a:r>
          </a:p>
          <a:p>
            <a:pPr>
              <a:buNone/>
            </a:pPr>
            <a:endParaRPr lang="pt-BR" sz="1600" i="1" dirty="0" smtClean="0"/>
          </a:p>
          <a:p>
            <a:pPr algn="ctr">
              <a:buNone/>
            </a:pPr>
            <a:r>
              <a:rPr lang="pt-BR" sz="1600" b="1" i="1" dirty="0" smtClean="0"/>
              <a:t>Fogo </a:t>
            </a:r>
            <a:endParaRPr lang="pt-BR" sz="1600" i="1" dirty="0" smtClean="0"/>
          </a:p>
          <a:p>
            <a:pPr algn="ctr">
              <a:buNone/>
            </a:pPr>
            <a:endParaRPr lang="pt-BR" sz="1600" i="1" dirty="0" smtClean="0"/>
          </a:p>
          <a:p>
            <a:pPr algn="ctr">
              <a:buNone/>
            </a:pPr>
            <a:r>
              <a:rPr lang="pt-BR" sz="1600" i="1" dirty="0" smtClean="0"/>
              <a:t>As pessoas com uma ênfase forte do elemento de fogo são espontâneas e impulsivas e usam as suas energias com todo o entusiasmo. A sua resposta emocional é rápida e têm uma imaginação muito viva.</a:t>
            </a:r>
          </a:p>
          <a:p>
            <a:pPr algn="ctr">
              <a:buNone/>
            </a:pPr>
            <a:endParaRPr lang="pt-BR" sz="1600" b="1" i="1" dirty="0" smtClean="0"/>
          </a:p>
          <a:p>
            <a:pPr algn="ctr">
              <a:buNone/>
            </a:pPr>
            <a:r>
              <a:rPr lang="pt-BR" sz="1600" b="1" i="1" dirty="0" smtClean="0"/>
              <a:t>Signos de Fogo:</a:t>
            </a:r>
            <a:r>
              <a:rPr lang="pt-BR" sz="1600" i="1" dirty="0" smtClean="0"/>
              <a:t> </a:t>
            </a:r>
            <a:r>
              <a:rPr lang="pt-BR" sz="1600" i="1" dirty="0" smtClean="0"/>
              <a:t>Á</a:t>
            </a:r>
            <a:r>
              <a:rPr lang="pt-BR" sz="1600" i="1" dirty="0" smtClean="0"/>
              <a:t>ries, </a:t>
            </a:r>
            <a:r>
              <a:rPr lang="pt-BR" sz="1600" i="1" dirty="0" smtClean="0"/>
              <a:t>Leão e Sagitário</a:t>
            </a:r>
            <a:endParaRPr lang="pt-BR" sz="1600" i="1" dirty="0"/>
          </a:p>
        </p:txBody>
      </p:sp>
      <p:pic>
        <p:nvPicPr>
          <p:cNvPr id="5" name="Espaço Reservado para Conteúdo 4" descr="http://www.astro.com/katalog/pic0/05_feu.gif"/>
          <p:cNvPicPr>
            <a:picLocks noGrp="1"/>
          </p:cNvPicPr>
          <p:nvPr>
            <p:ph sz="half" idx="2"/>
          </p:nvPr>
        </p:nvPicPr>
        <p:blipFill>
          <a:blip r:embed="rId2" cstate="print"/>
          <a:stretch>
            <a:fillRect/>
          </a:stretch>
        </p:blipFill>
        <p:spPr bwMode="auto">
          <a:xfrm>
            <a:off x="5572132" y="2357430"/>
            <a:ext cx="2662265" cy="2857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28604"/>
            <a:ext cx="8229600" cy="1857388"/>
          </a:xfrm>
        </p:spPr>
        <p:txBody>
          <a:bodyPr>
            <a:normAutofit fontScale="90000"/>
          </a:bodyPr>
          <a:lstStyle/>
          <a:p>
            <a:r>
              <a:rPr lang="pt-BR" b="1" dirty="0" smtClean="0">
                <a:latin typeface="Colonna MT" pitchFamily="82" charset="0"/>
              </a:rPr>
              <a:t>Os Quatros Elementos e o Zodíaco</a:t>
            </a:r>
            <a:r>
              <a:rPr lang="pt-BR" dirty="0" smtClean="0"/>
              <a:t/>
            </a:r>
            <a:br>
              <a:rPr lang="pt-BR" dirty="0" smtClean="0"/>
            </a:br>
            <a:endParaRPr lang="pt-BR" dirty="0"/>
          </a:p>
        </p:txBody>
      </p:sp>
      <p:sp>
        <p:nvSpPr>
          <p:cNvPr id="3" name="Espaço Reservado para Conteúdo 2"/>
          <p:cNvSpPr>
            <a:spLocks noGrp="1"/>
          </p:cNvSpPr>
          <p:nvPr>
            <p:ph sz="half" idx="1"/>
          </p:nvPr>
        </p:nvSpPr>
        <p:spPr>
          <a:xfrm>
            <a:off x="4143372" y="2143116"/>
            <a:ext cx="4038600" cy="4434840"/>
          </a:xfrm>
        </p:spPr>
        <p:txBody>
          <a:bodyPr>
            <a:normAutofit/>
          </a:bodyPr>
          <a:lstStyle/>
          <a:p>
            <a:pPr algn="ctr">
              <a:buNone/>
            </a:pPr>
            <a:r>
              <a:rPr lang="pt-BR" sz="1600" b="1" i="1" dirty="0" smtClean="0"/>
              <a:t>Ar </a:t>
            </a:r>
          </a:p>
          <a:p>
            <a:pPr algn="ctr">
              <a:buNone/>
            </a:pPr>
            <a:endParaRPr lang="pt-BR" sz="1600" i="1" dirty="0" smtClean="0"/>
          </a:p>
          <a:p>
            <a:pPr algn="ctr">
              <a:buNone/>
            </a:pPr>
            <a:r>
              <a:rPr lang="pt-BR" sz="1600" i="1" dirty="0" smtClean="0"/>
              <a:t>As pessoas de ar são rápidas e animadas. Usam as suas energias de formas muito variadas. Têm tendência para intelectualizar os seus sentimentos e expectativas.</a:t>
            </a:r>
          </a:p>
          <a:p>
            <a:pPr algn="ctr">
              <a:buNone/>
            </a:pPr>
            <a:endParaRPr lang="pt-BR" sz="1600" b="1" i="1" dirty="0" smtClean="0"/>
          </a:p>
          <a:p>
            <a:pPr algn="ctr">
              <a:buNone/>
            </a:pPr>
            <a:r>
              <a:rPr lang="pt-BR" sz="1600" b="1" i="1" dirty="0" smtClean="0"/>
              <a:t>Signos de Ar:</a:t>
            </a:r>
            <a:r>
              <a:rPr lang="pt-BR" sz="1600" i="1" dirty="0" smtClean="0"/>
              <a:t> </a:t>
            </a:r>
            <a:r>
              <a:rPr lang="pt-BR" sz="1600" i="1" dirty="0" smtClean="0"/>
              <a:t>Libra, </a:t>
            </a:r>
            <a:r>
              <a:rPr lang="pt-BR" sz="1600" i="1" dirty="0" smtClean="0"/>
              <a:t>Aquário, Gêmeos</a:t>
            </a:r>
          </a:p>
          <a:p>
            <a:pPr algn="ctr">
              <a:buNone/>
            </a:pPr>
            <a:endParaRPr lang="pt-BR" sz="1600" i="1" dirty="0" smtClean="0"/>
          </a:p>
        </p:txBody>
      </p:sp>
      <p:pic>
        <p:nvPicPr>
          <p:cNvPr id="7" name="Espaço Reservado para Conteúdo 6" descr="http://www.astro.com/katalog/pic0/05_luf.gif"/>
          <p:cNvPicPr>
            <a:picLocks noGrp="1"/>
          </p:cNvPicPr>
          <p:nvPr>
            <p:ph sz="half" idx="2"/>
          </p:nvPr>
        </p:nvPicPr>
        <p:blipFill>
          <a:blip r:embed="rId2" cstate="print"/>
          <a:srcRect/>
          <a:stretch>
            <a:fillRect/>
          </a:stretch>
        </p:blipFill>
        <p:spPr bwMode="auto">
          <a:xfrm>
            <a:off x="1000100" y="2143116"/>
            <a:ext cx="2571768" cy="27860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653342"/>
          </a:xfrm>
        </p:spPr>
        <p:txBody>
          <a:bodyPr>
            <a:normAutofit fontScale="90000"/>
          </a:bodyPr>
          <a:lstStyle/>
          <a:p>
            <a:r>
              <a:rPr lang="pt-BR" b="1" dirty="0" smtClean="0">
                <a:latin typeface="Colonna MT" pitchFamily="82" charset="0"/>
              </a:rPr>
              <a:t>Os Quatros Elementos e o Zodíaco</a:t>
            </a:r>
            <a:r>
              <a:rPr lang="pt-BR" dirty="0" smtClean="0"/>
              <a:t/>
            </a:r>
            <a:br>
              <a:rPr lang="pt-BR" dirty="0" smtClean="0"/>
            </a:br>
            <a:endParaRPr lang="pt-BR" dirty="0"/>
          </a:p>
        </p:txBody>
      </p:sp>
      <p:sp>
        <p:nvSpPr>
          <p:cNvPr id="3" name="Espaço Reservado para Conteúdo 2"/>
          <p:cNvSpPr>
            <a:spLocks noGrp="1"/>
          </p:cNvSpPr>
          <p:nvPr>
            <p:ph sz="half" idx="1"/>
          </p:nvPr>
        </p:nvSpPr>
        <p:spPr>
          <a:xfrm>
            <a:off x="714348" y="2000240"/>
            <a:ext cx="4038600" cy="4434840"/>
          </a:xfrm>
        </p:spPr>
        <p:txBody>
          <a:bodyPr>
            <a:normAutofit/>
          </a:bodyPr>
          <a:lstStyle/>
          <a:p>
            <a:pPr algn="ctr">
              <a:buNone/>
            </a:pPr>
            <a:r>
              <a:rPr lang="pt-BR" sz="1600" b="1" i="1" dirty="0" smtClean="0"/>
              <a:t>Água  </a:t>
            </a:r>
            <a:endParaRPr lang="pt-BR" sz="1600" i="1" dirty="0" smtClean="0"/>
          </a:p>
          <a:p>
            <a:pPr algn="ctr">
              <a:buNone/>
            </a:pPr>
            <a:endParaRPr lang="pt-BR" sz="1600" i="1" dirty="0" smtClean="0"/>
          </a:p>
          <a:p>
            <a:pPr algn="ctr">
              <a:buNone/>
            </a:pPr>
            <a:r>
              <a:rPr lang="pt-BR" sz="1600" i="1" dirty="0" smtClean="0"/>
              <a:t>As pessoas com uma forte ênfase do elemento água são sentimentais e muito sensíveis. As suas capacidades emocionais e imaginativas são profundas e ricas.  </a:t>
            </a:r>
          </a:p>
          <a:p>
            <a:pPr algn="ctr">
              <a:buNone/>
            </a:pPr>
            <a:endParaRPr lang="pt-BR" sz="1600" b="1" i="1" dirty="0" smtClean="0"/>
          </a:p>
          <a:p>
            <a:pPr algn="ctr">
              <a:buNone/>
            </a:pPr>
            <a:r>
              <a:rPr lang="pt-BR" sz="1600" b="1" i="1" dirty="0" smtClean="0"/>
              <a:t>Signos de Água: </a:t>
            </a:r>
            <a:r>
              <a:rPr lang="pt-BR" sz="1600" i="1" dirty="0" err="1" smtClean="0"/>
              <a:t>Cancêr</a:t>
            </a:r>
            <a:r>
              <a:rPr lang="pt-BR" sz="1600" i="1" dirty="0" smtClean="0"/>
              <a:t>, </a:t>
            </a:r>
            <a:r>
              <a:rPr lang="pt-BR" sz="1600" i="1" dirty="0" smtClean="0"/>
              <a:t>Escorpião, Peixes</a:t>
            </a:r>
          </a:p>
        </p:txBody>
      </p:sp>
      <p:pic>
        <p:nvPicPr>
          <p:cNvPr id="10" name="Espaço Reservado para Conteúdo 5" descr="http://www.astro.com/katalog/pic0/05_was.gif"/>
          <p:cNvPicPr>
            <a:picLocks/>
          </p:cNvPicPr>
          <p:nvPr/>
        </p:nvPicPr>
        <p:blipFill>
          <a:blip r:embed="rId2" cstate="print"/>
          <a:srcRect/>
          <a:stretch>
            <a:fillRect/>
          </a:stretch>
        </p:blipFill>
        <p:spPr bwMode="auto">
          <a:xfrm>
            <a:off x="5643570" y="2071678"/>
            <a:ext cx="2603118" cy="29289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857232"/>
            <a:ext cx="8229600" cy="1428760"/>
          </a:xfrm>
        </p:spPr>
        <p:txBody>
          <a:bodyPr>
            <a:normAutofit fontScale="90000"/>
          </a:bodyPr>
          <a:lstStyle/>
          <a:p>
            <a:r>
              <a:rPr lang="pt-BR" b="1" dirty="0" smtClean="0">
                <a:latin typeface="Colonna MT" pitchFamily="82" charset="0"/>
              </a:rPr>
              <a:t>Os Quatros Elementos e o Zodíaco</a:t>
            </a:r>
            <a:r>
              <a:rPr lang="pt-BR" dirty="0" smtClean="0"/>
              <a:t/>
            </a:r>
            <a:br>
              <a:rPr lang="pt-BR" dirty="0" smtClean="0"/>
            </a:br>
            <a:endParaRPr lang="pt-BR" dirty="0"/>
          </a:p>
        </p:txBody>
      </p:sp>
      <p:sp>
        <p:nvSpPr>
          <p:cNvPr id="3" name="Espaço Reservado para Conteúdo 2"/>
          <p:cNvSpPr>
            <a:spLocks noGrp="1"/>
          </p:cNvSpPr>
          <p:nvPr>
            <p:ph sz="half" idx="1"/>
          </p:nvPr>
        </p:nvSpPr>
        <p:spPr>
          <a:xfrm>
            <a:off x="4286248" y="2000240"/>
            <a:ext cx="4038600" cy="4434840"/>
          </a:xfrm>
        </p:spPr>
        <p:txBody>
          <a:bodyPr>
            <a:normAutofit/>
          </a:bodyPr>
          <a:lstStyle/>
          <a:p>
            <a:pPr algn="ctr">
              <a:buNone/>
            </a:pPr>
            <a:r>
              <a:rPr lang="pt-BR" sz="1600" b="1" i="1" dirty="0" smtClean="0"/>
              <a:t>Terra   </a:t>
            </a:r>
          </a:p>
          <a:p>
            <a:pPr algn="ctr">
              <a:buNone/>
            </a:pPr>
            <a:endParaRPr lang="pt-BR" sz="1600" i="1" dirty="0" smtClean="0"/>
          </a:p>
          <a:p>
            <a:pPr algn="ctr">
              <a:buNone/>
            </a:pPr>
            <a:r>
              <a:rPr lang="pt-BR" sz="1600" i="1" dirty="0" smtClean="0"/>
              <a:t>As pessoas de terra reagem silenciosa e lentamente. Emocionalmente elas são fortemente enraizadas e lentas na mudança. </a:t>
            </a:r>
          </a:p>
          <a:p>
            <a:pPr algn="ctr">
              <a:buNone/>
            </a:pPr>
            <a:endParaRPr lang="pt-BR" sz="1600" i="1" dirty="0" smtClean="0"/>
          </a:p>
          <a:p>
            <a:pPr algn="ctr">
              <a:buNone/>
            </a:pPr>
            <a:r>
              <a:rPr lang="pt-BR" sz="1600" b="1" i="1" dirty="0" smtClean="0"/>
              <a:t>Signos de Terra:</a:t>
            </a:r>
            <a:r>
              <a:rPr lang="pt-BR" sz="1600" i="1" dirty="0" smtClean="0"/>
              <a:t> Capricórnio, Touro, Virgem</a:t>
            </a:r>
          </a:p>
          <a:p>
            <a:pPr algn="ctr">
              <a:buNone/>
            </a:pPr>
            <a:endParaRPr lang="pt-BR" sz="1600" i="1" dirty="0" smtClean="0"/>
          </a:p>
        </p:txBody>
      </p:sp>
      <p:pic>
        <p:nvPicPr>
          <p:cNvPr id="8" name="Imagem 7" descr="http://www.astro.com/katalog/pic0/05_erd.gif"/>
          <p:cNvPicPr/>
          <p:nvPr/>
        </p:nvPicPr>
        <p:blipFill>
          <a:blip r:embed="rId2" cstate="print"/>
          <a:srcRect/>
          <a:stretch>
            <a:fillRect/>
          </a:stretch>
        </p:blipFill>
        <p:spPr bwMode="auto">
          <a:xfrm>
            <a:off x="1000100" y="2000240"/>
            <a:ext cx="2459102" cy="2928958"/>
          </a:xfrm>
          <a:prstGeom prst="rect">
            <a:avLst/>
          </a:prstGeom>
          <a:noFill/>
          <a:ln w="9525">
            <a:noFill/>
            <a:miter lim="800000"/>
            <a:headEnd/>
            <a:tailEnd/>
          </a:ln>
        </p:spPr>
      </p:pic>
      <p:sp>
        <p:nvSpPr>
          <p:cNvPr id="3074"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510466"/>
          </a:xfrm>
        </p:spPr>
        <p:txBody>
          <a:bodyPr>
            <a:noAutofit/>
          </a:bodyPr>
          <a:lstStyle/>
          <a:p>
            <a:r>
              <a:rPr lang="pt-BR" sz="4000" b="1" dirty="0" smtClean="0">
                <a:latin typeface="Colonna MT" pitchFamily="82" charset="0"/>
              </a:rPr>
              <a:t>Estados elementares ou Qualidades  </a:t>
            </a:r>
            <a:r>
              <a:rPr lang="pt-BR" sz="4000" dirty="0" smtClean="0">
                <a:latin typeface="Colonna MT" pitchFamily="82" charset="0"/>
              </a:rPr>
              <a:t/>
            </a:r>
            <a:br>
              <a:rPr lang="pt-BR" sz="4000" dirty="0" smtClean="0">
                <a:latin typeface="Colonna MT" pitchFamily="82" charset="0"/>
              </a:rPr>
            </a:br>
            <a:endParaRPr lang="pt-BR" sz="4000" dirty="0">
              <a:latin typeface="Colonna MT" pitchFamily="82" charset="0"/>
            </a:endParaRPr>
          </a:p>
        </p:txBody>
      </p:sp>
      <p:sp>
        <p:nvSpPr>
          <p:cNvPr id="3" name="Espaço Reservado para Conteúdo 2"/>
          <p:cNvSpPr>
            <a:spLocks noGrp="1"/>
          </p:cNvSpPr>
          <p:nvPr>
            <p:ph sz="half" idx="1"/>
          </p:nvPr>
        </p:nvSpPr>
        <p:spPr>
          <a:xfrm>
            <a:off x="457200" y="1920085"/>
            <a:ext cx="7615262" cy="4434840"/>
          </a:xfrm>
        </p:spPr>
        <p:txBody>
          <a:bodyPr>
            <a:normAutofit/>
          </a:bodyPr>
          <a:lstStyle/>
          <a:p>
            <a:pPr>
              <a:buNone/>
            </a:pPr>
            <a:r>
              <a:rPr lang="pt-BR" sz="1600" i="1" dirty="0" smtClean="0"/>
              <a:t>Cada um dos quatro elementos encontra-se em três estados ou qualidades, respectivamente chamados de cardeal, fixo e mutável ou estado comum. </a:t>
            </a:r>
          </a:p>
          <a:p>
            <a:pPr>
              <a:buNone/>
            </a:pPr>
            <a:endParaRPr lang="pt-BR" sz="1600" i="1" dirty="0" smtClean="0"/>
          </a:p>
          <a:p>
            <a:pPr>
              <a:buNone/>
            </a:pPr>
            <a:r>
              <a:rPr lang="pt-BR" sz="1600" i="1" dirty="0" smtClean="0"/>
              <a:t>Podemos considerar as propriedades físicas da água como analogia: nela também, os elementos químicos se encontram em vários estados. </a:t>
            </a:r>
          </a:p>
          <a:p>
            <a:pPr>
              <a:buNone/>
            </a:pPr>
            <a:endParaRPr lang="pt-BR" sz="1600" i="1" dirty="0" smtClean="0"/>
          </a:p>
          <a:p>
            <a:pPr>
              <a:buNone/>
            </a:pPr>
            <a:r>
              <a:rPr lang="pt-BR" sz="1600" i="1" dirty="0" smtClean="0"/>
              <a:t>A água, por exemplo, é líquida no seu estado normal, real. Visto astrologicamente, este seria o estado cardeal. Quando congelada fica em forma sólida, astrologicamente este corresponde ao estado fixo. Quando aquecida, transforma-se em vapor de água – comparável ao estado mutável em astrologia. </a:t>
            </a:r>
          </a:p>
          <a:p>
            <a:pPr>
              <a:buNone/>
            </a:pPr>
            <a:endParaRPr lang="pt-BR" sz="1600" i="1" dirty="0" smtClean="0"/>
          </a:p>
          <a:p>
            <a:pPr>
              <a:buNone/>
            </a:pPr>
            <a:r>
              <a:rPr lang="pt-BR" sz="1600" i="1" dirty="0" smtClean="0"/>
              <a:t>No horóscopo individual, o posicionamento dos planetas em signos cardeal, fixo ou mutável também mostram os traços básicos da personalidade.</a:t>
            </a:r>
          </a:p>
          <a:p>
            <a:pPr>
              <a:buNone/>
            </a:pPr>
            <a:endParaRPr lang="pt-BR"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1036" name="Picture 12" descr="http://t2.gstatic.com/images?q=tbn:ANd9GcTygyMYZ39EmHGeMBP69z5My6pHVWVncYYbzgFkUH4x7bnZSCI4"/>
          <p:cNvPicPr>
            <a:picLocks noChangeAspect="1" noChangeArrowheads="1"/>
          </p:cNvPicPr>
          <p:nvPr/>
        </p:nvPicPr>
        <p:blipFill>
          <a:blip r:embed="rId2" cstate="print"/>
          <a:srcRect/>
          <a:stretch>
            <a:fillRect/>
          </a:stretch>
        </p:blipFill>
        <p:spPr bwMode="auto">
          <a:xfrm>
            <a:off x="7450684" y="5429264"/>
            <a:ext cx="1693316" cy="142873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581904"/>
          </a:xfrm>
        </p:spPr>
        <p:txBody>
          <a:bodyPr>
            <a:noAutofit/>
          </a:bodyPr>
          <a:lstStyle/>
          <a:p>
            <a:r>
              <a:rPr lang="pt-BR" sz="4000" b="1" dirty="0" smtClean="0">
                <a:latin typeface="Colonna MT" pitchFamily="82" charset="0"/>
              </a:rPr>
              <a:t>Estados elementares ou Qualidades  </a:t>
            </a:r>
            <a:r>
              <a:rPr lang="pt-BR" sz="4000" dirty="0" smtClean="0">
                <a:latin typeface="Colonna MT" pitchFamily="82" charset="0"/>
              </a:rPr>
              <a:t/>
            </a:r>
            <a:br>
              <a:rPr lang="pt-BR" sz="4000" dirty="0" smtClean="0">
                <a:latin typeface="Colonna MT" pitchFamily="82" charset="0"/>
              </a:rPr>
            </a:br>
            <a:endParaRPr lang="pt-BR" sz="4000" dirty="0">
              <a:latin typeface="Colonna MT" pitchFamily="82" charset="0"/>
            </a:endParaRPr>
          </a:p>
        </p:txBody>
      </p:sp>
      <p:pic>
        <p:nvPicPr>
          <p:cNvPr id="11" name="Espaço Reservado para Conteúdo 10" descr="http://www.astro.com/katalog/pic0/05_kar.gif"/>
          <p:cNvPicPr>
            <a:picLocks noGrp="1"/>
          </p:cNvPicPr>
          <p:nvPr>
            <p:ph sz="half" idx="1"/>
          </p:nvPr>
        </p:nvPicPr>
        <p:blipFill>
          <a:blip r:embed="rId2" cstate="print"/>
          <a:srcRect/>
          <a:stretch>
            <a:fillRect/>
          </a:stretch>
        </p:blipFill>
        <p:spPr bwMode="auto">
          <a:xfrm>
            <a:off x="928662" y="2071679"/>
            <a:ext cx="2714644" cy="3143272"/>
          </a:xfrm>
          <a:prstGeom prst="rect">
            <a:avLst/>
          </a:prstGeom>
          <a:noFill/>
          <a:ln w="9525">
            <a:noFill/>
            <a:miter lim="800000"/>
            <a:headEnd/>
            <a:tailEnd/>
          </a:ln>
        </p:spPr>
      </p:pic>
      <p:sp>
        <p:nvSpPr>
          <p:cNvPr id="10" name="Espaço Reservado para Conteúdo 9"/>
          <p:cNvSpPr>
            <a:spLocks noGrp="1"/>
          </p:cNvSpPr>
          <p:nvPr>
            <p:ph sz="half" idx="2"/>
          </p:nvPr>
        </p:nvSpPr>
        <p:spPr>
          <a:xfrm>
            <a:off x="4500562" y="1857364"/>
            <a:ext cx="4038600" cy="4434840"/>
          </a:xfrm>
        </p:spPr>
        <p:txBody>
          <a:bodyPr>
            <a:normAutofit/>
          </a:bodyPr>
          <a:lstStyle/>
          <a:p>
            <a:pPr algn="ctr">
              <a:buNone/>
            </a:pPr>
            <a:r>
              <a:rPr lang="pt-BR" sz="1600" b="1" i="1" dirty="0" smtClean="0"/>
              <a:t>Cardeal   </a:t>
            </a:r>
          </a:p>
          <a:p>
            <a:pPr algn="ctr">
              <a:buNone/>
            </a:pPr>
            <a:endParaRPr lang="pt-BR" sz="1600" i="1" dirty="0" smtClean="0"/>
          </a:p>
          <a:p>
            <a:pPr algn="ctr">
              <a:buNone/>
            </a:pPr>
            <a:r>
              <a:rPr lang="pt-BR" sz="1600" i="1" dirty="0" smtClean="0"/>
              <a:t>As pessoas com ênfase em signos cardeal têm uma forte propensão para a liderança e para moldar as coisas. Têm forte espírito de iniciativa e agem de acordo com os seus objetivos e metas.</a:t>
            </a:r>
          </a:p>
          <a:p>
            <a:pPr algn="ctr">
              <a:buNone/>
            </a:pPr>
            <a:r>
              <a:rPr lang="pt-BR" sz="1600" i="1" dirty="0" smtClean="0"/>
              <a:t> </a:t>
            </a:r>
          </a:p>
          <a:p>
            <a:pPr algn="ctr">
              <a:buNone/>
            </a:pPr>
            <a:r>
              <a:rPr lang="pt-BR" sz="1600" b="1" i="1" dirty="0" smtClean="0"/>
              <a:t>Signos Cardeal: </a:t>
            </a:r>
            <a:r>
              <a:rPr lang="pt-BR" sz="1600" i="1" dirty="0" smtClean="0"/>
              <a:t>Carneiro, Balança, Caranguejo, Capricórnio</a:t>
            </a:r>
            <a:endParaRPr lang="pt-BR" sz="16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857232"/>
            <a:ext cx="8229600" cy="1571636"/>
          </a:xfrm>
        </p:spPr>
        <p:txBody>
          <a:bodyPr>
            <a:normAutofit/>
          </a:bodyPr>
          <a:lstStyle/>
          <a:p>
            <a:r>
              <a:rPr lang="pt-BR" b="1" dirty="0" smtClean="0">
                <a:latin typeface="Colonna MT" pitchFamily="82" charset="0"/>
              </a:rPr>
              <a:t>Introdução</a:t>
            </a:r>
            <a:r>
              <a:rPr lang="pt-BR" dirty="0" smtClean="0">
                <a:latin typeface="Colonna MT" pitchFamily="82" charset="0"/>
              </a:rPr>
              <a:t/>
            </a:r>
            <a:br>
              <a:rPr lang="pt-BR" dirty="0" smtClean="0">
                <a:latin typeface="Colonna MT" pitchFamily="82" charset="0"/>
              </a:rPr>
            </a:br>
            <a:endParaRPr lang="pt-BR" dirty="0">
              <a:latin typeface="Colonna MT" pitchFamily="82" charset="0"/>
            </a:endParaRPr>
          </a:p>
        </p:txBody>
      </p:sp>
      <p:sp>
        <p:nvSpPr>
          <p:cNvPr id="4" name="Espaço Reservado para Conteúdo 3"/>
          <p:cNvSpPr>
            <a:spLocks noGrp="1"/>
          </p:cNvSpPr>
          <p:nvPr>
            <p:ph sz="half" idx="1"/>
          </p:nvPr>
        </p:nvSpPr>
        <p:spPr/>
        <p:txBody>
          <a:bodyPr>
            <a:normAutofit fontScale="62500" lnSpcReduction="20000"/>
          </a:bodyPr>
          <a:lstStyle/>
          <a:p>
            <a:pPr>
              <a:buNone/>
            </a:pPr>
            <a:r>
              <a:rPr lang="pt-BR" i="1" dirty="0" smtClean="0"/>
              <a:t>    Astrologia vê a natureza humana influenciada não só por fatores hereditários e ambientais, como também pela situação do sistema solar no momento do nosso nascimento.</a:t>
            </a:r>
          </a:p>
          <a:p>
            <a:pPr>
              <a:buNone/>
            </a:pPr>
            <a:r>
              <a:rPr lang="pt-BR" i="1" dirty="0" smtClean="0"/>
              <a:t>   </a:t>
            </a:r>
          </a:p>
          <a:p>
            <a:pPr>
              <a:buNone/>
            </a:pPr>
            <a:r>
              <a:rPr lang="pt-BR" i="1" dirty="0" smtClean="0"/>
              <a:t>    Os planetas são vistos como as forças de vida básicas, as ferramentas com que lidamos, bem como as bases da nossa essência. Estas forças planetárias podem tomar várias formas, dependendo da sua posição zodiacal e da forma como estão relacionadas entre si.</a:t>
            </a:r>
          </a:p>
          <a:p>
            <a:pPr>
              <a:buNone/>
            </a:pPr>
            <a:endParaRPr lang="pt-BR" i="1" dirty="0" smtClean="0"/>
          </a:p>
          <a:p>
            <a:pPr>
              <a:buNone/>
            </a:pPr>
            <a:r>
              <a:rPr lang="pt-BR" i="1" dirty="0" smtClean="0"/>
              <a:t>     Os aspectos formados entre os planetas descrevem estas relações. As posições daqueles relativamente ao local de nascimento mostram-nos a sua expressão nas esferas da vida descritas pelas casas astrológicas.</a:t>
            </a:r>
          </a:p>
          <a:p>
            <a:pPr>
              <a:buNone/>
            </a:pPr>
            <a:endParaRPr lang="pt-BR" dirty="0" smtClean="0"/>
          </a:p>
          <a:p>
            <a:endParaRPr lang="pt-BR" dirty="0"/>
          </a:p>
        </p:txBody>
      </p:sp>
      <p:pic>
        <p:nvPicPr>
          <p:cNvPr id="2056" name="Picture 8" descr="http://t2.gstatic.com/images?q=tbn:ANd9GcTcCYsWUDUfs3twLgp4bS5m-rOXCtLSO7JJgXxNaxv9ps2c-ucASw"/>
          <p:cNvPicPr>
            <a:picLocks noChangeAspect="1" noChangeArrowheads="1"/>
          </p:cNvPicPr>
          <p:nvPr/>
        </p:nvPicPr>
        <p:blipFill>
          <a:blip r:embed="rId2" cstate="print"/>
          <a:srcRect/>
          <a:stretch>
            <a:fillRect/>
          </a:stretch>
        </p:blipFill>
        <p:spPr bwMode="auto">
          <a:xfrm>
            <a:off x="4786314" y="1785926"/>
            <a:ext cx="3962824" cy="4357718"/>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04088"/>
            <a:ext cx="8229600" cy="1581904"/>
          </a:xfrm>
        </p:spPr>
        <p:txBody>
          <a:bodyPr>
            <a:noAutofit/>
          </a:bodyPr>
          <a:lstStyle/>
          <a:p>
            <a:r>
              <a:rPr lang="pt-BR" sz="4000" b="1" dirty="0" smtClean="0">
                <a:latin typeface="Colonna MT" pitchFamily="82" charset="0"/>
              </a:rPr>
              <a:t>Estados elementares ou Qualidades  </a:t>
            </a:r>
            <a:r>
              <a:rPr lang="pt-BR" sz="4000" dirty="0" smtClean="0">
                <a:latin typeface="Colonna MT" pitchFamily="82" charset="0"/>
              </a:rPr>
              <a:t/>
            </a:r>
            <a:br>
              <a:rPr lang="pt-BR" sz="4000" dirty="0" smtClean="0">
                <a:latin typeface="Colonna MT" pitchFamily="82" charset="0"/>
              </a:rPr>
            </a:br>
            <a:endParaRPr lang="pt-BR" sz="4000" dirty="0">
              <a:latin typeface="Colonna MT" pitchFamily="82" charset="0"/>
            </a:endParaRPr>
          </a:p>
        </p:txBody>
      </p:sp>
      <p:sp>
        <p:nvSpPr>
          <p:cNvPr id="12" name="Espaço Reservado para Conteúdo 11"/>
          <p:cNvSpPr>
            <a:spLocks noGrp="1"/>
          </p:cNvSpPr>
          <p:nvPr>
            <p:ph sz="half" idx="1"/>
          </p:nvPr>
        </p:nvSpPr>
        <p:spPr>
          <a:xfrm>
            <a:off x="642910" y="1928802"/>
            <a:ext cx="4038600" cy="4434840"/>
          </a:xfrm>
        </p:spPr>
        <p:txBody>
          <a:bodyPr>
            <a:normAutofit/>
          </a:bodyPr>
          <a:lstStyle/>
          <a:p>
            <a:pPr algn="ctr">
              <a:buNone/>
            </a:pPr>
            <a:r>
              <a:rPr lang="pt-BR" sz="1600" b="1" i="1" dirty="0" smtClean="0"/>
              <a:t>Fixo</a:t>
            </a:r>
          </a:p>
          <a:p>
            <a:pPr algn="ctr">
              <a:buNone/>
            </a:pPr>
            <a:endParaRPr lang="pt-BR" sz="1600" i="1" dirty="0" smtClean="0"/>
          </a:p>
          <a:p>
            <a:pPr algn="ctr">
              <a:buNone/>
            </a:pPr>
            <a:r>
              <a:rPr lang="pt-BR" sz="1600" i="1" dirty="0" smtClean="0"/>
              <a:t>As pessoas com ênfase em signos fixos têm um desejo de construir no que já existe e de organizar de forma mais eficiente. Eles tendem a preservar o "status </a:t>
            </a:r>
            <a:r>
              <a:rPr lang="pt-BR" sz="1600" i="1" dirty="0" err="1" smtClean="0"/>
              <a:t>quo</a:t>
            </a:r>
            <a:r>
              <a:rPr lang="pt-BR" sz="1600" i="1" dirty="0" smtClean="0"/>
              <a:t>" e agem em resposta às circunstâncias existentes.</a:t>
            </a:r>
          </a:p>
          <a:p>
            <a:pPr algn="ctr">
              <a:buNone/>
            </a:pPr>
            <a:endParaRPr lang="pt-BR" sz="1600" i="1" dirty="0" smtClean="0"/>
          </a:p>
          <a:p>
            <a:pPr algn="ctr">
              <a:buNone/>
            </a:pPr>
            <a:r>
              <a:rPr lang="pt-BR" sz="1600" b="1" i="1" dirty="0" smtClean="0"/>
              <a:t>Signos Fixos:</a:t>
            </a:r>
            <a:r>
              <a:rPr lang="pt-BR" sz="1600" i="1" dirty="0" smtClean="0"/>
              <a:t> Leão, Aquário, Escorpião, Touro</a:t>
            </a:r>
            <a:endParaRPr lang="pt-BR" sz="1600" i="1" dirty="0"/>
          </a:p>
        </p:txBody>
      </p:sp>
      <p:pic>
        <p:nvPicPr>
          <p:cNvPr id="13" name="Espaço Reservado para Conteúdo 12" descr="http://www.astro.com/katalog/pic0/05_fix.gif"/>
          <p:cNvPicPr>
            <a:picLocks noGrp="1"/>
          </p:cNvPicPr>
          <p:nvPr>
            <p:ph sz="half" idx="2"/>
          </p:nvPr>
        </p:nvPicPr>
        <p:blipFill>
          <a:blip r:embed="rId2" cstate="print"/>
          <a:stretch>
            <a:fillRect/>
          </a:stretch>
        </p:blipFill>
        <p:spPr bwMode="auto">
          <a:xfrm>
            <a:off x="5643570" y="2143116"/>
            <a:ext cx="2571768" cy="2857520"/>
          </a:xfrm>
          <a:prstGeom prst="rect">
            <a:avLst/>
          </a:prstGeom>
          <a:noFill/>
          <a:ln w="9525">
            <a:noFill/>
            <a:miter lim="800000"/>
            <a:headEnd/>
            <a:tailEnd/>
          </a:ln>
        </p:spPr>
      </p:pic>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14348" y="428604"/>
            <a:ext cx="8229600" cy="1867656"/>
          </a:xfrm>
        </p:spPr>
        <p:txBody>
          <a:bodyPr>
            <a:noAutofit/>
          </a:bodyPr>
          <a:lstStyle/>
          <a:p>
            <a:r>
              <a:rPr lang="pt-BR" sz="4000" b="1" dirty="0" smtClean="0">
                <a:latin typeface="Colonna MT" pitchFamily="82" charset="0"/>
              </a:rPr>
              <a:t>Estados elementares ou Qualidades  </a:t>
            </a:r>
            <a:r>
              <a:rPr lang="pt-BR" sz="4000" dirty="0" smtClean="0">
                <a:latin typeface="Colonna MT" pitchFamily="82" charset="0"/>
              </a:rPr>
              <a:t/>
            </a:r>
            <a:br>
              <a:rPr lang="pt-BR" sz="4000" dirty="0" smtClean="0">
                <a:latin typeface="Colonna MT" pitchFamily="82" charset="0"/>
              </a:rPr>
            </a:br>
            <a:endParaRPr lang="pt-BR" sz="4000" dirty="0">
              <a:latin typeface="Colonna MT" pitchFamily="82" charset="0"/>
            </a:endParaRPr>
          </a:p>
        </p:txBody>
      </p:sp>
      <p:pic>
        <p:nvPicPr>
          <p:cNvPr id="13" name="Espaço Reservado para Conteúdo 12" descr="http://www.astro.com/katalog/pic0/05_ver.gif"/>
          <p:cNvPicPr>
            <a:picLocks noGrp="1"/>
          </p:cNvPicPr>
          <p:nvPr>
            <p:ph sz="half" idx="1"/>
          </p:nvPr>
        </p:nvPicPr>
        <p:blipFill>
          <a:blip r:embed="rId2" cstate="print"/>
          <a:stretch>
            <a:fillRect/>
          </a:stretch>
        </p:blipFill>
        <p:spPr bwMode="auto">
          <a:xfrm>
            <a:off x="1000100" y="2071678"/>
            <a:ext cx="2571768" cy="3071834"/>
          </a:xfrm>
          <a:prstGeom prst="rect">
            <a:avLst/>
          </a:prstGeom>
          <a:noFill/>
          <a:ln w="9525">
            <a:noFill/>
            <a:miter lim="800000"/>
            <a:headEnd/>
            <a:tailEnd/>
          </a:ln>
        </p:spPr>
      </p:pic>
      <p:sp>
        <p:nvSpPr>
          <p:cNvPr id="10" name="Espaço Reservado para Conteúdo 9"/>
          <p:cNvSpPr>
            <a:spLocks noGrp="1"/>
          </p:cNvSpPr>
          <p:nvPr>
            <p:ph sz="half" idx="2"/>
          </p:nvPr>
        </p:nvSpPr>
        <p:spPr>
          <a:xfrm>
            <a:off x="4429124" y="2143116"/>
            <a:ext cx="4038600" cy="4434840"/>
          </a:xfrm>
        </p:spPr>
        <p:txBody>
          <a:bodyPr>
            <a:normAutofit/>
          </a:bodyPr>
          <a:lstStyle/>
          <a:p>
            <a:pPr algn="ctr">
              <a:buNone/>
            </a:pPr>
            <a:r>
              <a:rPr lang="pt-BR" sz="1600" b="1" i="1" dirty="0" smtClean="0"/>
              <a:t>Mutável   </a:t>
            </a:r>
          </a:p>
          <a:p>
            <a:pPr algn="ctr">
              <a:buNone/>
            </a:pPr>
            <a:endParaRPr lang="pt-BR" sz="1600" i="1" dirty="0" smtClean="0"/>
          </a:p>
          <a:p>
            <a:pPr algn="ctr">
              <a:buNone/>
            </a:pPr>
            <a:r>
              <a:rPr lang="pt-BR" sz="1600" i="1" dirty="0" smtClean="0"/>
              <a:t>As pessoas com ênfase nos signos mutáveis ou comuns tendem a procurar mudança e renovação. Elas podem facilmente trocar uma coisa por outra e alinhar as suas ações de acordo com a mudança sem hesitações</a:t>
            </a:r>
          </a:p>
          <a:p>
            <a:pPr algn="ctr">
              <a:buNone/>
            </a:pPr>
            <a:endParaRPr lang="pt-BR" sz="1600" b="1" i="1" dirty="0" smtClean="0"/>
          </a:p>
          <a:p>
            <a:pPr algn="ctr">
              <a:buNone/>
            </a:pPr>
            <a:r>
              <a:rPr lang="pt-BR" sz="1600" b="1" i="1" dirty="0" smtClean="0"/>
              <a:t>Signos mutáveis:</a:t>
            </a:r>
            <a:r>
              <a:rPr lang="pt-BR" sz="1600" i="1" dirty="0" smtClean="0"/>
              <a:t> Sagitário, Gêmeos, Peixes, Virgem</a:t>
            </a:r>
            <a:endParaRPr lang="pt-BR" sz="16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785794"/>
            <a:ext cx="8229600" cy="2643206"/>
          </a:xfrm>
        </p:spPr>
        <p:txBody>
          <a:bodyPr>
            <a:noAutofit/>
          </a:bodyPr>
          <a:lstStyle/>
          <a:p>
            <a:r>
              <a:rPr lang="pt-BR" sz="2400" b="1" dirty="0" smtClean="0">
                <a:latin typeface="Algerian" pitchFamily="82" charset="0"/>
              </a:rPr>
              <a:t/>
            </a:r>
            <a:br>
              <a:rPr lang="pt-BR" sz="2400" b="1" dirty="0" smtClean="0">
                <a:latin typeface="Algerian" pitchFamily="82" charset="0"/>
              </a:rPr>
            </a:br>
            <a:r>
              <a:rPr lang="pt-BR" sz="2400" b="1" dirty="0" smtClean="0">
                <a:latin typeface="Algerian" pitchFamily="82" charset="0"/>
              </a:rPr>
              <a:t/>
            </a:r>
            <a:br>
              <a:rPr lang="pt-BR" sz="2400" b="1" dirty="0" smtClean="0">
                <a:latin typeface="Algerian" pitchFamily="82" charset="0"/>
              </a:rPr>
            </a:br>
            <a:r>
              <a:rPr lang="pt-BR" sz="2400" b="1" dirty="0" smtClean="0">
                <a:latin typeface="Algerian" pitchFamily="82" charset="0"/>
              </a:rPr>
              <a:t/>
            </a:r>
            <a:br>
              <a:rPr lang="pt-BR" sz="2400" b="1" dirty="0" smtClean="0">
                <a:latin typeface="Algerian" pitchFamily="82" charset="0"/>
              </a:rPr>
            </a:br>
            <a:r>
              <a:rPr lang="pt-BR" sz="2400" b="1" dirty="0" smtClean="0">
                <a:latin typeface="Algerian" pitchFamily="82" charset="0"/>
              </a:rPr>
              <a:t/>
            </a:r>
            <a:br>
              <a:rPr lang="pt-BR" sz="2400" b="1" dirty="0" smtClean="0">
                <a:latin typeface="Algerian" pitchFamily="82" charset="0"/>
              </a:rPr>
            </a:br>
            <a:r>
              <a:rPr lang="pt-BR" sz="2400" b="1" dirty="0" smtClean="0">
                <a:latin typeface="Algerian" pitchFamily="82" charset="0"/>
              </a:rPr>
              <a:t/>
            </a:r>
            <a:br>
              <a:rPr lang="pt-BR" sz="2400" b="1" dirty="0" smtClean="0">
                <a:latin typeface="Algerian" pitchFamily="82" charset="0"/>
              </a:rPr>
            </a:br>
            <a:r>
              <a:rPr lang="pt-BR" sz="2400" b="1" dirty="0" smtClean="0">
                <a:latin typeface="Algerian" pitchFamily="82" charset="0"/>
              </a:rPr>
              <a:t/>
            </a:r>
            <a:br>
              <a:rPr lang="pt-BR" sz="2400" b="1" dirty="0" smtClean="0">
                <a:latin typeface="Algerian" pitchFamily="82" charset="0"/>
              </a:rPr>
            </a:br>
            <a:r>
              <a:rPr lang="pt-BR" sz="2400" b="1" dirty="0" smtClean="0">
                <a:latin typeface="Algerian" pitchFamily="82" charset="0"/>
              </a:rPr>
              <a:t/>
            </a:r>
            <a:br>
              <a:rPr lang="pt-BR" sz="2400" b="1" dirty="0" smtClean="0">
                <a:latin typeface="Algerian" pitchFamily="82" charset="0"/>
              </a:rPr>
            </a:br>
            <a:r>
              <a:rPr lang="pt-BR" sz="2400" b="1" dirty="0" smtClean="0">
                <a:latin typeface="Algerian" pitchFamily="82" charset="0"/>
              </a:rPr>
              <a:t/>
            </a:r>
            <a:br>
              <a:rPr lang="pt-BR" sz="2400" b="1" dirty="0" smtClean="0">
                <a:latin typeface="Algerian" pitchFamily="82" charset="0"/>
              </a:rPr>
            </a:br>
            <a:r>
              <a:rPr lang="pt-BR" sz="2400" b="1" dirty="0" smtClean="0">
                <a:latin typeface="Algerian" pitchFamily="82" charset="0"/>
              </a:rPr>
              <a:t/>
            </a:r>
            <a:br>
              <a:rPr lang="pt-BR" sz="2400" b="1" dirty="0" smtClean="0">
                <a:latin typeface="Algerian" pitchFamily="82" charset="0"/>
              </a:rPr>
            </a:br>
            <a:r>
              <a:rPr lang="pt-BR" sz="4000" b="1" dirty="0" smtClean="0">
                <a:latin typeface="Colonna MT" pitchFamily="82" charset="0"/>
              </a:rPr>
              <a:t>Signos</a:t>
            </a:r>
            <a:br>
              <a:rPr lang="pt-BR" sz="4000" b="1" dirty="0" smtClean="0">
                <a:latin typeface="Colonna MT" pitchFamily="82" charset="0"/>
              </a:rPr>
            </a:br>
            <a:r>
              <a:rPr lang="pt-BR" sz="4000" dirty="0" smtClean="0">
                <a:latin typeface="Algerian" pitchFamily="82" charset="0"/>
              </a:rPr>
              <a:t/>
            </a:r>
            <a:br>
              <a:rPr lang="pt-BR" sz="4000" dirty="0" smtClean="0">
                <a:latin typeface="Algerian" pitchFamily="82" charset="0"/>
              </a:rPr>
            </a:br>
            <a:r>
              <a:rPr lang="pt-BR" sz="4000" dirty="0" smtClean="0">
                <a:latin typeface="Colonna MT" pitchFamily="82" charset="0"/>
              </a:rPr>
              <a:t/>
            </a:r>
            <a:br>
              <a:rPr lang="pt-BR" sz="4000" dirty="0" smtClean="0">
                <a:latin typeface="Colonna MT" pitchFamily="82" charset="0"/>
              </a:rPr>
            </a:br>
            <a:endParaRPr lang="pt-BR" sz="4000" dirty="0">
              <a:latin typeface="Colonna MT" pitchFamily="82" charset="0"/>
            </a:endParaRPr>
          </a:p>
        </p:txBody>
      </p:sp>
      <p:sp>
        <p:nvSpPr>
          <p:cNvPr id="3" name="Espaço Reservado para Conteúdo 2"/>
          <p:cNvSpPr>
            <a:spLocks noGrp="1"/>
          </p:cNvSpPr>
          <p:nvPr>
            <p:ph sz="half" idx="1"/>
          </p:nvPr>
        </p:nvSpPr>
        <p:spPr>
          <a:xfrm>
            <a:off x="457200" y="1920085"/>
            <a:ext cx="7615262" cy="4434840"/>
          </a:xfrm>
        </p:spPr>
        <p:txBody>
          <a:bodyPr>
            <a:normAutofit/>
          </a:bodyPr>
          <a:lstStyle/>
          <a:p>
            <a:pPr>
              <a:buNone/>
            </a:pPr>
            <a:r>
              <a:rPr lang="pt-BR" sz="1700" i="1" dirty="0" smtClean="0"/>
              <a:t>   Cada um dos doze signos astrológicos pertence a um determinado elemento em um dos seus estados. Isto dá-nos doze tipos básicos bastante diferentes. Estas qualidades variáveis dão estrutura às posições planetárias. </a:t>
            </a:r>
          </a:p>
          <a:p>
            <a:pPr>
              <a:buNone/>
            </a:pPr>
            <a:endParaRPr lang="pt-BR" sz="1700" i="1" dirty="0" smtClean="0"/>
          </a:p>
          <a:p>
            <a:pPr>
              <a:buNone/>
            </a:pPr>
            <a:r>
              <a:rPr lang="pt-BR" sz="1700" i="1" dirty="0" smtClean="0"/>
              <a:t>     Como cada horóscopo tem diferentes planetas em diferentes signos, nunca pode existir um Carneiro "puro" ou um Gêmeos "puro". Cada horóscopo é normalmente uma combinação de partes muito variada, muito complexa e altamente individual.</a:t>
            </a:r>
          </a:p>
          <a:p>
            <a:pPr>
              <a:buNone/>
            </a:pPr>
            <a:endParaRPr lang="pt-BR" sz="1700" i="1" dirty="0" smtClean="0"/>
          </a:p>
          <a:p>
            <a:pPr>
              <a:buNone/>
            </a:pPr>
            <a:r>
              <a:rPr lang="pt-BR" sz="1700" i="1" dirty="0" smtClean="0"/>
              <a:t>      Para compreender os signos, devemos tomar em consideração as características típicas dos elementos, bem como as características próprias dos planetas associados aos signos.</a:t>
            </a:r>
          </a:p>
          <a:p>
            <a:pPr>
              <a:buNone/>
            </a:pPr>
            <a:endParaRPr lang="pt-BR"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1038" name="Picture 14" descr="http://t3.gstatic.com/images?q=tbn:ANd9GcSO7tB1KGqaG2bsvAg93wzec0Lk1pwEY8HzUBbri3GGaXuwTEUcvw"/>
          <p:cNvPicPr>
            <a:picLocks noChangeAspect="1" noChangeArrowheads="1"/>
          </p:cNvPicPr>
          <p:nvPr/>
        </p:nvPicPr>
        <p:blipFill>
          <a:blip r:embed="rId3" cstate="print"/>
          <a:srcRect/>
          <a:stretch>
            <a:fillRect/>
          </a:stretch>
        </p:blipFill>
        <p:spPr bwMode="auto">
          <a:xfrm>
            <a:off x="5857884" y="5229224"/>
            <a:ext cx="3071834" cy="162877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28604"/>
            <a:ext cx="8229600" cy="1357322"/>
          </a:xfrm>
        </p:spPr>
        <p:txBody>
          <a:bodyPr>
            <a:noAutofit/>
          </a:bodyPr>
          <a:lstStyle/>
          <a:p>
            <a:r>
              <a:rPr lang="pt-BR" sz="4000" b="1" dirty="0" smtClean="0">
                <a:latin typeface="Colonna MT" pitchFamily="82" charset="0"/>
              </a:rPr>
              <a:t>Áries </a:t>
            </a:r>
            <a:r>
              <a:rPr lang="pt-BR" sz="4000" b="1" dirty="0" smtClean="0">
                <a:latin typeface="Colonna MT" pitchFamily="82" charset="0"/>
              </a:rPr>
              <a:t>                                   </a:t>
            </a:r>
            <a:r>
              <a:rPr lang="pt-BR" sz="2400" b="1" dirty="0" smtClean="0">
                <a:latin typeface="Colonna MT" pitchFamily="82" charset="0"/>
              </a:rPr>
              <a:t>20/03  a  19/04</a:t>
            </a:r>
            <a:r>
              <a:rPr lang="pt-BR" sz="2400" dirty="0" smtClean="0"/>
              <a:t/>
            </a:r>
            <a:br>
              <a:rPr lang="pt-BR" sz="2400" dirty="0" smtClean="0"/>
            </a:br>
            <a:endParaRPr lang="pt-BR" sz="2400" dirty="0">
              <a:latin typeface="Colonna MT" pitchFamily="82" charset="0"/>
            </a:endParaRPr>
          </a:p>
        </p:txBody>
      </p:sp>
      <p:sp>
        <p:nvSpPr>
          <p:cNvPr id="3" name="Espaço Reservado para Conteúdo 2"/>
          <p:cNvSpPr>
            <a:spLocks noGrp="1"/>
          </p:cNvSpPr>
          <p:nvPr>
            <p:ph sz="half" idx="1"/>
          </p:nvPr>
        </p:nvSpPr>
        <p:spPr>
          <a:xfrm>
            <a:off x="457200" y="1643050"/>
            <a:ext cx="3971924" cy="5000660"/>
          </a:xfrm>
        </p:spPr>
        <p:txBody>
          <a:bodyPr>
            <a:noAutofit/>
          </a:bodyPr>
          <a:lstStyle/>
          <a:p>
            <a:pPr>
              <a:buNone/>
            </a:pPr>
            <a:r>
              <a:rPr lang="pt-BR" sz="1400" i="1" dirty="0" smtClean="0"/>
              <a:t> O Carneiro é identificado com o signo de Áries porque é cheio de energia e de vida sempre em movimento, e sempre à procura de um novo desafio. </a:t>
            </a:r>
          </a:p>
          <a:p>
            <a:pPr>
              <a:buNone/>
            </a:pPr>
            <a:endParaRPr lang="pt-BR" sz="1400" i="1" dirty="0" smtClean="0"/>
          </a:p>
          <a:p>
            <a:pPr>
              <a:buNone/>
            </a:pPr>
            <a:r>
              <a:rPr lang="pt-BR" sz="1400" i="1" dirty="0" smtClean="0"/>
              <a:t>Um Carneiro típico é geralmente cheio de vitalidade e de coragem. Adora desafios, e freqüentemente  pode ser um excelente praticante de desporto ou de outros jogos competitivos. Tentará tudo por tudo se houver uma oportunidade de vencer. </a:t>
            </a:r>
          </a:p>
          <a:p>
            <a:pPr>
              <a:buNone/>
            </a:pPr>
            <a:endParaRPr lang="pt-BR" sz="1400" i="1" dirty="0" smtClean="0"/>
          </a:p>
          <a:p>
            <a:pPr>
              <a:buNone/>
            </a:pPr>
            <a:r>
              <a:rPr lang="pt-BR" sz="1400" i="1" dirty="0" smtClean="0"/>
              <a:t>Muitas pessoas que têm o Sol em Carneiro, ou mesmo outro dos planetas neste signo, são líderes natos. Têm imensas idéias novas e criativas. Podem tornar-se impacientes quando são obrigadas a seguir uma rotina ou a fazer algo que consideram aborrecido. </a:t>
            </a:r>
          </a:p>
          <a:p>
            <a:pPr>
              <a:buNone/>
            </a:pPr>
            <a:endParaRPr lang="pt-BR" sz="1400" i="1" dirty="0" smtClean="0"/>
          </a:p>
          <a:p>
            <a:pPr>
              <a:buNone/>
            </a:pPr>
            <a:r>
              <a:rPr lang="pt-BR" sz="1400" i="1" dirty="0" smtClean="0"/>
              <a:t>O Carneiro não gosta que lhe digam o que tem de fazer. Prefere conduzir a sua própria vida.</a:t>
            </a:r>
          </a:p>
          <a:p>
            <a:pPr>
              <a:buNone/>
            </a:pPr>
            <a:endParaRPr lang="pt-BR" sz="1100" i="1" dirty="0" smtClean="0"/>
          </a:p>
          <a:p>
            <a:pPr>
              <a:buNone/>
            </a:pPr>
            <a:endParaRPr lang="pt-BR" sz="1100" dirty="0"/>
          </a:p>
        </p:txBody>
      </p:sp>
      <p:sp>
        <p:nvSpPr>
          <p:cNvPr id="12" name="Espaço Reservado para Conteúdo 11"/>
          <p:cNvSpPr>
            <a:spLocks noGrp="1"/>
          </p:cNvSpPr>
          <p:nvPr>
            <p:ph sz="half" idx="2"/>
          </p:nvPr>
        </p:nvSpPr>
        <p:spPr>
          <a:xfrm>
            <a:off x="4648200" y="1785926"/>
            <a:ext cx="4038600" cy="4714907"/>
          </a:xfrm>
        </p:spPr>
        <p:txBody>
          <a:bodyPr>
            <a:normAutofit/>
          </a:bodyPr>
          <a:lstStyle/>
          <a:p>
            <a:pPr>
              <a:buNone/>
            </a:pPr>
            <a:r>
              <a:rPr lang="pt-BR" sz="2400" dirty="0" smtClean="0"/>
              <a:t> </a:t>
            </a:r>
          </a:p>
          <a:p>
            <a:pPr>
              <a:buNone/>
            </a:pPr>
            <a:endParaRPr lang="pt-BR"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2238" name="Picture 14" descr="http://tapchithoitrangtre.com.vn/wp-content/uploads/2011/07/Bach-Duong.jpg"/>
          <p:cNvPicPr>
            <a:picLocks noChangeAspect="1" noChangeArrowheads="1"/>
          </p:cNvPicPr>
          <p:nvPr/>
        </p:nvPicPr>
        <p:blipFill>
          <a:blip r:embed="rId2" cstate="print"/>
          <a:srcRect/>
          <a:stretch>
            <a:fillRect/>
          </a:stretch>
        </p:blipFill>
        <p:spPr bwMode="auto">
          <a:xfrm>
            <a:off x="5143504" y="2071677"/>
            <a:ext cx="2857520" cy="4490361"/>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642918"/>
            <a:ext cx="8229600" cy="1643074"/>
          </a:xfrm>
        </p:spPr>
        <p:txBody>
          <a:bodyPr>
            <a:normAutofit/>
          </a:bodyPr>
          <a:lstStyle/>
          <a:p>
            <a:r>
              <a:rPr lang="pt-BR" sz="4000" b="1" dirty="0" smtClean="0">
                <a:latin typeface="Colonna MT" pitchFamily="82" charset="0"/>
              </a:rPr>
              <a:t>Áries</a:t>
            </a:r>
            <a:r>
              <a:rPr lang="pt-BR" sz="4000" dirty="0" smtClean="0">
                <a:latin typeface="Colonna MT" pitchFamily="82" charset="0"/>
              </a:rPr>
              <a:t/>
            </a:r>
            <a:br>
              <a:rPr lang="pt-BR" sz="4000" dirty="0" smtClean="0">
                <a:latin typeface="Colonna MT" pitchFamily="82" charset="0"/>
              </a:rPr>
            </a:br>
            <a:endParaRPr lang="pt-BR" sz="4000" dirty="0"/>
          </a:p>
        </p:txBody>
      </p:sp>
      <p:sp>
        <p:nvSpPr>
          <p:cNvPr id="4" name="Espaço Reservado para Conteúdo 3"/>
          <p:cNvSpPr>
            <a:spLocks noGrp="1"/>
          </p:cNvSpPr>
          <p:nvPr>
            <p:ph sz="half" idx="2"/>
          </p:nvPr>
        </p:nvSpPr>
        <p:spPr/>
        <p:txBody>
          <a:bodyPr>
            <a:normAutofit/>
          </a:bodyPr>
          <a:lstStyle/>
          <a:p>
            <a:pPr>
              <a:buNone/>
            </a:pPr>
            <a:r>
              <a:rPr lang="pt-BR" sz="1400" i="1" dirty="0" smtClean="0"/>
              <a:t>Carneiro pertence a um grupo de signos do Zodíaco a que os astrólogos chamam signos de Fogo. Isto significa que as pessoas nascidas sob estes signos lembram, de alguma forma, um fogo quente, brilhante e crepitante. </a:t>
            </a:r>
          </a:p>
          <a:p>
            <a:pPr>
              <a:buNone/>
            </a:pPr>
            <a:endParaRPr lang="pt-BR" sz="1400" i="1" dirty="0" smtClean="0"/>
          </a:p>
          <a:p>
            <a:pPr>
              <a:buNone/>
            </a:pPr>
            <a:r>
              <a:rPr lang="pt-BR" sz="1400" i="1" dirty="0" smtClean="0"/>
              <a:t>Têm o dom da intensidade e da impulsividade. Tendem a ser sociáveis e por vezes com mau feitio, mas também perdoam facilmente. </a:t>
            </a:r>
          </a:p>
          <a:p>
            <a:pPr>
              <a:buNone/>
            </a:pPr>
            <a:endParaRPr lang="pt-BR" sz="1400" i="1" dirty="0" smtClean="0"/>
          </a:p>
          <a:p>
            <a:pPr>
              <a:buNone/>
            </a:pPr>
            <a:r>
              <a:rPr lang="pt-BR" sz="1400" i="1" dirty="0" smtClean="0"/>
              <a:t>São otimistas e raramente ficam tristes durante muito tempo. Leão e Sagitário são também signos de Fogo.</a:t>
            </a:r>
          </a:p>
          <a:p>
            <a:pPr>
              <a:buNone/>
            </a:pPr>
            <a:endParaRPr lang="pt-BR" sz="1400" i="1" dirty="0" smtClean="0"/>
          </a:p>
          <a:p>
            <a:pPr>
              <a:buNone/>
            </a:pPr>
            <a:r>
              <a:rPr lang="pt-BR" sz="1400" i="1" dirty="0" smtClean="0"/>
              <a:t> Se você pertence ao signo de Carneiro, pense em como se sente bem quando é o primeiro em alguma coisa, ou quando inventa novas idéias ou atividades que os seus amigos apreciam.</a:t>
            </a:r>
          </a:p>
          <a:p>
            <a:endParaRPr lang="pt-BR" dirty="0"/>
          </a:p>
        </p:txBody>
      </p:sp>
      <p:pic>
        <p:nvPicPr>
          <p:cNvPr id="7" name="Picture 2" descr="http://t1.gstatic.com/images?q=tbn:ANd9GcQoPHKQ0GgV9NXKkChzEKZvADs8jrFA9cg5Z5dZvxt17_LOcA7_iQ"/>
          <p:cNvPicPr>
            <a:picLocks noChangeAspect="1" noChangeArrowheads="1"/>
          </p:cNvPicPr>
          <p:nvPr/>
        </p:nvPicPr>
        <p:blipFill>
          <a:blip r:embed="rId2" cstate="print"/>
          <a:srcRect/>
          <a:stretch>
            <a:fillRect/>
          </a:stretch>
        </p:blipFill>
        <p:spPr bwMode="auto">
          <a:xfrm>
            <a:off x="571472" y="2143116"/>
            <a:ext cx="3643338" cy="3643338"/>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14356"/>
            <a:ext cx="8229600" cy="1428760"/>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Touro                            </a:t>
            </a:r>
            <a:r>
              <a:rPr lang="pt-BR" sz="2400" b="1" dirty="0" smtClean="0">
                <a:latin typeface="Colonna MT" pitchFamily="82" charset="0"/>
              </a:rPr>
              <a:t>20 de </a:t>
            </a:r>
            <a:r>
              <a:rPr lang="pt-BR" sz="2400" b="1" dirty="0" smtClean="0">
                <a:latin typeface="Colonna MT" pitchFamily="82" charset="0"/>
              </a:rPr>
              <a:t>Abril a </a:t>
            </a:r>
            <a:r>
              <a:rPr lang="pt-BR" sz="2400" b="1" dirty="0" smtClean="0">
                <a:latin typeface="Colonna MT" pitchFamily="82" charset="0"/>
              </a:rPr>
              <a:t>20 de </a:t>
            </a:r>
            <a:r>
              <a:rPr lang="pt-BR" sz="2400" b="1" dirty="0" smtClean="0">
                <a:latin typeface="Colonna MT" pitchFamily="82" charset="0"/>
              </a:rPr>
              <a:t>Maio</a:t>
            </a:r>
            <a:r>
              <a:rPr lang="pt-BR" sz="4000" dirty="0" smtClean="0">
                <a:latin typeface="Colonna MT" pitchFamily="82" charset="0"/>
              </a:rPr>
              <a:t/>
            </a:r>
            <a:br>
              <a:rPr lang="pt-BR" sz="4000" dirty="0" smtClean="0">
                <a:latin typeface="Colonna MT" pitchFamily="82" charset="0"/>
              </a:rPr>
            </a:br>
            <a:r>
              <a:rPr lang="pt-BR" sz="2000" dirty="0" smtClean="0">
                <a:latin typeface="Colonna MT" pitchFamily="82" charset="0"/>
              </a:rPr>
              <a:t/>
            </a:r>
            <a:br>
              <a:rPr lang="pt-BR" sz="2000" dirty="0" smtClean="0">
                <a:latin typeface="Colonna MT" pitchFamily="82" charset="0"/>
              </a:rPr>
            </a:br>
            <a:endParaRPr lang="pt-BR" sz="2000" dirty="0">
              <a:latin typeface="Colonna MT" pitchFamily="82" charset="0"/>
            </a:endParaRPr>
          </a:p>
        </p:txBody>
      </p:sp>
      <p:sp>
        <p:nvSpPr>
          <p:cNvPr id="3" name="Espaço Reservado para Conteúdo 2"/>
          <p:cNvSpPr>
            <a:spLocks noGrp="1"/>
          </p:cNvSpPr>
          <p:nvPr>
            <p:ph sz="half" idx="1"/>
          </p:nvPr>
        </p:nvSpPr>
        <p:spPr>
          <a:xfrm>
            <a:off x="457200" y="1643050"/>
            <a:ext cx="3971924" cy="5000660"/>
          </a:xfrm>
        </p:spPr>
        <p:txBody>
          <a:bodyPr>
            <a:noAutofit/>
          </a:bodyPr>
          <a:lstStyle/>
          <a:p>
            <a:pPr>
              <a:buNone/>
            </a:pPr>
            <a:r>
              <a:rPr lang="pt-BR" sz="1400" i="1" dirty="0" smtClean="0"/>
              <a:t> O boi é usado para descrever o signo de Touro porque geralmente estes nativos são calmos e pacíficos nos  seus movimentos. É cuidadoso e relaxado e aprecia a boa comida. </a:t>
            </a:r>
          </a:p>
          <a:p>
            <a:pPr>
              <a:buNone/>
            </a:pPr>
            <a:endParaRPr lang="pt-BR" sz="1400" i="1" dirty="0" smtClean="0"/>
          </a:p>
          <a:p>
            <a:pPr>
              <a:buNone/>
            </a:pPr>
            <a:r>
              <a:rPr lang="pt-BR" sz="1400" i="1" dirty="0" smtClean="0"/>
              <a:t>Um Touro típico é alguém que gosta de conforto e que está disposto a trabalhar afincadamente pelas coisas que o fazem feliz. </a:t>
            </a:r>
          </a:p>
          <a:p>
            <a:pPr>
              <a:buNone/>
            </a:pPr>
            <a:endParaRPr lang="pt-BR" sz="1400" i="1" dirty="0" smtClean="0"/>
          </a:p>
          <a:p>
            <a:pPr>
              <a:buNone/>
            </a:pPr>
            <a:r>
              <a:rPr lang="pt-BR" sz="1400" i="1" dirty="0" smtClean="0"/>
              <a:t>Tal como o boi, não perde a calma facilmente mas, quando se zanga, o melhor é sair-lhe da frente! </a:t>
            </a:r>
            <a:br>
              <a:rPr lang="pt-BR" sz="1400" i="1" dirty="0" smtClean="0"/>
            </a:br>
            <a:endParaRPr lang="pt-BR" sz="1400" i="1" dirty="0" smtClean="0"/>
          </a:p>
          <a:p>
            <a:pPr>
              <a:buNone/>
            </a:pPr>
            <a:r>
              <a:rPr lang="pt-BR" sz="1400" i="1" dirty="0" smtClean="0"/>
              <a:t>Para o Touro, o mais importante é a estabilidade. Muitas destas pessoas adoram coisas bonitas. </a:t>
            </a:r>
          </a:p>
          <a:p>
            <a:pPr>
              <a:buNone/>
            </a:pPr>
            <a:endParaRPr lang="pt-BR" sz="1400" i="1" dirty="0" smtClean="0"/>
          </a:p>
          <a:p>
            <a:pPr>
              <a:buNone/>
            </a:pPr>
            <a:r>
              <a:rPr lang="pt-BR" sz="1400" i="1" dirty="0" smtClean="0"/>
              <a:t>Podem também ter um gosto especial pela terra, e sentirem-se mais realizados no campo.</a:t>
            </a:r>
            <a:endParaRPr lang="pt-BR" sz="1400" i="1" dirty="0"/>
          </a:p>
        </p:txBody>
      </p:sp>
      <p:sp>
        <p:nvSpPr>
          <p:cNvPr id="12" name="Espaço Reservado para Conteúdo 11"/>
          <p:cNvSpPr>
            <a:spLocks noGrp="1"/>
          </p:cNvSpPr>
          <p:nvPr>
            <p:ph sz="half" idx="2"/>
          </p:nvPr>
        </p:nvSpPr>
        <p:spPr>
          <a:xfrm>
            <a:off x="4648200" y="1785926"/>
            <a:ext cx="4038600" cy="4714907"/>
          </a:xfrm>
        </p:spPr>
        <p:txBody>
          <a:bodyPr>
            <a:normAutofit/>
          </a:bodyPr>
          <a:lstStyle/>
          <a:p>
            <a:pPr>
              <a:buNone/>
            </a:pPr>
            <a:r>
              <a:rPr lang="pt-BR" sz="2400" dirty="0" smtClean="0"/>
              <a:t> </a:t>
            </a:r>
          </a:p>
          <a:p>
            <a:pPr>
              <a:buNone/>
            </a:pPr>
            <a:endParaRPr lang="pt-BR"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7346" name="Picture 2" descr="http://t0.gstatic.com/images?q=tbn:ANd9GcQUha_3zm6OTyhCAjzL38tf34w0NvhLKy6GvmvKKjuqmjC1V0Tqug"/>
          <p:cNvPicPr>
            <a:picLocks noChangeAspect="1" noChangeArrowheads="1"/>
          </p:cNvPicPr>
          <p:nvPr/>
        </p:nvPicPr>
        <p:blipFill>
          <a:blip r:embed="rId2" cstate="print"/>
          <a:srcRect/>
          <a:stretch>
            <a:fillRect/>
          </a:stretch>
        </p:blipFill>
        <p:spPr bwMode="auto">
          <a:xfrm>
            <a:off x="5072066" y="1928802"/>
            <a:ext cx="3429024" cy="3429024"/>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714356"/>
            <a:ext cx="8229600" cy="1214446"/>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Touro                            </a:t>
            </a:r>
            <a:r>
              <a:rPr lang="pt-BR" sz="2000" dirty="0" smtClean="0">
                <a:latin typeface="Colonna MT" pitchFamily="82" charset="0"/>
              </a:rPr>
              <a:t/>
            </a:r>
            <a:br>
              <a:rPr lang="pt-BR" sz="2000" dirty="0" smtClean="0">
                <a:latin typeface="Colonna MT" pitchFamily="82" charset="0"/>
              </a:rPr>
            </a:br>
            <a:endParaRPr lang="pt-BR" sz="2000" dirty="0">
              <a:latin typeface="Colonna MT" pitchFamily="82" charset="0"/>
            </a:endParaRPr>
          </a:p>
        </p:txBody>
      </p:sp>
      <p:sp>
        <p:nvSpPr>
          <p:cNvPr id="3" name="Espaço Reservado para Conteúdo 2"/>
          <p:cNvSpPr>
            <a:spLocks noGrp="1"/>
          </p:cNvSpPr>
          <p:nvPr>
            <p:ph sz="half" idx="1"/>
          </p:nvPr>
        </p:nvSpPr>
        <p:spPr>
          <a:xfrm>
            <a:off x="5000628" y="1571612"/>
            <a:ext cx="3971924" cy="5286388"/>
          </a:xfrm>
        </p:spPr>
        <p:txBody>
          <a:bodyPr>
            <a:noAutofit/>
          </a:bodyPr>
          <a:lstStyle/>
          <a:p>
            <a:pPr>
              <a:buNone/>
            </a:pPr>
            <a:r>
              <a:rPr lang="pt-BR" sz="1400" i="1" dirty="0" smtClean="0"/>
              <a:t>Algumas pessoas do signo de Touro têm vozes belíssimas e talento para a música, ou podem ter um jeito especial para a escultura ou a carpintaria. Outros são pragmáticos e podem tornar-se excelentes contabilistas ou guarda-livros. Mas por vezes os nativos deste signo levam bastante tempo a decidir aquilo em que são melhores, dado que este é um signo de pessoas pacientes, sem pressa nenhuma.</a:t>
            </a:r>
          </a:p>
          <a:p>
            <a:pPr>
              <a:buNone/>
            </a:pPr>
            <a:endParaRPr lang="pt-BR" sz="1400" i="1" dirty="0" smtClean="0"/>
          </a:p>
          <a:p>
            <a:pPr>
              <a:buNone/>
            </a:pPr>
            <a:r>
              <a:rPr lang="pt-BR" sz="1400" i="1" dirty="0" smtClean="0"/>
              <a:t>O Touro pertence a um grupo de signos a que os astrólogos chamam Signos de Terra. Querem com isto dizer que as pessoas do signo de Touro têm uma personalidade sólida e fiável, que faz lembrar a própria Terra. Virgem e Capricórnio são também signos de Terra.</a:t>
            </a:r>
          </a:p>
          <a:p>
            <a:pPr>
              <a:buNone/>
            </a:pPr>
            <a:endParaRPr lang="pt-BR" sz="1400" i="1" dirty="0" smtClean="0"/>
          </a:p>
          <a:p>
            <a:pPr>
              <a:buNone/>
            </a:pPr>
            <a:r>
              <a:rPr lang="pt-BR" sz="1400" i="1" dirty="0" smtClean="0"/>
              <a:t>Se você pertence ao signo de Touro, os seus dons especiais são a </a:t>
            </a:r>
            <a:r>
              <a:rPr lang="pt-BR" sz="1400" i="1" dirty="0" smtClean="0"/>
              <a:t>con</a:t>
            </a:r>
            <a:r>
              <a:rPr lang="pt-BR" sz="1400" i="1" dirty="0" smtClean="0"/>
              <a:t>fiabilidade</a:t>
            </a:r>
            <a:r>
              <a:rPr lang="pt-BR" sz="1400" i="1" dirty="0" smtClean="0"/>
              <a:t>, e a capacidade de trazer a paz e a estabilidade à vida de outras pessoas.</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8372" name="Picture 4" descr="http://t2.gstatic.com/images?q=tbn:ANd9GcStYe-9aZaX-vN1RGlpUZ4JwWIYI2UuhE7dE6TWAIQ3_9PeG66D"/>
          <p:cNvPicPr>
            <a:picLocks noChangeAspect="1" noChangeArrowheads="1"/>
          </p:cNvPicPr>
          <p:nvPr/>
        </p:nvPicPr>
        <p:blipFill>
          <a:blip r:embed="rId2" cstate="print"/>
          <a:srcRect/>
          <a:stretch>
            <a:fillRect/>
          </a:stretch>
        </p:blipFill>
        <p:spPr bwMode="auto">
          <a:xfrm>
            <a:off x="500034" y="2071678"/>
            <a:ext cx="3775823" cy="3643338"/>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428604"/>
            <a:ext cx="8429684" cy="2357454"/>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br>
              <a:rPr lang="pt-BR" sz="4000" b="1" dirty="0" smtClean="0"/>
            </a:br>
            <a:r>
              <a:rPr lang="pt-BR" sz="4000" b="1" dirty="0" smtClean="0"/>
              <a:t/>
            </a:r>
            <a:br>
              <a:rPr lang="pt-BR" sz="4000" b="1" dirty="0" smtClean="0"/>
            </a:br>
            <a:r>
              <a:rPr lang="pt-BR" sz="4000" b="1" dirty="0" smtClean="0">
                <a:latin typeface="Colonna MT" pitchFamily="82" charset="0"/>
              </a:rPr>
              <a:t>Gêmeos                           </a:t>
            </a:r>
            <a:r>
              <a:rPr lang="pt-BR" sz="2400" b="1" dirty="0" smtClean="0">
                <a:latin typeface="Colonna MT" pitchFamily="82" charset="0"/>
              </a:rPr>
              <a:t>21 de </a:t>
            </a:r>
            <a:r>
              <a:rPr lang="pt-BR" sz="2400" b="1" dirty="0" smtClean="0">
                <a:latin typeface="Colonna MT" pitchFamily="82" charset="0"/>
              </a:rPr>
              <a:t>Maio a </a:t>
            </a:r>
            <a:r>
              <a:rPr lang="pt-BR" sz="2400" b="1" dirty="0" smtClean="0">
                <a:latin typeface="Colonna MT" pitchFamily="82" charset="0"/>
              </a:rPr>
              <a:t>20 </a:t>
            </a:r>
            <a:r>
              <a:rPr lang="pt-BR" sz="2400" b="1" dirty="0" smtClean="0">
                <a:latin typeface="Colonna MT" pitchFamily="82" charset="0"/>
              </a:rPr>
              <a:t>de Junho</a:t>
            </a:r>
            <a:r>
              <a:rPr lang="pt-BR" sz="2400" dirty="0" smtClean="0">
                <a:latin typeface="Colonna MT" pitchFamily="82" charset="0"/>
              </a:rPr>
              <a:t/>
            </a:r>
            <a:br>
              <a:rPr lang="pt-BR" sz="2400" dirty="0" smtClean="0">
                <a:latin typeface="Colonna MT" pitchFamily="82" charset="0"/>
              </a:rPr>
            </a:br>
            <a:r>
              <a:rPr lang="pt-BR" sz="4000" dirty="0" smtClean="0">
                <a:latin typeface="Colonna MT" pitchFamily="82" charset="0"/>
              </a:rPr>
              <a:t/>
            </a:r>
            <a:br>
              <a:rPr lang="pt-BR" sz="4000" dirty="0" smtClean="0">
                <a:latin typeface="Colonna MT" pitchFamily="82" charset="0"/>
              </a:rPr>
            </a:br>
            <a:r>
              <a:rPr lang="pt-BR" sz="2000" dirty="0" smtClean="0">
                <a:latin typeface="Colonna MT" pitchFamily="82" charset="0"/>
              </a:rPr>
              <a:t/>
            </a:r>
            <a:br>
              <a:rPr lang="pt-BR" sz="2000" dirty="0" smtClean="0">
                <a:latin typeface="Colonna MT" pitchFamily="82" charset="0"/>
              </a:rPr>
            </a:br>
            <a:endParaRPr lang="pt-BR" sz="2000" dirty="0">
              <a:latin typeface="Colonna MT" pitchFamily="82" charset="0"/>
            </a:endParaRPr>
          </a:p>
        </p:txBody>
      </p:sp>
      <p:sp>
        <p:nvSpPr>
          <p:cNvPr id="3" name="Espaço Reservado para Conteúdo 2"/>
          <p:cNvSpPr>
            <a:spLocks noGrp="1"/>
          </p:cNvSpPr>
          <p:nvPr>
            <p:ph sz="half" idx="1"/>
          </p:nvPr>
        </p:nvSpPr>
        <p:spPr>
          <a:xfrm>
            <a:off x="457200" y="1643050"/>
            <a:ext cx="3971924" cy="5000660"/>
          </a:xfrm>
        </p:spPr>
        <p:txBody>
          <a:bodyPr>
            <a:noAutofit/>
          </a:bodyPr>
          <a:lstStyle/>
          <a:p>
            <a:pPr>
              <a:buNone/>
            </a:pPr>
            <a:r>
              <a:rPr lang="pt-BR" sz="1400" i="1" dirty="0" smtClean="0"/>
              <a:t>Os Gêmeos são usados para descrever este signo porque as pessoas gêmeas geralmente adoram partilhar idéias com alguém. Para este signo, o mais  importante é a comunicação. </a:t>
            </a:r>
          </a:p>
          <a:p>
            <a:pPr>
              <a:buNone/>
            </a:pPr>
            <a:endParaRPr lang="pt-BR" sz="1400" i="1" dirty="0" smtClean="0"/>
          </a:p>
          <a:p>
            <a:pPr>
              <a:buNone/>
            </a:pPr>
            <a:r>
              <a:rPr lang="pt-BR" sz="1400" i="1" dirty="0" smtClean="0"/>
              <a:t>Os Gêmeos são quase sempre curiosos acerca de muitas coisas diferentes. O típico Gêmeos geralmente gosta de estar com outras pessoas e adora discutir as suas mais recentes atividades. São, regra geral, apreciados pelos amigos, porque têm sempre algo especial para partilhar com toda a gente.</a:t>
            </a:r>
          </a:p>
          <a:p>
            <a:pPr>
              <a:buNone/>
            </a:pPr>
            <a:endParaRPr lang="pt-BR" sz="1400" i="1" dirty="0" smtClean="0"/>
          </a:p>
          <a:p>
            <a:pPr>
              <a:buNone/>
            </a:pPr>
            <a:r>
              <a:rPr lang="pt-BR" sz="1400" i="1" dirty="0" smtClean="0"/>
              <a:t>Muitas pessoas do signo de Gêmeos têm talento para a escrita, ensino ou para falar em público. Muitos são bons dançarinos. Muitos trabalham na rádio, televisão, ou nos jornais porque adoram estar perto do centro de produção de notícias. Para as pessoas do signo Gêmeos é especialmente importante viajar e conhecer outras pessoas.</a:t>
            </a:r>
          </a:p>
          <a:p>
            <a:pPr>
              <a:buNone/>
            </a:pPr>
            <a:r>
              <a:rPr lang="pt-BR" sz="1400" i="1" dirty="0" smtClean="0"/>
              <a:t>.</a:t>
            </a:r>
            <a:endParaRPr lang="pt-BR" sz="1400" i="1" dirty="0"/>
          </a:p>
        </p:txBody>
      </p:sp>
      <p:sp>
        <p:nvSpPr>
          <p:cNvPr id="12" name="Espaço Reservado para Conteúdo 11"/>
          <p:cNvSpPr>
            <a:spLocks noGrp="1"/>
          </p:cNvSpPr>
          <p:nvPr>
            <p:ph sz="half" idx="2"/>
          </p:nvPr>
        </p:nvSpPr>
        <p:spPr>
          <a:xfrm>
            <a:off x="4648200" y="1785926"/>
            <a:ext cx="4038600" cy="4714907"/>
          </a:xfrm>
        </p:spPr>
        <p:txBody>
          <a:bodyPr>
            <a:normAutofit/>
          </a:bodyPr>
          <a:lstStyle/>
          <a:p>
            <a:pPr>
              <a:buNone/>
            </a:pPr>
            <a:r>
              <a:rPr lang="pt-BR" sz="2400" dirty="0" smtClean="0"/>
              <a:t> </a:t>
            </a:r>
          </a:p>
          <a:p>
            <a:pPr>
              <a:buNone/>
            </a:pPr>
            <a:endParaRPr lang="pt-BR"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63492" name="Picture 4" descr="http://t1.gstatic.com/images?q=tbn:ANd9GcR8_W-XQYgnBsoPa9oWjKtYVkBMwgYwFEBbNNFqumHtiXHEg998"/>
          <p:cNvPicPr>
            <a:picLocks noChangeAspect="1" noChangeArrowheads="1"/>
          </p:cNvPicPr>
          <p:nvPr/>
        </p:nvPicPr>
        <p:blipFill>
          <a:blip r:embed="rId2" cstate="print"/>
          <a:srcRect/>
          <a:stretch>
            <a:fillRect/>
          </a:stretch>
        </p:blipFill>
        <p:spPr bwMode="auto">
          <a:xfrm>
            <a:off x="5127373" y="1823074"/>
            <a:ext cx="3484331" cy="432057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28604"/>
            <a:ext cx="8229600" cy="1143008"/>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Gêmeos</a:t>
            </a:r>
            <a:endParaRPr lang="pt-BR" sz="2000" dirty="0">
              <a:latin typeface="Colonna MT" pitchFamily="82" charset="0"/>
            </a:endParaRPr>
          </a:p>
        </p:txBody>
      </p:sp>
      <p:sp>
        <p:nvSpPr>
          <p:cNvPr id="3" name="Espaço Reservado para Conteúdo 2"/>
          <p:cNvSpPr>
            <a:spLocks noGrp="1"/>
          </p:cNvSpPr>
          <p:nvPr>
            <p:ph sz="half" idx="1"/>
          </p:nvPr>
        </p:nvSpPr>
        <p:spPr>
          <a:xfrm>
            <a:off x="4643438" y="2071678"/>
            <a:ext cx="4000528" cy="4214842"/>
          </a:xfrm>
        </p:spPr>
        <p:txBody>
          <a:bodyPr>
            <a:noAutofit/>
          </a:bodyPr>
          <a:lstStyle/>
          <a:p>
            <a:pPr>
              <a:buNone/>
            </a:pPr>
            <a:r>
              <a:rPr lang="pt-BR" sz="1400" i="1" dirty="0" smtClean="0"/>
              <a:t>Gêmeos pertence a um grupo de signos a que os astrólogos chamam Signos de Ar. Quer isto dizer que os Gêmeos têm uma personalidade resplandecente, mutável e leve, que faz lembrar a brisa refrescante de um dia de primavera. Balança e Aquário são também signos de Ar.</a:t>
            </a:r>
          </a:p>
          <a:p>
            <a:pPr>
              <a:buNone/>
            </a:pPr>
            <a:endParaRPr lang="pt-BR" sz="1400" i="1" dirty="0" smtClean="0"/>
          </a:p>
          <a:p>
            <a:pPr>
              <a:buNone/>
            </a:pPr>
            <a:r>
              <a:rPr lang="pt-BR" sz="1400" i="1" dirty="0" smtClean="0"/>
              <a:t>Se você pertence ao signo de Gêmeos, lembre-se de como se sente feliz quando se encontra mesmo no centro de acontecimentos excitantes, e depois é capaz de contar aos seus amigos tudo o que aconteceu. Você consegue iluminar uma sala cheia de gente e ensinar-lhes, ao mesmo tempo, algo de novo.</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62466" name="Picture 2" descr="http://t0.gstatic.com/images?q=tbn:ANd9GcS1rDDWHmZGOzQJ0WXXlCmHi-AFn_BRuWOOWCq_BCN3oSGeVxe4"/>
          <p:cNvPicPr>
            <a:picLocks noChangeAspect="1" noChangeArrowheads="1"/>
          </p:cNvPicPr>
          <p:nvPr/>
        </p:nvPicPr>
        <p:blipFill>
          <a:blip r:embed="rId2" cstate="print"/>
          <a:srcRect/>
          <a:stretch>
            <a:fillRect/>
          </a:stretch>
        </p:blipFill>
        <p:spPr bwMode="auto">
          <a:xfrm>
            <a:off x="571472" y="1643050"/>
            <a:ext cx="3236382" cy="4572032"/>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428604"/>
            <a:ext cx="8429684" cy="2357454"/>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br>
              <a:rPr lang="pt-BR" sz="4000" b="1" dirty="0" smtClean="0"/>
            </a:br>
            <a:r>
              <a:rPr lang="pt-BR" sz="4000" b="1" dirty="0" smtClean="0"/>
              <a:t/>
            </a:r>
            <a:br>
              <a:rPr lang="pt-BR" sz="4000" b="1" dirty="0" smtClean="0"/>
            </a:br>
            <a:r>
              <a:rPr lang="pt-BR" sz="4000" b="1" dirty="0" smtClean="0"/>
              <a:t> </a:t>
            </a:r>
            <a:r>
              <a:rPr lang="pt-BR" sz="4000" b="1" dirty="0" smtClean="0">
                <a:latin typeface="Colonna MT" pitchFamily="82" charset="0"/>
              </a:rPr>
              <a:t>Câncer                           </a:t>
            </a:r>
            <a:r>
              <a:rPr lang="pt-BR" sz="2400" b="1" dirty="0" smtClean="0">
                <a:latin typeface="Colonna MT" pitchFamily="82" charset="0"/>
              </a:rPr>
              <a:t>21 </a:t>
            </a:r>
            <a:r>
              <a:rPr lang="pt-BR" sz="2400" b="1" dirty="0" smtClean="0">
                <a:latin typeface="Colonna MT" pitchFamily="82" charset="0"/>
              </a:rPr>
              <a:t>de Junho a </a:t>
            </a:r>
            <a:r>
              <a:rPr lang="pt-BR" sz="2400" b="1" dirty="0" smtClean="0">
                <a:latin typeface="Colonna MT" pitchFamily="82" charset="0"/>
              </a:rPr>
              <a:t>22 </a:t>
            </a:r>
            <a:r>
              <a:rPr lang="pt-BR" sz="2400" b="1" dirty="0" smtClean="0">
                <a:latin typeface="Colonna MT" pitchFamily="82" charset="0"/>
              </a:rPr>
              <a:t>de </a:t>
            </a:r>
            <a:r>
              <a:rPr lang="pt-BR" sz="2400" b="1" dirty="0" smtClean="0">
                <a:latin typeface="Colonna MT" pitchFamily="82" charset="0"/>
              </a:rPr>
              <a:t>Julho</a:t>
            </a:r>
            <a:r>
              <a:rPr lang="pt-BR" sz="4000" dirty="0" smtClean="0"/>
              <a:t/>
            </a:r>
            <a:br>
              <a:rPr lang="pt-BR" sz="4000" dirty="0" smtClean="0"/>
            </a:br>
            <a:r>
              <a:rPr lang="pt-BR" sz="4000" dirty="0" smtClean="0">
                <a:latin typeface="Colonna MT" pitchFamily="82" charset="0"/>
              </a:rPr>
              <a:t/>
            </a:r>
            <a:br>
              <a:rPr lang="pt-BR" sz="4000" dirty="0" smtClean="0">
                <a:latin typeface="Colonna MT" pitchFamily="82" charset="0"/>
              </a:rPr>
            </a:br>
            <a:r>
              <a:rPr lang="pt-BR" sz="2000" dirty="0" smtClean="0">
                <a:latin typeface="Colonna MT" pitchFamily="82" charset="0"/>
              </a:rPr>
              <a:t/>
            </a:r>
            <a:br>
              <a:rPr lang="pt-BR" sz="2000" dirty="0" smtClean="0">
                <a:latin typeface="Colonna MT" pitchFamily="82" charset="0"/>
              </a:rPr>
            </a:br>
            <a:endParaRPr lang="pt-BR" sz="2000" dirty="0">
              <a:latin typeface="Colonna MT" pitchFamily="82" charset="0"/>
            </a:endParaRPr>
          </a:p>
        </p:txBody>
      </p:sp>
      <p:sp>
        <p:nvSpPr>
          <p:cNvPr id="3" name="Espaço Reservado para Conteúdo 2"/>
          <p:cNvSpPr>
            <a:spLocks noGrp="1"/>
          </p:cNvSpPr>
          <p:nvPr>
            <p:ph sz="half" idx="1"/>
          </p:nvPr>
        </p:nvSpPr>
        <p:spPr>
          <a:xfrm>
            <a:off x="457200" y="1643050"/>
            <a:ext cx="3971924" cy="5000660"/>
          </a:xfrm>
        </p:spPr>
        <p:txBody>
          <a:bodyPr>
            <a:noAutofit/>
          </a:bodyPr>
          <a:lstStyle/>
          <a:p>
            <a:pPr>
              <a:buNone/>
            </a:pPr>
            <a:r>
              <a:rPr lang="pt-BR" sz="1400" i="1" dirty="0" smtClean="0"/>
              <a:t>O Caranguejo simboliza este signo porque carrega consigo a própria casa. </a:t>
            </a:r>
          </a:p>
          <a:p>
            <a:pPr>
              <a:buNone/>
            </a:pPr>
            <a:endParaRPr lang="pt-BR" sz="1400" i="1" dirty="0" smtClean="0"/>
          </a:p>
          <a:p>
            <a:pPr>
              <a:buNone/>
            </a:pPr>
            <a:r>
              <a:rPr lang="pt-BR" sz="1400" i="1" dirty="0" smtClean="0"/>
              <a:t>Também porque se move para os lados em vez de andar em linha reta e, embora um caranguejo não possa ser agressivo com as tenazes, consegue agarrar-se fortemente àquilo que quer.</a:t>
            </a:r>
          </a:p>
          <a:p>
            <a:pPr>
              <a:buNone/>
            </a:pPr>
            <a:endParaRPr lang="pt-BR" sz="1400" i="1" dirty="0" smtClean="0"/>
          </a:p>
          <a:p>
            <a:pPr>
              <a:buNone/>
            </a:pPr>
            <a:r>
              <a:rPr lang="pt-BR" sz="1400" i="1" dirty="0" smtClean="0"/>
              <a:t>Uma pessoa tipicamente Caranguejo é amante do lar e muito ligada à família.  Ao mesmo tempo, é bastante subtil em termos de comportamento e pode aproximar-se das pessoas e das situações de forma indireta, quando não é capaz ou não quer ser frontal. </a:t>
            </a:r>
          </a:p>
          <a:p>
            <a:pPr>
              <a:buNone/>
            </a:pPr>
            <a:endParaRPr lang="pt-BR" sz="1400" i="1" dirty="0" smtClean="0"/>
          </a:p>
          <a:p>
            <a:pPr>
              <a:buNone/>
            </a:pPr>
            <a:r>
              <a:rPr lang="pt-BR" sz="1400" i="1" dirty="0" smtClean="0"/>
              <a:t>E quando ama alguém ou tem algo que o faz feliz, agarra-se com todas as forças e não larga o objeto amado.</a:t>
            </a:r>
          </a:p>
          <a:p>
            <a:pPr>
              <a:buNone/>
            </a:pPr>
            <a:r>
              <a:rPr lang="pt-BR" sz="1400" i="1" dirty="0" smtClean="0"/>
              <a:t>.</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19" name="Picture 10" descr="http://t3.gstatic.com/images?q=tbn:ANd9GcSfifmzs494TpKA1qHWPa3XstHl42nn8gJhnSbCjp-JtID4iUEa"/>
          <p:cNvPicPr>
            <a:picLocks noGrp="1" noChangeAspect="1" noChangeArrowheads="1"/>
          </p:cNvPicPr>
          <p:nvPr>
            <p:ph sz="half" idx="2"/>
          </p:nvPr>
        </p:nvPicPr>
        <p:blipFill>
          <a:blip r:embed="rId2" cstate="print"/>
          <a:srcRect/>
          <a:stretch>
            <a:fillRect/>
          </a:stretch>
        </p:blipFill>
        <p:spPr bwMode="auto">
          <a:xfrm>
            <a:off x="4643438" y="1928802"/>
            <a:ext cx="3929090" cy="392909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609600" y="1176996"/>
            <a:ext cx="2212848" cy="3752202"/>
          </a:xfrm>
        </p:spPr>
        <p:txBody>
          <a:bodyPr>
            <a:normAutofit fontScale="90000"/>
          </a:bodyPr>
          <a:lstStyle/>
          <a:p>
            <a:r>
              <a:rPr lang="pt-BR" sz="1800" b="0" i="1" dirty="0" smtClean="0">
                <a:solidFill>
                  <a:schemeClr val="tx1"/>
                </a:solidFill>
                <a:latin typeface="+mn-lt"/>
              </a:rPr>
              <a:t>Interpretando o papel destes protagonistas (os planetas) e as suas qualidades </a:t>
            </a:r>
            <a:br>
              <a:rPr lang="pt-BR" sz="1800" b="0" i="1" dirty="0" smtClean="0">
                <a:solidFill>
                  <a:schemeClr val="tx1"/>
                </a:solidFill>
                <a:latin typeface="+mn-lt"/>
              </a:rPr>
            </a:br>
            <a:r>
              <a:rPr lang="pt-BR" sz="1800" b="0" i="1" dirty="0" smtClean="0">
                <a:solidFill>
                  <a:schemeClr val="tx1"/>
                </a:solidFill>
                <a:latin typeface="+mn-lt"/>
              </a:rPr>
              <a:t>(os elementos, signos e casas) e fazendo a síntese, a astrologia pode apresentar um quadro perceptível e completo da pessoa e do seu potencial, baseado na carta natal.</a:t>
            </a:r>
            <a:r>
              <a:rPr lang="pt-BR" i="1" dirty="0" smtClean="0"/>
              <a:t/>
            </a:r>
            <a:br>
              <a:rPr lang="pt-BR" i="1" dirty="0" smtClean="0"/>
            </a:br>
            <a:endParaRPr lang="pt-BR" i="1" dirty="0"/>
          </a:p>
        </p:txBody>
      </p:sp>
      <p:pic>
        <p:nvPicPr>
          <p:cNvPr id="17" name="Picture 10" descr="http://t3.gstatic.com/images?q=tbn:ANd9GcQlGOQkDMtwmGxsRbymNcf4npCquTZ8SFLdJwLHl19GCUtWLrq0IQ"/>
          <p:cNvPicPr>
            <a:picLocks noGrp="1" noChangeAspect="1" noChangeArrowheads="1"/>
          </p:cNvPicPr>
          <p:nvPr>
            <p:ph type="pic" idx="1"/>
          </p:nvPr>
        </p:nvPicPr>
        <p:blipFill>
          <a:blip r:embed="rId2" cstate="print"/>
          <a:srcRect l="3192" r="3192"/>
          <a:stretch>
            <a:fillRect/>
          </a:stretch>
        </p:blipFill>
        <p:spPr bwMode="auto">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28604"/>
            <a:ext cx="8229600" cy="1143008"/>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r>
              <a:rPr lang="pt-BR" sz="4000" b="1" dirty="0" smtClean="0">
                <a:latin typeface="Colonna MT" pitchFamily="82" charset="0"/>
              </a:rPr>
              <a:t>Câncer </a:t>
            </a:r>
            <a:endParaRPr lang="pt-BR" sz="2000" dirty="0">
              <a:latin typeface="Colonna MT" pitchFamily="82" charset="0"/>
            </a:endParaRPr>
          </a:p>
        </p:txBody>
      </p:sp>
      <p:sp>
        <p:nvSpPr>
          <p:cNvPr id="3" name="Espaço Reservado para Conteúdo 2"/>
          <p:cNvSpPr>
            <a:spLocks noGrp="1"/>
          </p:cNvSpPr>
          <p:nvPr>
            <p:ph sz="half" idx="1"/>
          </p:nvPr>
        </p:nvSpPr>
        <p:spPr>
          <a:xfrm>
            <a:off x="3929058" y="1500174"/>
            <a:ext cx="4857784" cy="4786346"/>
          </a:xfrm>
        </p:spPr>
        <p:txBody>
          <a:bodyPr>
            <a:noAutofit/>
          </a:bodyPr>
          <a:lstStyle/>
          <a:p>
            <a:pPr>
              <a:buNone/>
            </a:pPr>
            <a:r>
              <a:rPr lang="pt-BR" sz="1400" i="1" dirty="0" smtClean="0"/>
              <a:t>As pessoas de Caranguejo querem sentir-se necessárias, e é para elas importante estar rodeadas por pessoas que as amam e que as ajudam a sentir-se seguras. </a:t>
            </a:r>
          </a:p>
          <a:p>
            <a:pPr>
              <a:buNone/>
            </a:pPr>
            <a:endParaRPr lang="pt-BR" sz="1400" i="1" dirty="0" smtClean="0"/>
          </a:p>
          <a:p>
            <a:pPr>
              <a:buNone/>
            </a:pPr>
            <a:r>
              <a:rPr lang="pt-BR" sz="1400" i="1" dirty="0" smtClean="0"/>
              <a:t>São freqüentemente tímidas e sensíveis, mas podem tornar-se tenazes e corajosas quando se trata de proteger os amigos e entes queridos. Muitas pessoas de Caranguejo têm uma imaginação prodigiosa e podem criar bonitas histórias e quadros.</a:t>
            </a:r>
          </a:p>
          <a:p>
            <a:pPr>
              <a:buNone/>
            </a:pPr>
            <a:endParaRPr lang="pt-BR" sz="1400" i="1" dirty="0" smtClean="0"/>
          </a:p>
          <a:p>
            <a:pPr>
              <a:buNone/>
            </a:pPr>
            <a:r>
              <a:rPr lang="pt-BR" sz="1400" i="1" dirty="0" smtClean="0"/>
              <a:t>Caranguejo pertence a um grupo de signos designados pelos astrólogos como Signos de Água. Isto quer dizer que as pessoas de caranguejo têm uma personalidade profunda, misteriosa e gentil, que faz lembrar uma piscina profunda e fresca ou as águas correntes de um rio. Escorpião e Peixes são também signos de Água.</a:t>
            </a:r>
          </a:p>
          <a:p>
            <a:pPr>
              <a:buNone/>
            </a:pPr>
            <a:endParaRPr lang="pt-BR" sz="1400" i="1" dirty="0" smtClean="0"/>
          </a:p>
          <a:p>
            <a:pPr>
              <a:buNone/>
            </a:pPr>
            <a:r>
              <a:rPr lang="pt-BR" sz="1400" i="1" dirty="0" smtClean="0"/>
              <a:t>Se você é Caranguejo, pense em como se sente bem quando está no seio da família e se sente a salvo e seguro num lar calmo e acolhedor.</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65540" name="Picture 4" descr="http://t3.gstatic.com/images?q=tbn:ANd9GcRR1uL5rWBVx7dPy2ToB0K9g2QQiBYYj0PxscJFmQTknTU8IknOQw"/>
          <p:cNvPicPr>
            <a:picLocks noChangeAspect="1" noChangeArrowheads="1"/>
          </p:cNvPicPr>
          <p:nvPr/>
        </p:nvPicPr>
        <p:blipFill>
          <a:blip r:embed="rId2" cstate="print"/>
          <a:srcRect/>
          <a:stretch>
            <a:fillRect/>
          </a:stretch>
        </p:blipFill>
        <p:spPr bwMode="auto">
          <a:xfrm>
            <a:off x="285721" y="2000240"/>
            <a:ext cx="3214710" cy="3643338"/>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428604"/>
            <a:ext cx="8429684" cy="2357454"/>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br>
              <a:rPr lang="pt-BR" sz="4000" b="1" dirty="0" smtClean="0"/>
            </a:br>
            <a:r>
              <a:rPr lang="pt-BR" sz="4000" b="1" dirty="0" smtClean="0"/>
              <a:t/>
            </a:r>
            <a:br>
              <a:rPr lang="pt-BR" sz="4000" b="1" dirty="0" smtClean="0"/>
            </a:br>
            <a:r>
              <a:rPr lang="pt-BR" sz="4000" b="1" dirty="0" smtClean="0"/>
              <a:t> </a:t>
            </a:r>
            <a:r>
              <a:rPr lang="pt-BR" sz="4000" b="1" dirty="0" smtClean="0">
                <a:latin typeface="Colonna MT" pitchFamily="82" charset="0"/>
              </a:rPr>
              <a:t>Leão                               </a:t>
            </a:r>
            <a:r>
              <a:rPr lang="pt-BR" sz="2400" b="1" dirty="0" smtClean="0">
                <a:latin typeface="Colonna MT" pitchFamily="82" charset="0"/>
              </a:rPr>
              <a:t>23 de Julho a 22 de Agosto</a:t>
            </a:r>
            <a:r>
              <a:rPr lang="pt-BR" sz="2400" dirty="0" smtClean="0">
                <a:latin typeface="Colonna MT" pitchFamily="82" charset="0"/>
              </a:rPr>
              <a:t/>
            </a:r>
            <a:br>
              <a:rPr lang="pt-BR" sz="2400" dirty="0" smtClean="0">
                <a:latin typeface="Colonna MT" pitchFamily="82" charset="0"/>
              </a:rPr>
            </a:br>
            <a:r>
              <a:rPr lang="pt-BR" sz="4000" dirty="0" smtClean="0">
                <a:latin typeface="Colonna MT" pitchFamily="82" charset="0"/>
              </a:rPr>
              <a:t/>
            </a:r>
            <a:br>
              <a:rPr lang="pt-BR" sz="4000" dirty="0" smtClean="0">
                <a:latin typeface="Colonna MT" pitchFamily="82" charset="0"/>
              </a:rPr>
            </a:br>
            <a:r>
              <a:rPr lang="pt-BR" sz="2000" dirty="0" smtClean="0">
                <a:latin typeface="Colonna MT" pitchFamily="82" charset="0"/>
              </a:rPr>
              <a:t/>
            </a:r>
            <a:br>
              <a:rPr lang="pt-BR" sz="2000" dirty="0" smtClean="0">
                <a:latin typeface="Colonna MT" pitchFamily="82" charset="0"/>
              </a:rPr>
            </a:br>
            <a:endParaRPr lang="pt-BR" sz="2000" dirty="0">
              <a:latin typeface="Colonna MT" pitchFamily="82" charset="0"/>
            </a:endParaRPr>
          </a:p>
        </p:txBody>
      </p:sp>
      <p:sp>
        <p:nvSpPr>
          <p:cNvPr id="3" name="Espaço Reservado para Conteúdo 2"/>
          <p:cNvSpPr>
            <a:spLocks noGrp="1"/>
          </p:cNvSpPr>
          <p:nvPr>
            <p:ph sz="half" idx="1"/>
          </p:nvPr>
        </p:nvSpPr>
        <p:spPr>
          <a:xfrm>
            <a:off x="457200" y="1571612"/>
            <a:ext cx="4400552" cy="5072098"/>
          </a:xfrm>
        </p:spPr>
        <p:txBody>
          <a:bodyPr>
            <a:noAutofit/>
          </a:bodyPr>
          <a:lstStyle/>
          <a:p>
            <a:pPr>
              <a:buNone/>
            </a:pPr>
            <a:r>
              <a:rPr lang="pt-BR" sz="1400" i="1" dirty="0" smtClean="0"/>
              <a:t>O Leão é considerado o Rei dos Animais, e os astrólogos acreditam que este animal é um bom símbolo para representar o tipo de personalidade que parece ser comum às pessoas do signo de Leão. </a:t>
            </a:r>
          </a:p>
          <a:p>
            <a:pPr>
              <a:buNone/>
            </a:pPr>
            <a:endParaRPr lang="pt-BR" sz="1400" i="1" dirty="0" smtClean="0"/>
          </a:p>
          <a:p>
            <a:pPr>
              <a:buNone/>
            </a:pPr>
            <a:r>
              <a:rPr lang="pt-BR" sz="1400" i="1" dirty="0" smtClean="0"/>
              <a:t>Se observarmos um leão, verificamos que exibe sempre um porte digno, orgulhoso e descontraído. Parece saber que é o Rei.</a:t>
            </a:r>
          </a:p>
          <a:p>
            <a:pPr>
              <a:buNone/>
            </a:pPr>
            <a:endParaRPr lang="pt-BR" sz="1400" i="1" dirty="0" smtClean="0"/>
          </a:p>
          <a:p>
            <a:pPr>
              <a:buNone/>
            </a:pPr>
            <a:r>
              <a:rPr lang="pt-BR" sz="1400" i="1" dirty="0" smtClean="0"/>
              <a:t>Por vezes também aprecia ser preguiçoso e estender-se ao sol. Tudo isto significa que, se você pertence ao signo de Leão, provavelmente necessita de bastante tempo e oportunidade para fazer as coisas de que mais gosta na vida, coisas que lhe trazem alegria e que lhe permitem expressar-se de forma agradável. </a:t>
            </a:r>
          </a:p>
          <a:p>
            <a:pPr>
              <a:buNone/>
            </a:pPr>
            <a:endParaRPr lang="pt-BR" sz="1400" i="1" dirty="0" smtClean="0"/>
          </a:p>
          <a:p>
            <a:pPr>
              <a:buNone/>
            </a:pPr>
            <a:r>
              <a:rPr lang="pt-BR" sz="1400" i="1" dirty="0" smtClean="0"/>
              <a:t>As pessoas de Leão preferem sempre pensar em grande, e não apreciam coisas detalhadas ou aborrecidas. Também gostam de liderar, e detestam receber ordens. </a:t>
            </a:r>
            <a:r>
              <a:rPr lang="pt-BR" sz="1400" dirty="0" smtClean="0"/>
              <a:t/>
            </a:r>
            <a:br>
              <a:rPr lang="pt-BR" sz="1400" dirty="0" smtClean="0"/>
            </a:b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2052" name="Picture 4" descr="http://t1.gstatic.com/images?q=tbn:ANd9GcSO2gX32tWAvW9XlyM0fAPZJWZpzbh-h6byOISEK4J7K_abVZ9g"/>
          <p:cNvPicPr>
            <a:picLocks noChangeAspect="1" noChangeArrowheads="1"/>
          </p:cNvPicPr>
          <p:nvPr/>
        </p:nvPicPr>
        <p:blipFill>
          <a:blip r:embed="rId2" cstate="print"/>
          <a:srcRect/>
          <a:stretch>
            <a:fillRect/>
          </a:stretch>
        </p:blipFill>
        <p:spPr bwMode="auto">
          <a:xfrm>
            <a:off x="4929190" y="1857364"/>
            <a:ext cx="3929060" cy="392909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28604"/>
            <a:ext cx="8229600" cy="1143008"/>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r>
              <a:rPr lang="pt-BR" sz="4000" b="1" dirty="0" smtClean="0">
                <a:latin typeface="Colonna MT" pitchFamily="82" charset="0"/>
              </a:rPr>
              <a:t>Leão </a:t>
            </a:r>
            <a:endParaRPr lang="pt-BR" sz="2000" dirty="0">
              <a:latin typeface="Colonna MT" pitchFamily="82" charset="0"/>
            </a:endParaRPr>
          </a:p>
        </p:txBody>
      </p:sp>
      <p:sp>
        <p:nvSpPr>
          <p:cNvPr id="3" name="Espaço Reservado para Conteúdo 2"/>
          <p:cNvSpPr>
            <a:spLocks noGrp="1"/>
          </p:cNvSpPr>
          <p:nvPr>
            <p:ph sz="half" idx="1"/>
          </p:nvPr>
        </p:nvSpPr>
        <p:spPr>
          <a:xfrm>
            <a:off x="4000496" y="1428736"/>
            <a:ext cx="4786346" cy="4857784"/>
          </a:xfrm>
        </p:spPr>
        <p:txBody>
          <a:bodyPr>
            <a:noAutofit/>
          </a:bodyPr>
          <a:lstStyle/>
          <a:p>
            <a:pPr>
              <a:buNone/>
            </a:pPr>
            <a:r>
              <a:rPr lang="pt-BR" sz="1400" i="1" dirty="0" smtClean="0"/>
              <a:t>Outro aspecto importante é o amor. As pessoas do signo de Leão precisam de muito amor e atenção. Podem sentir-se magoados se forem ignorados, ou se alguém ficar com os louros por aquilo que eles próprios fizeram. </a:t>
            </a:r>
          </a:p>
          <a:p>
            <a:pPr>
              <a:buNone/>
            </a:pPr>
            <a:endParaRPr lang="pt-BR" sz="1400" i="1" dirty="0" smtClean="0"/>
          </a:p>
          <a:p>
            <a:pPr>
              <a:buNone/>
            </a:pPr>
            <a:r>
              <a:rPr lang="pt-BR" sz="1400" i="1" dirty="0" smtClean="0"/>
              <a:t>Adoram ter uma assistência, e mesmo um Leão relativamente tímido e sossegado pode, disfarçadamente, observar se alguém está a reparar naquilo que faz.</a:t>
            </a:r>
          </a:p>
          <a:p>
            <a:pPr>
              <a:buNone/>
            </a:pPr>
            <a:endParaRPr lang="pt-BR" sz="1400" i="1" dirty="0" smtClean="0"/>
          </a:p>
          <a:p>
            <a:pPr>
              <a:buNone/>
            </a:pPr>
            <a:r>
              <a:rPr lang="pt-BR" sz="1400" i="1" dirty="0" smtClean="0"/>
              <a:t>O Leão é um signo de fogo, tal como Carneiro e Sagitário. Se você pertence ao signo de Leão, pense em como lhe sabe bem criar algo que seja unicamente seu, algo artístico ou excitante tal como uma nova invenção que toda a gente admire e que também proporcione prazer às outras pessoas. </a:t>
            </a:r>
          </a:p>
          <a:p>
            <a:pPr>
              <a:buNone/>
            </a:pPr>
            <a:endParaRPr lang="pt-BR" sz="1400" i="1" dirty="0" smtClean="0"/>
          </a:p>
          <a:p>
            <a:pPr>
              <a:buNone/>
            </a:pPr>
            <a:r>
              <a:rPr lang="pt-BR" sz="1400" i="1" dirty="0" smtClean="0"/>
              <a:t>Não tenha receio de pedir a atenção e o amor de que necessita, mas lembre-se de que as outras pessoas também gostam de ser amadas e admiradas.</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10" name="Picture 2" descr="http://t0.gstatic.com/images?q=tbn:ANd9GcSe5DcaHZNex403VRYl7OQEIbPpVN3gw6X5pqaIGRQUBKeezFcm"/>
          <p:cNvPicPr>
            <a:picLocks noChangeAspect="1" noChangeArrowheads="1"/>
          </p:cNvPicPr>
          <p:nvPr/>
        </p:nvPicPr>
        <p:blipFill>
          <a:blip r:embed="rId2" cstate="print"/>
          <a:srcRect/>
          <a:stretch>
            <a:fillRect/>
          </a:stretch>
        </p:blipFill>
        <p:spPr bwMode="auto">
          <a:xfrm>
            <a:off x="500034" y="1864507"/>
            <a:ext cx="3071834" cy="3716919"/>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785794"/>
            <a:ext cx="8429684" cy="2143140"/>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br>
              <a:rPr lang="pt-BR" sz="4000" b="1" dirty="0" smtClean="0"/>
            </a:br>
            <a:r>
              <a:rPr lang="pt-BR" sz="4000" b="1" dirty="0" smtClean="0"/>
              <a:t/>
            </a:r>
            <a:br>
              <a:rPr lang="pt-BR" sz="4000" b="1" dirty="0" smtClean="0"/>
            </a:br>
            <a:r>
              <a:rPr lang="pt-BR" sz="4000" b="1" i="1" dirty="0" smtClean="0">
                <a:latin typeface="Colonna MT" pitchFamily="82" charset="0"/>
              </a:rPr>
              <a:t> Virgem                      </a:t>
            </a:r>
            <a:r>
              <a:rPr lang="pt-BR" sz="2400" b="1" i="1" dirty="0" smtClean="0">
                <a:latin typeface="Colonna MT" pitchFamily="82" charset="0"/>
              </a:rPr>
              <a:t>23 de Agosto a 22 de Setembro</a:t>
            </a:r>
            <a:r>
              <a:rPr lang="pt-BR" sz="2400" dirty="0" smtClean="0"/>
              <a:t/>
            </a:r>
            <a:br>
              <a:rPr lang="pt-BR" sz="2400" dirty="0" smtClean="0"/>
            </a:br>
            <a:r>
              <a:rPr lang="pt-BR" sz="2400" dirty="0" smtClean="0">
                <a:latin typeface="Colonna MT" pitchFamily="82" charset="0"/>
              </a:rPr>
              <a:t/>
            </a:r>
            <a:br>
              <a:rPr lang="pt-BR" sz="2400" dirty="0" smtClean="0">
                <a:latin typeface="Colonna MT" pitchFamily="82" charset="0"/>
              </a:rPr>
            </a:br>
            <a:r>
              <a:rPr lang="pt-BR" sz="4000" dirty="0" smtClean="0">
                <a:latin typeface="Colonna MT" pitchFamily="82" charset="0"/>
              </a:rPr>
              <a:t/>
            </a:r>
            <a:br>
              <a:rPr lang="pt-BR" sz="4000" dirty="0" smtClean="0">
                <a:latin typeface="Colonna MT" pitchFamily="82" charset="0"/>
              </a:rPr>
            </a:br>
            <a:r>
              <a:rPr lang="pt-BR" sz="2000" dirty="0" smtClean="0">
                <a:latin typeface="Colonna MT" pitchFamily="82" charset="0"/>
              </a:rPr>
              <a:t/>
            </a:r>
            <a:br>
              <a:rPr lang="pt-BR" sz="2000" dirty="0" smtClean="0">
                <a:latin typeface="Colonna MT" pitchFamily="82" charset="0"/>
              </a:rPr>
            </a:br>
            <a:endParaRPr lang="pt-BR" sz="2000" dirty="0">
              <a:latin typeface="Colonna MT" pitchFamily="82" charset="0"/>
            </a:endParaRPr>
          </a:p>
        </p:txBody>
      </p:sp>
      <p:sp>
        <p:nvSpPr>
          <p:cNvPr id="3" name="Espaço Reservado para Conteúdo 2"/>
          <p:cNvSpPr>
            <a:spLocks noGrp="1"/>
          </p:cNvSpPr>
          <p:nvPr>
            <p:ph sz="half" idx="1"/>
          </p:nvPr>
        </p:nvSpPr>
        <p:spPr>
          <a:xfrm>
            <a:off x="457200" y="1643050"/>
            <a:ext cx="4400552" cy="5000660"/>
          </a:xfrm>
        </p:spPr>
        <p:txBody>
          <a:bodyPr>
            <a:noAutofit/>
          </a:bodyPr>
          <a:lstStyle/>
          <a:p>
            <a:pPr>
              <a:buNone/>
            </a:pPr>
            <a:r>
              <a:rPr lang="pt-BR" sz="1400" i="1" dirty="0" smtClean="0"/>
              <a:t>O símbolo de Virgem é uma donzela e foi escolhido pelos astrólogos para representar pessoas nascidas sob este signo porque lhes é comum uma qualidade de frescura e clareza na forma como pensam.</a:t>
            </a:r>
          </a:p>
          <a:p>
            <a:pPr>
              <a:buNone/>
            </a:pPr>
            <a:endParaRPr lang="pt-BR" sz="1400" i="1" dirty="0" smtClean="0"/>
          </a:p>
          <a:p>
            <a:pPr>
              <a:buNone/>
            </a:pPr>
            <a:r>
              <a:rPr lang="pt-BR" sz="1400" i="1" dirty="0" smtClean="0"/>
              <a:t>Os nativos de Virgem são geralmente gentis e sossegados, adoram animais e acompanhar o crescimento de coisas. Muitos virginianos gostam de tarefas que envolvam detalhes e são dotados para as atividades artesanais, como a costura. São capazes de se esforçar arduamente para criar algo ao mesmo tempo belo e útil. </a:t>
            </a:r>
          </a:p>
          <a:p>
            <a:pPr>
              <a:buNone/>
            </a:pPr>
            <a:endParaRPr lang="pt-BR" sz="1400" i="1" dirty="0" smtClean="0"/>
          </a:p>
          <a:p>
            <a:pPr>
              <a:buNone/>
            </a:pPr>
            <a:r>
              <a:rPr lang="pt-BR" sz="1400" i="1" dirty="0" smtClean="0"/>
              <a:t>As pessoas nascidas sob o signo de Virgem sentem-se quase sempre felizes sozinhas, mesmo sabendo que são necessárias e apreciadas pelos outros. </a:t>
            </a:r>
            <a:r>
              <a:rPr lang="pt-BR" sz="1400" dirty="0" smtClean="0"/>
              <a:t/>
            </a:r>
            <a:br>
              <a:rPr lang="pt-BR" sz="1400" dirty="0" smtClean="0"/>
            </a:b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1204" name="Picture 4" descr="http://t1.gstatic.com/images?q=tbn:ANd9GcS4_UPD9WWqUdiSRLImWqvbugq55HG2ztlU2PT-o6ksKGMsS6kb"/>
          <p:cNvPicPr>
            <a:picLocks noChangeAspect="1" noChangeArrowheads="1"/>
          </p:cNvPicPr>
          <p:nvPr/>
        </p:nvPicPr>
        <p:blipFill>
          <a:blip r:embed="rId2" cstate="print"/>
          <a:srcRect/>
          <a:stretch>
            <a:fillRect/>
          </a:stretch>
        </p:blipFill>
        <p:spPr bwMode="auto">
          <a:xfrm>
            <a:off x="5000628" y="1571612"/>
            <a:ext cx="3633812" cy="4000528"/>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28604"/>
            <a:ext cx="8229600" cy="1143008"/>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r>
              <a:rPr lang="pt-BR" sz="4000" b="1" i="1" dirty="0" smtClean="0">
                <a:latin typeface="Colonna MT" pitchFamily="82" charset="0"/>
              </a:rPr>
              <a:t>Virgem </a:t>
            </a:r>
            <a:endParaRPr lang="pt-BR" sz="2000" dirty="0">
              <a:latin typeface="Colonna MT" pitchFamily="82" charset="0"/>
            </a:endParaRPr>
          </a:p>
        </p:txBody>
      </p:sp>
      <p:sp>
        <p:nvSpPr>
          <p:cNvPr id="3" name="Espaço Reservado para Conteúdo 2"/>
          <p:cNvSpPr>
            <a:spLocks noGrp="1"/>
          </p:cNvSpPr>
          <p:nvPr>
            <p:ph sz="half" idx="1"/>
          </p:nvPr>
        </p:nvSpPr>
        <p:spPr>
          <a:xfrm>
            <a:off x="4000496" y="1428736"/>
            <a:ext cx="4786346" cy="4857784"/>
          </a:xfrm>
        </p:spPr>
        <p:txBody>
          <a:bodyPr>
            <a:noAutofit/>
          </a:bodyPr>
          <a:lstStyle/>
          <a:p>
            <a:pPr>
              <a:buNone/>
            </a:pPr>
            <a:r>
              <a:rPr lang="pt-BR" sz="1400" i="1" dirty="0" smtClean="0"/>
              <a:t>De fato, o mais importante para o virginiano é o serviço aos outros. Estão sempre prontos a ajudar, e são muito solidários com os problemas dos amigos. São freqüentemente tímidos e sensíveis, mas no fundo são generosos com o seu amor e os seus talentos.</a:t>
            </a:r>
          </a:p>
          <a:p>
            <a:pPr>
              <a:buNone/>
            </a:pPr>
            <a:endParaRPr lang="pt-BR" sz="1400" i="1" dirty="0" smtClean="0"/>
          </a:p>
          <a:p>
            <a:pPr>
              <a:buNone/>
            </a:pPr>
            <a:r>
              <a:rPr lang="pt-BR" sz="1400" i="1" dirty="0" smtClean="0"/>
              <a:t>Virgem é um signo de Terra, tal como Touro ou Capricórnio. Se você pertence ao signo de Virgem, sabe como é bom poder ajudar os outros de alguma forma. Também retira grande satisfação das atividades manuais. </a:t>
            </a:r>
          </a:p>
          <a:p>
            <a:pPr>
              <a:buNone/>
            </a:pPr>
            <a:endParaRPr lang="pt-BR" sz="1400" i="1" dirty="0" smtClean="0"/>
          </a:p>
          <a:p>
            <a:pPr>
              <a:buNone/>
            </a:pPr>
            <a:r>
              <a:rPr lang="pt-BR" sz="1400" i="1" dirty="0" smtClean="0"/>
              <a:t>Provavelmente, ao crescer, vai-se apercebendo da importância crescente do trabalho a que se dedica, porque precisa </a:t>
            </a:r>
            <a:r>
              <a:rPr lang="pt-BR" sz="1400" i="1" dirty="0" smtClean="0"/>
              <a:t>sentir </a:t>
            </a:r>
            <a:r>
              <a:rPr lang="pt-BR" sz="1400" i="1" dirty="0" smtClean="0"/>
              <a:t>que aquilo que faz é um </a:t>
            </a:r>
            <a:r>
              <a:rPr lang="pt-BR" sz="1400" i="1" dirty="0" smtClean="0"/>
              <a:t>contribuição válido </a:t>
            </a:r>
            <a:r>
              <a:rPr lang="pt-BR" sz="1400" i="1" dirty="0" smtClean="0"/>
              <a:t>para a vida. Nunca pense que pessoas mais barulhentas ou mandonas são melhores que você, porque a sua gentileza e a sua calma especiais são muito necessárias a este mundo.</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11" name="Picture 2" descr="http://t3.gstatic.com/images?q=tbn:ANd9GcT6EfOm7XV5rDj1IJmp1AI3FOwmpTBhAZs05VwrRdJv6RdzqEZG"/>
          <p:cNvPicPr>
            <a:picLocks noChangeAspect="1" noChangeArrowheads="1"/>
          </p:cNvPicPr>
          <p:nvPr/>
        </p:nvPicPr>
        <p:blipFill>
          <a:blip r:embed="rId2" cstate="print"/>
          <a:srcRect/>
          <a:stretch>
            <a:fillRect/>
          </a:stretch>
        </p:blipFill>
        <p:spPr bwMode="auto">
          <a:xfrm>
            <a:off x="357158" y="2000240"/>
            <a:ext cx="3286148" cy="3286148"/>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785794"/>
            <a:ext cx="8429684" cy="2143140"/>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br>
              <a:rPr lang="pt-BR" sz="4000" b="1" dirty="0" smtClean="0"/>
            </a:br>
            <a:r>
              <a:rPr lang="pt-BR" sz="4000" b="1" dirty="0" smtClean="0"/>
              <a:t/>
            </a:r>
            <a:br>
              <a:rPr lang="pt-BR" sz="4000" b="1" dirty="0" smtClean="0"/>
            </a:br>
            <a:r>
              <a:rPr lang="pt-BR" sz="4000" b="1" i="1" dirty="0" smtClean="0">
                <a:latin typeface="Colonna MT" pitchFamily="82" charset="0"/>
              </a:rPr>
              <a:t> </a:t>
            </a:r>
            <a:r>
              <a:rPr lang="pt-BR" sz="4000" b="1" dirty="0" smtClean="0">
                <a:latin typeface="Colonna MT" pitchFamily="82" charset="0"/>
              </a:rPr>
              <a:t>Libra                         </a:t>
            </a:r>
            <a:r>
              <a:rPr lang="en-US" sz="2400" b="1" dirty="0" smtClean="0">
                <a:latin typeface="Colonna MT" pitchFamily="82" charset="0"/>
              </a:rPr>
              <a:t>23 de Setembro a </a:t>
            </a:r>
            <a:r>
              <a:rPr lang="en-US" sz="2400" b="1" dirty="0" smtClean="0">
                <a:latin typeface="Colonna MT" pitchFamily="82" charset="0"/>
              </a:rPr>
              <a:t>22 de Outubro</a:t>
            </a:r>
            <a:r>
              <a:rPr lang="pt-BR" sz="4000" dirty="0" smtClean="0"/>
              <a:t/>
            </a:r>
            <a:br>
              <a:rPr lang="pt-BR" sz="4000" dirty="0" smtClean="0"/>
            </a:br>
            <a:r>
              <a:rPr lang="pt-BR" sz="2400" dirty="0" smtClean="0">
                <a:latin typeface="Colonna MT" pitchFamily="82" charset="0"/>
              </a:rPr>
              <a:t/>
            </a:r>
            <a:br>
              <a:rPr lang="pt-BR" sz="2400" dirty="0" smtClean="0">
                <a:latin typeface="Colonna MT" pitchFamily="82" charset="0"/>
              </a:rPr>
            </a:br>
            <a:r>
              <a:rPr lang="pt-BR" sz="4000" dirty="0" smtClean="0">
                <a:latin typeface="Colonna MT" pitchFamily="82" charset="0"/>
              </a:rPr>
              <a:t/>
            </a:r>
            <a:br>
              <a:rPr lang="pt-BR" sz="4000" dirty="0" smtClean="0">
                <a:latin typeface="Colonna MT" pitchFamily="82" charset="0"/>
              </a:rPr>
            </a:br>
            <a:r>
              <a:rPr lang="pt-BR" sz="2000" dirty="0" smtClean="0">
                <a:latin typeface="Colonna MT" pitchFamily="82" charset="0"/>
              </a:rPr>
              <a:t/>
            </a:r>
            <a:br>
              <a:rPr lang="pt-BR" sz="2000" dirty="0" smtClean="0">
                <a:latin typeface="Colonna MT" pitchFamily="82" charset="0"/>
              </a:rPr>
            </a:br>
            <a:endParaRPr lang="pt-BR" sz="2000" dirty="0">
              <a:latin typeface="Colonna MT" pitchFamily="82" charset="0"/>
            </a:endParaRPr>
          </a:p>
        </p:txBody>
      </p:sp>
      <p:sp>
        <p:nvSpPr>
          <p:cNvPr id="3" name="Espaço Reservado para Conteúdo 2"/>
          <p:cNvSpPr>
            <a:spLocks noGrp="1"/>
          </p:cNvSpPr>
          <p:nvPr>
            <p:ph sz="half" idx="1"/>
          </p:nvPr>
        </p:nvSpPr>
        <p:spPr>
          <a:xfrm>
            <a:off x="457200" y="1643050"/>
            <a:ext cx="4400552" cy="5000660"/>
          </a:xfrm>
        </p:spPr>
        <p:txBody>
          <a:bodyPr>
            <a:noAutofit/>
          </a:bodyPr>
          <a:lstStyle/>
          <a:p>
            <a:pPr>
              <a:buNone/>
            </a:pPr>
            <a:r>
              <a:rPr lang="pt-BR" sz="1400" i="1" dirty="0" smtClean="0"/>
              <a:t>Quando usa dois pratos de uma balança, é necessário que ambos tenham exatamente o mesmo peso de cada lado para que haja equilíbrio. Se houver mais peso de um lado ou menos do outro, os pratos desequilibram-se.  </a:t>
            </a:r>
          </a:p>
          <a:p>
            <a:pPr>
              <a:buNone/>
            </a:pPr>
            <a:endParaRPr lang="pt-BR" sz="1400" i="1" dirty="0" smtClean="0"/>
          </a:p>
          <a:p>
            <a:pPr>
              <a:buNone/>
            </a:pPr>
            <a:r>
              <a:rPr lang="pt-BR" sz="1400" i="1" dirty="0" smtClean="0"/>
              <a:t>Os astrólogos acreditam que este é um bom símbolo para o signo de Libra, porque estes nativos parecem precisar de igual quantidade de tudo nas suas vidas para serem felizes. As pessoas de Balança precisam de manter o equilíbrio entre o trabalho e o lazer, entre os pensamentos e as emoções. </a:t>
            </a:r>
          </a:p>
          <a:p>
            <a:pPr>
              <a:buNone/>
            </a:pPr>
            <a:endParaRPr lang="pt-BR" sz="1400" i="1" dirty="0" smtClean="0"/>
          </a:p>
          <a:p>
            <a:pPr>
              <a:buNone/>
            </a:pPr>
            <a:r>
              <a:rPr lang="pt-BR" sz="1400" i="1" dirty="0" smtClean="0"/>
              <a:t>Por vezes parecem ter dificuldades em tomar decisões, mas isto deve-se ao fato de considerarem todos os lados de uma questão antes de decidirem. Buscam continuamente a perfeição e o equilíbrio, e adoram estar rodeados de beleza e harmonia.</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3250" name="Picture 2" descr="http://t3.gstatic.com/images?q=tbn:ANd9GcTH-8tRdls5Nh1g7czBVar5_xmOLJCW1gTFZU_nKhOdr8pOSXZJeQ"/>
          <p:cNvPicPr>
            <a:picLocks noChangeAspect="1" noChangeArrowheads="1"/>
          </p:cNvPicPr>
          <p:nvPr/>
        </p:nvPicPr>
        <p:blipFill>
          <a:blip r:embed="rId2" cstate="print"/>
          <a:srcRect/>
          <a:stretch>
            <a:fillRect/>
          </a:stretch>
        </p:blipFill>
        <p:spPr bwMode="auto">
          <a:xfrm>
            <a:off x="4929190" y="1714488"/>
            <a:ext cx="3929090" cy="392909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28604"/>
            <a:ext cx="8229600" cy="1143008"/>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r>
              <a:rPr lang="pt-BR" sz="4000" b="1" dirty="0" smtClean="0">
                <a:latin typeface="Colonna MT" pitchFamily="82" charset="0"/>
              </a:rPr>
              <a:t>Libra</a:t>
            </a:r>
            <a:endParaRPr lang="pt-BR" sz="2000" dirty="0">
              <a:latin typeface="Colonna MT" pitchFamily="82" charset="0"/>
            </a:endParaRPr>
          </a:p>
        </p:txBody>
      </p:sp>
      <p:sp>
        <p:nvSpPr>
          <p:cNvPr id="3" name="Espaço Reservado para Conteúdo 2"/>
          <p:cNvSpPr>
            <a:spLocks noGrp="1"/>
          </p:cNvSpPr>
          <p:nvPr>
            <p:ph sz="half" idx="1"/>
          </p:nvPr>
        </p:nvSpPr>
        <p:spPr>
          <a:xfrm>
            <a:off x="3857620" y="1428736"/>
            <a:ext cx="5072098" cy="4857784"/>
          </a:xfrm>
        </p:spPr>
        <p:txBody>
          <a:bodyPr>
            <a:noAutofit/>
          </a:bodyPr>
          <a:lstStyle/>
          <a:p>
            <a:pPr>
              <a:buNone/>
            </a:pPr>
            <a:r>
              <a:rPr lang="pt-BR" sz="1400" i="1" dirty="0" smtClean="0"/>
              <a:t>O mais importante para um Balança é a idéia de harmonia. Gostam de estar rodeados de pessoas e de sentir que são apreciados. Geralmente interessam-se pelo sexo oposto muito cedo na vida, porque precisam de amor e companheirismo. </a:t>
            </a:r>
          </a:p>
          <a:p>
            <a:pPr>
              <a:buNone/>
            </a:pPr>
            <a:endParaRPr lang="pt-BR" sz="1400" i="1" dirty="0" smtClean="0"/>
          </a:p>
          <a:p>
            <a:pPr>
              <a:buNone/>
            </a:pPr>
            <a:r>
              <a:rPr lang="pt-BR" sz="1400" i="1" dirty="0" smtClean="0"/>
              <a:t>Muitas dos Balanças são artistas e apreciam coisas belas. Por vezes, têm talento para a música ou para cantar, e geralmente vestem-se bem. Mas podem também ser bons em Matemática e Ciências, porque têm um pensamento claro e lógico. Regra geral, são bastante apreciados porque são charmosos e fáceis de lidar. </a:t>
            </a:r>
          </a:p>
          <a:p>
            <a:pPr>
              <a:buNone/>
            </a:pPr>
            <a:endParaRPr lang="pt-BR" sz="1400" i="1" dirty="0" smtClean="0"/>
          </a:p>
          <a:p>
            <a:pPr>
              <a:buNone/>
            </a:pPr>
            <a:r>
              <a:rPr lang="pt-BR" sz="1400" i="1" dirty="0" smtClean="0"/>
              <a:t>Quando alguém do signo de Balança discute ou tem um mau comportamento, quase sempre é por sentir que algo é injusto.</a:t>
            </a:r>
          </a:p>
          <a:p>
            <a:endParaRPr lang="pt-BR" sz="1400" i="1" dirty="0" smtClean="0"/>
          </a:p>
          <a:p>
            <a:pPr>
              <a:buNone/>
            </a:pPr>
            <a:r>
              <a:rPr lang="pt-BR" sz="1400" i="1" dirty="0" smtClean="0"/>
              <a:t>Balança é um Signo de Ar, tal como Gêmeos ou Aquário. Se você pertence ao signo de Balança, pense em como se sente bem quando tudo na sua vida parece ser harmonioso e equilibrado, ou quando tem amigos com quem sair ou fazer coisas.</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2226" name="Picture 2" descr="http://t3.gstatic.com/images?q=tbn:ANd9GcTC07eB0fpoUfETDPNaNSY-SRv08aWhAQzx8WLHoZD_XmPCxhy9"/>
          <p:cNvPicPr>
            <a:picLocks noChangeAspect="1" noChangeArrowheads="1"/>
          </p:cNvPicPr>
          <p:nvPr/>
        </p:nvPicPr>
        <p:blipFill>
          <a:blip r:embed="rId2" cstate="print"/>
          <a:srcRect/>
          <a:stretch>
            <a:fillRect/>
          </a:stretch>
        </p:blipFill>
        <p:spPr bwMode="auto">
          <a:xfrm>
            <a:off x="214282" y="2214554"/>
            <a:ext cx="3214710" cy="3071834"/>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785794"/>
            <a:ext cx="8429684" cy="2714644"/>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br>
              <a:rPr lang="pt-BR" sz="4000" b="1" dirty="0" smtClean="0"/>
            </a:br>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Escorpião                 </a:t>
            </a:r>
            <a:r>
              <a:rPr lang="pt-BR" sz="2400" b="1" dirty="0" smtClean="0">
                <a:latin typeface="Colonna MT" pitchFamily="82" charset="0"/>
              </a:rPr>
              <a:t>23 de Outubro a </a:t>
            </a:r>
            <a:r>
              <a:rPr lang="pt-BR" sz="2400" b="1" dirty="0" smtClean="0">
                <a:latin typeface="Colonna MT" pitchFamily="82" charset="0"/>
              </a:rPr>
              <a:t>21 </a:t>
            </a:r>
            <a:r>
              <a:rPr lang="pt-BR" sz="2400" b="1" dirty="0" smtClean="0">
                <a:latin typeface="Colonna MT" pitchFamily="82" charset="0"/>
              </a:rPr>
              <a:t>de Novembro</a:t>
            </a:r>
            <a:r>
              <a:rPr lang="pt-BR" sz="4000" dirty="0" smtClean="0"/>
              <a:t/>
            </a:r>
            <a:br>
              <a:rPr lang="pt-BR" sz="4000" dirty="0" smtClean="0"/>
            </a:br>
            <a:r>
              <a:rPr lang="pt-BR" sz="4000" dirty="0" smtClean="0"/>
              <a:t/>
            </a:r>
            <a:br>
              <a:rPr lang="pt-BR" sz="4000" dirty="0" smtClean="0"/>
            </a:br>
            <a:r>
              <a:rPr lang="pt-BR" sz="2400" dirty="0" smtClean="0">
                <a:latin typeface="Colonna MT" pitchFamily="82" charset="0"/>
              </a:rPr>
              <a:t/>
            </a:r>
            <a:br>
              <a:rPr lang="pt-BR" sz="2400" dirty="0" smtClean="0">
                <a:latin typeface="Colonna MT" pitchFamily="82" charset="0"/>
              </a:rPr>
            </a:br>
            <a:r>
              <a:rPr lang="pt-BR" sz="4000" dirty="0" smtClean="0">
                <a:latin typeface="Colonna MT" pitchFamily="82" charset="0"/>
              </a:rPr>
              <a:t/>
            </a:r>
            <a:br>
              <a:rPr lang="pt-BR" sz="4000" dirty="0" smtClean="0">
                <a:latin typeface="Colonna MT" pitchFamily="82" charset="0"/>
              </a:rPr>
            </a:br>
            <a:r>
              <a:rPr lang="pt-BR" sz="2000" dirty="0" smtClean="0">
                <a:latin typeface="Colonna MT" pitchFamily="82" charset="0"/>
              </a:rPr>
              <a:t/>
            </a:r>
            <a:br>
              <a:rPr lang="pt-BR" sz="2000" dirty="0" smtClean="0">
                <a:latin typeface="Colonna MT" pitchFamily="82" charset="0"/>
              </a:rPr>
            </a:br>
            <a:endParaRPr lang="pt-BR" sz="2000" dirty="0">
              <a:latin typeface="Colonna MT" pitchFamily="82" charset="0"/>
            </a:endParaRPr>
          </a:p>
        </p:txBody>
      </p:sp>
      <p:sp>
        <p:nvSpPr>
          <p:cNvPr id="3" name="Espaço Reservado para Conteúdo 2"/>
          <p:cNvSpPr>
            <a:spLocks noGrp="1"/>
          </p:cNvSpPr>
          <p:nvPr>
            <p:ph sz="half" idx="1"/>
          </p:nvPr>
        </p:nvSpPr>
        <p:spPr>
          <a:xfrm>
            <a:off x="457200" y="1643050"/>
            <a:ext cx="4400552" cy="5000660"/>
          </a:xfrm>
        </p:spPr>
        <p:txBody>
          <a:bodyPr>
            <a:noAutofit/>
          </a:bodyPr>
          <a:lstStyle/>
          <a:p>
            <a:pPr>
              <a:buNone/>
            </a:pPr>
            <a:r>
              <a:rPr lang="pt-BR" sz="1400" i="1" dirty="0" smtClean="0"/>
              <a:t>O escorpião é um pequeno animal solitário que gosta de se esconder sob as pedras. Pode ser perigoso, mas nunca é agressivo por natureza, e apenas ataca se for perturbado. </a:t>
            </a:r>
          </a:p>
          <a:p>
            <a:pPr>
              <a:buNone/>
            </a:pPr>
            <a:endParaRPr lang="pt-BR" sz="1400" i="1" dirty="0" smtClean="0"/>
          </a:p>
          <a:p>
            <a:pPr>
              <a:buNone/>
            </a:pPr>
            <a:r>
              <a:rPr lang="pt-BR" sz="1400" i="1" dirty="0" smtClean="0"/>
              <a:t>Os astrólogos acreditam que o escorpião é um bom símbolo para representar as pessoas nascidas sob este signo, porque estas pessoas geralmente precisam de bastante tempo sozinhos para pensar profundamente sobre aquilo que sentem. </a:t>
            </a:r>
          </a:p>
          <a:p>
            <a:pPr>
              <a:buNone/>
            </a:pPr>
            <a:endParaRPr lang="pt-BR" sz="1400" i="1" dirty="0" smtClean="0"/>
          </a:p>
          <a:p>
            <a:pPr>
              <a:buNone/>
            </a:pPr>
            <a:r>
              <a:rPr lang="pt-BR" sz="1400" i="1" dirty="0" smtClean="0"/>
              <a:t>As pessoas de Escorpião são por vezes bastante quietas, tímidas e sensíveis e gostam de manter segredos. Podem sentir as coisas muito intensamente.</a:t>
            </a:r>
          </a:p>
          <a:p>
            <a:pPr>
              <a:buNone/>
            </a:pPr>
            <a:endParaRPr lang="pt-BR" sz="1400" i="1" dirty="0" smtClean="0"/>
          </a:p>
          <a:p>
            <a:pPr>
              <a:buNone/>
            </a:pPr>
            <a:r>
              <a:rPr lang="pt-BR" sz="1400" i="1" dirty="0" smtClean="0"/>
              <a:t> São quase sempre muito exatas a detectar os aspectos positivos e negativos nas outras pessoas. O mais importante para um Escorpião é a auto-compreensão.</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5304" name="Picture 8" descr="http://t0.gstatic.com/images?q=tbn:ANd9GcRoF3vczIg0vVLoOdgQKYUXb6Md9EygxdakmU8RWKcDr-PLUqZVyA"/>
          <p:cNvPicPr>
            <a:picLocks noChangeAspect="1" noChangeArrowheads="1"/>
          </p:cNvPicPr>
          <p:nvPr/>
        </p:nvPicPr>
        <p:blipFill>
          <a:blip r:embed="rId2" cstate="print"/>
          <a:srcRect/>
          <a:stretch>
            <a:fillRect/>
          </a:stretch>
        </p:blipFill>
        <p:spPr bwMode="auto">
          <a:xfrm>
            <a:off x="5286380" y="1785926"/>
            <a:ext cx="3217444" cy="3857652"/>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28604"/>
            <a:ext cx="8229600" cy="1143008"/>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r>
              <a:rPr lang="pt-BR" sz="4000" b="1" dirty="0" smtClean="0">
                <a:latin typeface="Colonna MT" pitchFamily="82" charset="0"/>
              </a:rPr>
              <a:t>Escorpião</a:t>
            </a:r>
            <a:endParaRPr lang="pt-BR" sz="2000" dirty="0">
              <a:latin typeface="Colonna MT" pitchFamily="82" charset="0"/>
            </a:endParaRPr>
          </a:p>
        </p:txBody>
      </p:sp>
      <p:sp>
        <p:nvSpPr>
          <p:cNvPr id="3" name="Espaço Reservado para Conteúdo 2"/>
          <p:cNvSpPr>
            <a:spLocks noGrp="1"/>
          </p:cNvSpPr>
          <p:nvPr>
            <p:ph sz="half" idx="1"/>
          </p:nvPr>
        </p:nvSpPr>
        <p:spPr>
          <a:xfrm>
            <a:off x="3714744" y="1428736"/>
            <a:ext cx="5214974" cy="5000660"/>
          </a:xfrm>
        </p:spPr>
        <p:txBody>
          <a:bodyPr>
            <a:noAutofit/>
          </a:bodyPr>
          <a:lstStyle/>
          <a:p>
            <a:pPr>
              <a:buNone/>
            </a:pPr>
            <a:r>
              <a:rPr lang="pt-BR" sz="1400" i="1" dirty="0" smtClean="0"/>
              <a:t>Não têm medo de experimentar coisas que outras pessoas receiam, se isso os ajudar a aprender mais sobre si próprios. Ao mesmo tempo, não </a:t>
            </a:r>
            <a:r>
              <a:rPr lang="pt-BR" sz="1400" dirty="0" smtClean="0"/>
              <a:t>gostam que se aproveitem deles ou de ser </a:t>
            </a:r>
            <a:r>
              <a:rPr lang="pt-BR" sz="1400" dirty="0" smtClean="0"/>
              <a:t>magoados.</a:t>
            </a:r>
            <a:r>
              <a:rPr lang="pt-BR" sz="1400" dirty="0" smtClean="0"/>
              <a:t> </a:t>
            </a:r>
            <a:r>
              <a:rPr lang="pt-BR" sz="1400" i="1" dirty="0" smtClean="0"/>
              <a:t>Os nativos desse signo tem um forte senso </a:t>
            </a:r>
            <a:r>
              <a:rPr lang="pt-BR" sz="1400" i="1" dirty="0" smtClean="0"/>
              <a:t>de </a:t>
            </a:r>
            <a:r>
              <a:rPr lang="pt-BR" sz="1400" i="1" dirty="0" smtClean="0"/>
              <a:t>justiça.</a:t>
            </a:r>
            <a:r>
              <a:rPr lang="pt-BR" sz="1400" dirty="0" smtClean="0"/>
              <a:t> Isto pode </a:t>
            </a:r>
            <a:r>
              <a:rPr lang="pt-BR" sz="1400" i="1" dirty="0" smtClean="0"/>
              <a:t>dificultar a vida às crianças de Escorpião, se acharem que estão a ser castigadas injustamente.</a:t>
            </a:r>
          </a:p>
          <a:p>
            <a:pPr>
              <a:buNone/>
            </a:pPr>
            <a:endParaRPr lang="pt-BR" sz="1400" i="1" dirty="0" smtClean="0"/>
          </a:p>
          <a:p>
            <a:pPr>
              <a:buNone/>
            </a:pPr>
            <a:r>
              <a:rPr lang="pt-BR" sz="1400" i="1" dirty="0" smtClean="0"/>
              <a:t> As crianças de Escorpião são freqüentemente muito mais espertas e mais compreensivas do que as outras crianças, por isso devem sempre receber explicações quando lhes mandam fazer alguma coisa.</a:t>
            </a:r>
          </a:p>
          <a:p>
            <a:pPr>
              <a:buNone/>
            </a:pPr>
            <a:endParaRPr lang="pt-BR" sz="1400" i="1" dirty="0" smtClean="0"/>
          </a:p>
          <a:p>
            <a:pPr>
              <a:buNone/>
            </a:pPr>
            <a:r>
              <a:rPr lang="pt-BR" sz="1400" i="1" dirty="0" smtClean="0"/>
              <a:t>Muitos Escorpiões têm jeito para coisas que exijam compreensão e atividade mental aprofundada, como a Psicologia. Alguns tornam-se excelentes médicos e cirurgiões, porque se interessam pelos mistérios da vida e gostam de curar. </a:t>
            </a:r>
          </a:p>
          <a:p>
            <a:pPr>
              <a:buNone/>
            </a:pPr>
            <a:r>
              <a:rPr lang="pt-BR" sz="1400" i="1" dirty="0" smtClean="0"/>
              <a:t/>
            </a:r>
            <a:br>
              <a:rPr lang="pt-BR" sz="1400" i="1" dirty="0" smtClean="0"/>
            </a:br>
            <a:r>
              <a:rPr lang="pt-BR" sz="1400" i="1" dirty="0" smtClean="0"/>
              <a:t>Escorpião é um signo de água, como Peixes e Caranguejo. Se você é Escorpião, os seus dons especiais são a percepção clara das coisas e a sensitividade, bem como a força de vontade, que o pode levar a conquistar qualquer coisa na vida.</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4274" name="Picture 2" descr="http://t2.gstatic.com/images?q=tbn:ANd9GcSkK8iaLcFbuIZ_QgP0zr7Wwk0hjUiJx_VLzCNFEHCKYoEGvOwg"/>
          <p:cNvPicPr>
            <a:picLocks noChangeAspect="1" noChangeArrowheads="1"/>
          </p:cNvPicPr>
          <p:nvPr/>
        </p:nvPicPr>
        <p:blipFill>
          <a:blip r:embed="rId2" cstate="print"/>
          <a:srcRect/>
          <a:stretch>
            <a:fillRect/>
          </a:stretch>
        </p:blipFill>
        <p:spPr bwMode="auto">
          <a:xfrm>
            <a:off x="214282" y="1714488"/>
            <a:ext cx="3357586" cy="392909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785794"/>
            <a:ext cx="8429684" cy="2714644"/>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br>
              <a:rPr lang="pt-BR" sz="4000" b="1" dirty="0" smtClean="0"/>
            </a:br>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Sagitário                </a:t>
            </a:r>
            <a:r>
              <a:rPr lang="pt-BR" sz="2400" b="1" dirty="0" smtClean="0">
                <a:latin typeface="Colonna MT" pitchFamily="82" charset="0"/>
              </a:rPr>
              <a:t>22 de </a:t>
            </a:r>
            <a:r>
              <a:rPr lang="pt-BR" sz="2400" b="1" dirty="0" smtClean="0">
                <a:latin typeface="Colonna MT" pitchFamily="82" charset="0"/>
              </a:rPr>
              <a:t>Novembro a </a:t>
            </a:r>
            <a:r>
              <a:rPr lang="pt-BR" sz="2400" b="1" dirty="0" smtClean="0">
                <a:latin typeface="Colonna MT" pitchFamily="82" charset="0"/>
              </a:rPr>
              <a:t>21 </a:t>
            </a:r>
            <a:r>
              <a:rPr lang="pt-BR" sz="2400" b="1" dirty="0" smtClean="0">
                <a:latin typeface="Colonna MT" pitchFamily="82" charset="0"/>
              </a:rPr>
              <a:t>de Dezembro</a:t>
            </a:r>
            <a:r>
              <a:rPr lang="pt-BR" sz="4000" dirty="0" smtClean="0">
                <a:latin typeface="Colonna MT" pitchFamily="82" charset="0"/>
              </a:rPr>
              <a:t/>
            </a:r>
            <a:br>
              <a:rPr lang="pt-BR" sz="4000" dirty="0" smtClean="0">
                <a:latin typeface="Colonna MT" pitchFamily="82" charset="0"/>
              </a:rPr>
            </a:br>
            <a:r>
              <a:rPr lang="pt-BR" sz="4000" dirty="0" smtClean="0"/>
              <a:t/>
            </a:r>
            <a:br>
              <a:rPr lang="pt-BR" sz="4000" dirty="0" smtClean="0"/>
            </a:br>
            <a:r>
              <a:rPr lang="pt-BR" sz="2400" dirty="0" smtClean="0">
                <a:latin typeface="Colonna MT" pitchFamily="82" charset="0"/>
              </a:rPr>
              <a:t/>
            </a:r>
            <a:br>
              <a:rPr lang="pt-BR" sz="2400" dirty="0" smtClean="0">
                <a:latin typeface="Colonna MT" pitchFamily="82" charset="0"/>
              </a:rPr>
            </a:br>
            <a:r>
              <a:rPr lang="pt-BR" sz="4000" dirty="0" smtClean="0">
                <a:latin typeface="Colonna MT" pitchFamily="82" charset="0"/>
              </a:rPr>
              <a:t/>
            </a:r>
            <a:br>
              <a:rPr lang="pt-BR" sz="4000" dirty="0" smtClean="0">
                <a:latin typeface="Colonna MT" pitchFamily="82" charset="0"/>
              </a:rPr>
            </a:br>
            <a:r>
              <a:rPr lang="pt-BR" sz="2000" dirty="0" smtClean="0">
                <a:latin typeface="Colonna MT" pitchFamily="82" charset="0"/>
              </a:rPr>
              <a:t/>
            </a:r>
            <a:br>
              <a:rPr lang="pt-BR" sz="2000" dirty="0" smtClean="0">
                <a:latin typeface="Colonna MT" pitchFamily="82" charset="0"/>
              </a:rPr>
            </a:br>
            <a:endParaRPr lang="pt-BR" sz="2000" dirty="0">
              <a:latin typeface="Colonna MT" pitchFamily="82" charset="0"/>
            </a:endParaRPr>
          </a:p>
        </p:txBody>
      </p:sp>
      <p:sp>
        <p:nvSpPr>
          <p:cNvPr id="3" name="Espaço Reservado para Conteúdo 2"/>
          <p:cNvSpPr>
            <a:spLocks noGrp="1"/>
          </p:cNvSpPr>
          <p:nvPr>
            <p:ph sz="half" idx="1"/>
          </p:nvPr>
        </p:nvSpPr>
        <p:spPr>
          <a:xfrm>
            <a:off x="457200" y="1643050"/>
            <a:ext cx="4400552" cy="5000660"/>
          </a:xfrm>
        </p:spPr>
        <p:txBody>
          <a:bodyPr>
            <a:noAutofit/>
          </a:bodyPr>
          <a:lstStyle/>
          <a:p>
            <a:pPr>
              <a:buNone/>
            </a:pPr>
            <a:r>
              <a:rPr lang="pt-BR" sz="1400" i="1" dirty="0" smtClean="0"/>
              <a:t>O centauro é uma criatura imaginária, metade cavalo e metade homem. Nas histórias mitológicas, é aventureiro e galopa até ao fim do mundo apenas  pela alegria de encontrar algo novo. </a:t>
            </a:r>
          </a:p>
          <a:p>
            <a:pPr>
              <a:buNone/>
            </a:pPr>
            <a:endParaRPr lang="pt-BR" sz="1400" i="1" dirty="0" smtClean="0"/>
          </a:p>
          <a:p>
            <a:pPr>
              <a:buNone/>
            </a:pPr>
            <a:r>
              <a:rPr lang="pt-BR" sz="1400" i="1" dirty="0" smtClean="0"/>
              <a:t>Nas mãos, segura o arco e a flecha. Aponta a seta a algum alvo distante, galopa em sua perseguição e quando alcança o alvo dispara-a novamente, sempre em movimento.</a:t>
            </a:r>
          </a:p>
          <a:p>
            <a:pPr>
              <a:buNone/>
            </a:pPr>
            <a:endParaRPr lang="pt-BR" sz="1400" i="1" dirty="0" smtClean="0"/>
          </a:p>
          <a:p>
            <a:pPr>
              <a:buNone/>
            </a:pPr>
            <a:r>
              <a:rPr lang="pt-BR" sz="1400" i="1" dirty="0" smtClean="0"/>
              <a:t> Os astrólogos acreditam que o centauro é um bom símbolo para as pessoas deste signo, porque geralmente adoram viajar, ver novos lugares e conhecer novas pessoas. Estão sempre prontos para uma nova aventura e sempre dispostos a aprender algo de novo.</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7348" name="Picture 4" descr="http://t1.gstatic.com/images?q=tbn:ANd9GcSg0MryD-o5i5Axehmy27P2yZVAd4pKUdUJq_APCYJYNQOQgBABFA"/>
          <p:cNvPicPr>
            <a:picLocks noChangeAspect="1" noChangeArrowheads="1"/>
          </p:cNvPicPr>
          <p:nvPr/>
        </p:nvPicPr>
        <p:blipFill>
          <a:blip r:embed="rId2" cstate="print"/>
          <a:srcRect/>
          <a:stretch>
            <a:fillRect/>
          </a:stretch>
        </p:blipFill>
        <p:spPr bwMode="auto">
          <a:xfrm>
            <a:off x="5500694" y="1714488"/>
            <a:ext cx="2875166" cy="3590381"/>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57200" y="704088"/>
            <a:ext cx="8229600" cy="1653342"/>
          </a:xfrm>
        </p:spPr>
        <p:txBody>
          <a:bodyPr>
            <a:normAutofit/>
          </a:bodyPr>
          <a:lstStyle/>
          <a:p>
            <a:r>
              <a:rPr lang="pt-BR" b="1" dirty="0" smtClean="0">
                <a:latin typeface="Colonna MT" pitchFamily="82" charset="0"/>
              </a:rPr>
              <a:t>Os Planetas</a:t>
            </a:r>
            <a:r>
              <a:rPr lang="pt-BR" dirty="0" smtClean="0">
                <a:latin typeface="Colonna MT" pitchFamily="82" charset="0"/>
              </a:rPr>
              <a:t/>
            </a:r>
            <a:br>
              <a:rPr lang="pt-BR" dirty="0" smtClean="0">
                <a:latin typeface="Colonna MT" pitchFamily="82" charset="0"/>
              </a:rPr>
            </a:br>
            <a:endParaRPr lang="pt-BR" dirty="0">
              <a:latin typeface="Colonna MT" pitchFamily="82" charset="0"/>
            </a:endParaRPr>
          </a:p>
        </p:txBody>
      </p:sp>
      <p:sp>
        <p:nvSpPr>
          <p:cNvPr id="13" name="Espaço Reservado para Conteúdo 12"/>
          <p:cNvSpPr>
            <a:spLocks noGrp="1"/>
          </p:cNvSpPr>
          <p:nvPr>
            <p:ph sz="half" idx="1"/>
          </p:nvPr>
        </p:nvSpPr>
        <p:spPr/>
        <p:txBody>
          <a:bodyPr>
            <a:normAutofit/>
          </a:bodyPr>
          <a:lstStyle/>
          <a:p>
            <a:pPr>
              <a:buNone/>
            </a:pPr>
            <a:r>
              <a:rPr lang="pt-BR" sz="1600" b="1" dirty="0" smtClean="0"/>
              <a:t>   </a:t>
            </a:r>
            <a:r>
              <a:rPr lang="pt-BR" sz="1600" b="1" i="1" dirty="0" smtClean="0"/>
              <a:t>O Sol</a:t>
            </a:r>
          </a:p>
          <a:p>
            <a:pPr>
              <a:buNone/>
            </a:pPr>
            <a:endParaRPr lang="pt-BR" sz="1600" i="1" dirty="0" smtClean="0"/>
          </a:p>
          <a:p>
            <a:pPr>
              <a:buNone/>
            </a:pPr>
            <a:r>
              <a:rPr lang="pt-BR" sz="1600" i="1" dirty="0" smtClean="0"/>
              <a:t>   </a:t>
            </a:r>
            <a:r>
              <a:rPr lang="pt-BR" sz="1600" i="1" dirty="0" smtClean="0"/>
              <a:t>Nosso espírito, força vital, ego, vitalidade, individualidade e auto-expressão, nosso modelo de masculino (Pai) e nossa energia criativa.</a:t>
            </a:r>
          </a:p>
          <a:p>
            <a:pPr>
              <a:buNone/>
            </a:pPr>
            <a:endParaRPr lang="pt-BR" sz="1600" i="1" dirty="0" smtClean="0"/>
          </a:p>
          <a:p>
            <a:pPr>
              <a:buNone/>
            </a:pPr>
            <a:endParaRPr lang="pt-BR" sz="1600" i="1" dirty="0" smtClean="0"/>
          </a:p>
          <a:p>
            <a:pPr>
              <a:buNone/>
            </a:pPr>
            <a:endParaRPr lang="pt-BR" sz="1600" i="1" dirty="0" smtClean="0"/>
          </a:p>
          <a:p>
            <a:pPr>
              <a:buNone/>
            </a:pPr>
            <a:endParaRPr lang="pt-BR" sz="1600" i="1" dirty="0" smtClean="0"/>
          </a:p>
          <a:p>
            <a:pPr>
              <a:buNone/>
            </a:pPr>
            <a:r>
              <a:rPr lang="pt-BR" sz="1600" i="1" dirty="0" smtClean="0"/>
              <a:t/>
            </a:r>
            <a:br>
              <a:rPr lang="pt-BR" sz="1600" i="1" dirty="0" smtClean="0"/>
            </a:br>
            <a:endParaRPr lang="pt-BR" sz="1600" i="1" dirty="0" smtClean="0"/>
          </a:p>
          <a:p>
            <a:pPr>
              <a:buNone/>
            </a:pPr>
            <a:r>
              <a:rPr lang="pt-BR" sz="1600" b="1" i="1" dirty="0" smtClean="0"/>
              <a:t>                 Signo </a:t>
            </a:r>
            <a:r>
              <a:rPr lang="pt-BR" sz="1600" b="1" i="1" dirty="0" smtClean="0"/>
              <a:t>Regente : </a:t>
            </a:r>
            <a:r>
              <a:rPr lang="pt-BR" sz="1600" b="1" i="1" dirty="0" smtClean="0"/>
              <a:t>Leão</a:t>
            </a:r>
            <a:endParaRPr lang="pt-BR" sz="1600" i="1" dirty="0" smtClean="0"/>
          </a:p>
          <a:p>
            <a:pPr>
              <a:buNone/>
            </a:pPr>
            <a:endParaRPr lang="pt-BR" dirty="0"/>
          </a:p>
        </p:txBody>
      </p:sp>
      <p:pic>
        <p:nvPicPr>
          <p:cNvPr id="14" name="Imagem 13" descr="http://www.astro.com/im/i80_pson.gif"/>
          <p:cNvPicPr/>
          <p:nvPr/>
        </p:nvPicPr>
        <p:blipFill>
          <a:blip r:embed="rId2" cstate="print"/>
          <a:srcRect/>
          <a:stretch>
            <a:fillRect/>
          </a:stretch>
        </p:blipFill>
        <p:spPr bwMode="auto">
          <a:xfrm>
            <a:off x="1979712" y="3861048"/>
            <a:ext cx="928694" cy="928694"/>
          </a:xfrm>
          <a:prstGeom prst="rect">
            <a:avLst/>
          </a:prstGeom>
          <a:noFill/>
          <a:ln w="9525">
            <a:noFill/>
            <a:miter lim="800000"/>
            <a:headEnd/>
            <a:tailEnd/>
          </a:ln>
        </p:spPr>
      </p:pic>
      <p:pic>
        <p:nvPicPr>
          <p:cNvPr id="16392" name="Picture 8" descr="http://t2.gstatic.com/images?q=tbn:ANd9GcSCK2B4UzNW5w1T0hYVDC3qW7IMSk-ktNlkLJTdSgwn9ZTTNw1b"/>
          <p:cNvPicPr>
            <a:picLocks noChangeAspect="1" noChangeArrowheads="1"/>
          </p:cNvPicPr>
          <p:nvPr/>
        </p:nvPicPr>
        <p:blipFill>
          <a:blip r:embed="rId3" cstate="print"/>
          <a:srcRect/>
          <a:stretch>
            <a:fillRect/>
          </a:stretch>
        </p:blipFill>
        <p:spPr bwMode="auto">
          <a:xfrm>
            <a:off x="5143504" y="2357430"/>
            <a:ext cx="3049755" cy="3214710"/>
          </a:xfrm>
          <a:prstGeom prst="rect">
            <a:avLst/>
          </a:prstGeom>
          <a:noFill/>
        </p:spPr>
      </p:pic>
      <p:sp>
        <p:nvSpPr>
          <p:cNvPr id="16394" name="AutoShape 10" descr="data:image/jpeg;base64,/9j/4AAQSkZJRgABAQAAAQABAAD/2wCEAAkGBxQSEhUUEBQWFRUXFRQXFxgYFRgWFRgXFBQXGBUUGhUYHCggGBolHBUUITEhJSksLi4uFx8zODMsNygtLisBCgoKDg0OGxAQGywmICYsLCwsLCwsLCwsLywsLCwuLCwsLCwsLCwsLCwsLCwsLCwsLCwsLCwsLCwsLCwsLCwsLP/AABEIAOEA4QMBEQACEQEDEQH/xAAbAAABBQEBAAAAAAAAAAAAAAAAAQIEBQYDB//EAEAQAAECAwUFBQYEBAUFAAAAAAEAAgMRIQQFEjFBIlFhcYEGMpGhsRNCUsHR8AcjYuEUcoKSFTOiwtJTk6PD8f/EABsBAAIDAQEBAAAAAAAAAAAAAAADAQIEBQYH/8QAOxEAAgECBAIIBgIBAwIHAAAAAAECAxEEEiExQVEFImFxgZHR8BMyobHB4QYUUiNC8RYzFUNicoKSsv/aAAwDAQACEQMRAD8A9xQAIAEACABAAgAQAIAEACABAASobSV2BHfbGDWfJcur01g6btmv3K/6GqjNjP49u4+X1Wb/AKhw1/ll5L1Lf15D22xh1lzWin03g56Zrd6KujNHdrp5LqQnGazRd12C2rCqxAIAEACABAAgAQAIAEACABAAgAQAIAEACABAAgAQAIAZFiBoJKRicRDD0nUnsvdi0YuTsitj3iRqGjp815Kt05iqkv8AT6q7Fd+bNccOu8SDeJOTg7w+SrT6cxlN9ezXarfawSw8e4nWe1h1MjuXoMD0vRxTyvqy5Pj3P2zPOk46ka8otZaATK5H8gxU3UVBbWu+1v0G4eKtczMa93HuAAcalcqOFivmOiqK4nH/ABKL8Q8Ar/Ap8i3w4nSHezx3gHeRVZYaD2KujHgW133kHdwyOrT91VaVWvg5Zqb9H3r2zPVo8y9s1oDxx1C9l0f0hDGQutJLde+BgqU3Bj4kQNqTJaq+JpUI5qkrIrGLlsRX3gPdE+dFwq38iprSlBvtenqOWHfFnP8AxA7gsn/Udb/BfUv/AF1zHtvDe3wKfS/ka/8AMp+T9fUq8PyZJhWhrsjXdquzheksPidIS15PR/vwEypyjudVvKAgAQAIAEACABAAgAQAIAEACABAAgCNeDZspoZri9PU5Twl48Gm+4dQaUjG33CPtATUEU4SzHmvM4aSyWR1qLWWxCYJGYoeFE967jWW93XgZhsQ8nfIrHVo260PfcZ6lNbotXOnnVZ6lSdSWabu+bEJJbFPeNgDdpuWo56haaNZvqyNFOpfRle5tFpQ05Mig5q7iWaOwEjMUIVNypoLstpIDveFCs1OrPCVlUp+1yZjq01twGW+8Q012nbt30USdXEz+JUd+30LU6WmmxTx7dEd70huFPPNPjRhHgaIwiiKXO+J39x+qbZchmh0h2yI3J56mfqqypQluirhF8CzsN64iGvEiciMp/JZauHy9aD2Ezo2V0aiwxi4VzC9Z0LjZYmi41HeUePNcDmVoKL0JK7IkEACABAAgAQAIAEACABADXvAqTJKq1qdKOao0l2kpN7Ed1vbpMrj1P5BhYu0U33L1sNVCQjbe3UEKsP5Dh2+tGS8n9mS8PIZbLUC2TTnnyWfpfpWnOgqdCV82/YuXj9i1Kk07syl6R8bpDJsx11XFoQyxu+J0qcbIr4z5HotMVdDkrj4EQO5j7mFWSykSVi6sduEpPod+hWGpRd7xM0qfFC2+1NLS1pmTuRSptSuwhF3uysfsguNAPuS1LV2Q5auyKcOWyxosWVldiYDuoen7SWaatKwmSsyZZY2DFxFOaTUhnsLlHNYjuE6nNMRc4xHgU13K6TZZJsa101LVg2BwQmBbXZdkiHvzzDd24nislWu5dSHvuEVKvBGqsUHCK5let6HwMsLRbn80tX2ckcurPM9CQuuKBAAgAQAIAEACABAAgDnHi4QSsmNxUcLRdV+C5vgWhHM7GfvK8g2rquOQH3QLw1SpWxk89R+i7EjpUqPBFNEvSI7Iho4CfmU1Yemt9TSqUULDvCIPenzA+SHQpvgDpx5FhZ7xDqOGE6bprNOhl1WqEyp21RVhi2XH3IFudt9B6J1NdUbBaDbGx7nAwml0tfd3EEmnmpqOCVpP1JnlS6zLyFdcd2ZZD5NLz4uIA8Clqm3tF+Lt+zK61Nc2SWXB8cWIf6pDwYGq6pS/wDSvC/3FvFckvffc6N7PQdRPmXH1cp+HP8Azfgkiv8Aanw9/QHdnoPwgf3f8lDpz4TfkgWKmcj2eYO457TwcR4h2IKrjPi0+9ehf+03uvf0OES6Yze68P4ObX+5n/FUa5x8n+H6l1WpvdW99vqQbU97AcUMg7wQ9g4zFR1AUQUZOyl4PR+/EbFRk9H6lW161NDmiwsjdme8nyMvks831hUtyTZYOJ7RxmeQql1JZYtlJOyNFDiYTMSWTDYieHqKpC11z1Mco5lZklt4O1AK68P5DiU+vGL81+X9hLw8To68Nza8Stc/5IsvUp69r0/f0KrD82EG312gOYRhf5A5VFGvFJPiuHeuXaEqGmhOXpzMCABAAgAQAIAEARLxbNvIrhfyCnKWGUlwd33Wa/I+g7SMnelieXl4GIGWWYkMpLzVCrBRUXozqU5xtYr2haGxoyJFLSrKKaJSTO1mih/PUfMcFScXErJWOmIl2CG3G/cKBu4ud7vKp4KqWl3t9X3Lj9iLaXlovexZWTs+CccchzjpLYHDDr18FphTm1b5V9fF8PARPFWVoF3DhBvdEk6FKMflXr5mSUm9xzSDkQZZ1TMjIFkjKQElGUkSSq0AklVxAQhLcSRj2A5/fVKnBPcsm0VF4XEx8y3ZdvFD1GTvXilqU4bO65P8M008RKOjKr2boIDIokJkB47hmZgH4DXWnFDam7x34rj+zRdT1j5e9ySyIWTw0cddw4Jbipb7FGr7keIScyTzKYrLYstDmJirSRyMlLs9yd9x8S2xCJF5l0HmFCpU072IUI8iVcloOIsJJBExMzqEnFQWXMUrR0ubGxPmweHgvX9D1nVwkW91p5fo5FVWmzuumLBAAgAQAIAEABChpNWYEC2WUAYm04aLy/S/RNGlSdakrW3XCz+xppVW3ZmWvGCGxDLWvXVcejK8NTpU3eJV3hQjl81qpbMfTHXVdr47qTa0GrsjxDfr6mivJ65Yq7+i7X6bsirVjTWu5sbDYWQm4WAD66nnxzTYU1F33fP05I5lSrKbuyTJOSFlJfkR74jYEOdRidWU5k5nRolXmqzUm1CPE1UFGMXUl7/Z1sfZ9jJOL3Yhq04AOWpHNXhRUddblZ4qUtLK3bqXElexmCSjKAklDQFReFqtGIiDDOEUxEAl28hs8uiXJSXyo1U4UrdZ6j7ovExcTXiT2ynQiYPA1B4cktarYitSULNbMsCFRoSNISZIk4x4IcCHCc6b6biNQkSiXjJrYz9ssToMywF0P4Z1aN7Tq39Jy0opjJSdpaPnz7+3tNkKiqb7+9ytNuJyAA6nzT/hJbjvh2Hi0T0CjIRlHkKpBLudk4vIE/RKxL/0ylV9U2d3jY6len6Cg44NN8W39bfg5Fd9ckrsCQQAIAEACAGRIgaJkySMRiaWHjnqysve3PwJjFydkRH3h8I8Vwa38jgnalC/a3b1HrDvizlFthcCCM1z8V03PEUZUpQSv2jI0VF3uUV6s2mngQufh31WjbSehAhWL+IiBg7rCcbuJlsA+p0nLNbKd1tu9uxc3+OY11PhRu93t6mqs8EMaGtEgFqpwUVZf8nNlJyd2dgE9IqKrpEDRBGLFLaIDZ6yBJl4lXSDM7W4D5K1iBZIsAklFgCSjLcLiEKji0Tc4+wbixy2iMJO8AzAKWy2Z2twHFKaAQpMkSMKRJFhj2zzSJIsmZa+7s9mS9g2c3DQfqG4bxpnkn0K1+pLw9DfRq5uqyPZbNQOdkagehP0V5z4ItKXBEhwSypd3RYS0S952fAbkhQliq0aUOPtsy1qi34I0rGyAA0Xv6NKNKmqcdkrHLbu7jkwgEACABAHONFDRMrNi8VDDUnUn/y+RaEXJ2RQXneOGrquOQ+8gvC1atXGVHOo/RdiOjSpcEUsS2Pfm4jgKBNVKEeBqUIoGOcNXeJQ1HkDSHRbQ92GG0zc87JI7oHeidB5kKI04p5uX15LxIUYq8nsvdjQ2CyNhMDW5AdeJJ1M5mfFbqcbavd7+i7FsjFUqOcrsHWwe6J8cgurS6OqSV5NL6v9FMvMfBtgJkaHTceqmrg50lfddnoQ4koJKRQUmVTQapiQFbCjR49YOGHD0e8Tc7iG6BTSpVa2tOyjze77kOkqVLSer5I6kx4VYuGIz3nMBa9o+LDk4DhVMlh61NXlZrmtGvDj9yqdKekdH27efAlRooa0vJ2QC4kVoBOm9LatqxcU5PKtyC6xBzfaW1+EHKHjwQ2DQEzGJ28rXQ6OlV1qJt/4rZerJq4uFBdVpL/J/vYc26mYcdjiYTpJ2OE7gRM+IU1ujFH5LxfJ7eKZFPGqorytJc1+GjtZI+NoMpGocNzmmTh4hcmSLyjldjqUpogaUmSLDCkTstWShhWZtS2ZY5xWTEkmRZOxnXQfZv8AZnumZhncB3oZ/lnMcDwWlSzxz8eP4fj9zbmzLNx4+vj9yVZ4kNhnVx3yoOQSpxnNW2FyUmWVjvFpOw6R3FRQq18JLPTdvqhFSldao6268cIm90hoB9NU6vj8Vi5b2XJaL33lKdFcELd95TE2mY1Bz88lfC9I4jBzSk248U3fy5BVocGXbXTExqvcU5xqRU47NXRgas7Cq5AIArLzjV4NE147p+u6mIVFbR+7/Rsw8dL8zHRoxe4uOuXAaBZYxUI5UdNLKrHGPPorxsWjYiFxGRlyMk219xlrml7MWQ4TFfMudlOpwjLxz6hUik56bL78fLYxYqeuRFpeL5NA3mXTP5Lq9HU1Kum+Cb/H5uZI7kVj16Alo5RzNSi0S5sUQuhtccy0E85LiTgoTcVwYiatJoi3xaW+zcwktLgGiYIBm4TAdKRMp0mqVLKLT46f8MbRg8ykuBm/xT7RRbJBZCs2y59J5SEjIUrkx2W4cV6jDU1GGZK/BLhtfbu2OJipudT4d2la8mt97JX7XuYP8PO2rYbYzrXaYvt8TBAh4ZseXUk6Q+KhJNBUVV1VlUajPVPsV13C5UY0oudO6aTe7s7c7vjz3PZ3QwYQDRs7DgP0hzXYegp0XnqkFTm48E/omdinUz2nzX3R4x+L162h9qiMa57WwgJYSRMFzhmNBhn/AFVyEvRtSjTShtZN9t/Q40VGdWUp6u7SvwS9d/Iu/wAKe1kJ5s1lgwYjYrWn+IiOfiETOoJJJqcVZYQCBQqivOElJ3srrs1ReWWnUg4JJydn2qzf0sejw435kUMY4j2lXUDAcDARMmpmDkF5XEO9WdufhsvydzL1Itvh47slFZJFBkR0gSchVKyuTSW70LLUrsZfV3hoF6LDYOnQWivLi+PhyXYWemwx+z3TL08EyvhqWIjaor9vFdzJTJUCLiE/HmvE4zDvD1ZU3w2fNPZ++JaxDvayY2bNHAgtO5w7p5Zg8CstKpklrtx7htKeV67FI21sInPCdWmcwdQtvw5JmnI0xTXKqAOb+NVZEomXI+UQje0+REvUpGKV4XKVl1TZ2E7A6+q9V0JNywcb8LrybOPWXXZIXWFAgCrvSBOe5wkeFJLx3TuGnTr/AB0uq7a8muZsw89LFD/g0hR/iFy/7d+Bt+N2EOJBLTJ37EJ8ZKSuhid1dEGJYJvY0ZPMuIAq7ynJPVW0W+K9r6jVUtFt8DbwWYQAKSCZTjlSRypO7uMtkDGwgZ5jmPuXVbcLV+FUU/Pu96hF2ZSOilpk6h3H7qvSQlGazRd0Oy32FhNdEOFnU6Difooq1I0leXlxYO0Vdmkgww1oaMgAB0XHu5Nt7sySd3cdFhBzS1wBacwcla11Z7EJtO6KHth2XbboTW4sMSH3HH5mRr01O9dfB46NNZKl+/tXH1MOKw0qks8LX104NPh+U+Birg/CkstAi2hzSGmcmyEzqZCdeMxLcU+pjqFN54PNLhpZX5v0M/wK1VZJrLHjrdtclpx5nqoEqBcR3erOolbRGX7V9i4NtcHklkQe8NaS0PAbxQUmAV0MP0j8OKhUTaWzTs+7tMVbBuUnOm7N7pq6fb2PtQvZHsXAsBLoe1EObjpoSJk1kSORNKmdcR0mnBwoxtfdvcmjhGpqpVldrbSyXO3a+Zo5SyXFkdAQpMiSPbWkscBnIoozUKsJPZNF4blTDjL1FhjiJEioBIlXaNkneSRyy+S8f05NSxVlwik++7f5RMiQ8TXClowRkb5gYIpOj9rrk/zkf6l1MPPNT7tPT32G+lLNHuOMJ8skySuWauSayqllCdccObydzZdSf2WfFS6iQus+rY2VjbJg8fFev6IpfDwcFzV/PU49V3mzuukLBAAoauBxjwm4TOQ4rBjcLhnRl8RRStvZaDISlfQzd6QZgO3ei8PQlZ5Tp03rYh3RDxRydIbB4xDM+TG/3LbFbLm7+X7Zes7U+9/b/k0YWmJhFLZ6kcQnJXIvYi2trw1ziBEwtc6WEYjIE4QDSZ0qiMcSn1Jrys/oXi4X5Gb7P9tINpjiDtww4bE8LA53wbOVMq1y56YYXEfNWnfsWnm9H73NVfCSpwzpJ/XxNqE9HOHBMRAKwAgAUAIVVgIUtkjSlMkaUqRZDHz0z8kmRKKa0WapzYTpLE07yJVWij0vKglCrG64O/54/c0R1XMbDsjT34gluFJ85q9fpyUo2oxs+bd/JbefkTrwRZMcCNmUsqZLzs227spZ8RCssiUUvaGBMNO57Zn9Lzhd54Frwk7Nrs+2vqacPKza7CGIDW5D5nxKfmb3L5m9wbDLjJomT9zQ5KKuwulqzRXVYJANHNxVMLhpY6vl/wBvHsXqzHWq8fI0AC98kkrI5oKQBAAhuwFLeNtFSe6Mhv8A3Xg+kMbPG1rRfVWy/Pj9vE30aVtOJRxLY92shuCTGlGJsUEiT2db/mu3xHDo0Bv+0rQvm7kvrdi8S/lXZ7+5dBPiZBwT4kDgmxZVni/bu5/4W1uwTDIn5kMikpnaaCMi13gCF1Kc80bnoMDW+JSs91ozY9ie3IihsG1uDYtA2IaNiaAO0a/yPDJUnDijDjej3Dr01py5fr7G8VDlCq1wBAAobARVbAaUtlhpSmSIUpklT2gv6FY4eOKdozwMHfeeA3bzkEU6Mqjsh9ChOtK0fPkeUR7xtN4WtmFxa9xwwwwkNhtzJmDOgEydZcgujkp0qbutON+J2vhUsPSenf2nrllsTWMa0zeWgDE6rnEZuJOpXm6ri22kkcVzbdzuVlmyBhWaRYgXzDxQXj9DpcwMQ82puGlaou9eg2i7TRWtcDIkTBANDLMT+a1tNaIda2ha2CJDIkwSOoOf7rHWjP8A3CJqXEv7E5uHZpv3r2fQ1TDyoWoqzXzLjfm+fYc6spZtSSuuKBAAgCLarSACAa5Lh9J9KUIUZ04SvJq2n112HU6TbTexl73izcG7hM9cl5fDRsmzp0lpchYw0TcZD7pxKfZvRDLN6Itezf8Akg7y8+L3FXfzvw+yEYn5y2CdFmYcE6LKjgmpkFD23uP+LsxDROKzbh8SBVn9QpzktdCdnY04Sv8ABqJvZ6M8TC2np0bLsx29jWcCHHBjQhICv5jANzj3hwPiqOKZgxPRkKvWho/o/T3oelXL2gs9qE4EQE6sOzEHNhr1EwqOL4HCr4WrQfXXjw8y0VLmcFDZIhVWwGlLbJOVptDYbS6I5rGjMuIAHUqlm9i0YuTtFXZhu0P4iMZNljHtHf8AUdMQxxDc3+Q5p0MNfWR1cP0XKWtXRcuP6POLdbHxnmJGcXvOZPpwHAUWyKSVkdiNOMI5YqyPS/w5uD2ML+IiD8yKBhBFWwzUdXUPKS5OPr5nkWyOJjq+eeRbL7mwK5MmYhhWaTJGlZ2WONpbNst9PEEfNWg7O5aLszL2K1AsaDQhoHAyEhXRdWpTak2jbODzNok4iDMUIyS7JqzKbl/dduxAOGYo4JNCtPBV1Ujt91xXviZK1LgaFrpiYXv6dSNSCnF6NXRzWrOwquQRrfEIbTUyXG6cxEqWGtH/AHO3hxHUY3kZe33k5ri1gFJTJ4jcvJ0cPGUczOnCkmrsrIkbV0yStSjwQ5R4IgWh5cZnpwT4pJDYqxqOzbvyG8MQ/wBTlnlpOXvgjDif+4y2CbFmYcE6LIHBNTIHApqZU8n/ABH7Pewi+3hj8qKTilkyIano6pHGa6FKpmR3+jcTnj8OW6+36McmHWQ4UIIoRkdRyKgZbSzL67+2Vsg0bGLwNIg9oPE7XmoavuY6vR2Gqbxt3afou4P4mxwBjgwnb5FzZ+slXIjHLoWk9pNeT9DpE/FCJ7tmYOcRzvLCFHwkVXQkOM35L1ZXW38Q7W+eD2cMfpZN3i4n0QqUTRT6Iw8d7vx9DNW63RYxxRoj4h/U4mXIZDomJJG6FGFNWgku4jKxDNJ2H7PfxUbFEH5MMgv3Od7sP5nhzWfE1/hR03Zz8difhQst37uevFcCbOANKzyZI0rNNlhqSSco5kFaCuyy3MVZYZIEgTQacF3JySep0pNJk2ATkdPJJkuIqXMm3XGwxANHUPy++KRXjmh3CqkbxNjdz5tluPqvRdAV3PDuD/2v6PX1OVXVpXJa7og4WyFibTMVC5vS2EeJw7jHdarw/QylLLIyd72MzxtE/iGtNV43D1bdRnVpT4MrCwOC1XaH3sczYZ+95furfFtwJ+J2F12ZMmOYc2vcPR3+5KqPr3XFJ/gzYnWSfYXQVosyjgnRZA4JyZUcmJkEe8LEyPDdCijEx4kR6EHQg1BTYTcXctCcqclKO6PEr/uV9jjGFEqM2PlR7NHDjoRoei6MZKSuj12Erxr088fFcn72K5SaQQAIAEACABAEu6rriWmK2FCE3HM6Nbq88B+yrKahG7M+JqxoxzyParou1lmhNhQhstGerjq48SuFWqupLMzytWpKrNzkSissmUGlZ5MsNKzyZYaqAQ72iYYTzuY8/wCkgeqdh43ml2r7jKSvJIqGswtDRoAOsq+c1tbu2zQ3d3Gv4+alEoZC77ZfE31CmXyvuJezNtdnvdPmuj/G73qf/H8nIxHAnr1RmBAES1WPFVtD5FcHpLoWNdupS0lx5P0Y+nWy6MpLXdYnUFp3jI/IrzNRV8M8tWLXf+HszdCtppqQYt3ubUbQ81Ma8Zb6DVUTEuiJhjPHxta4c27Lv/WmVPlT5XXnqvyFVXgny9+pegqIyMg4FOiyBwKcmQOmmJlRZq6YFb2guWHbIRhxKHNjh3mO3jhvGqfTquDH4bETw888fFczyqJ2UjMjGFGkxo9/MObvYPe4jTXj1KMfiq62PR/+IU3TU4avly7/AHqW7bkszRJrHPOrnuNeTWyAWtUoLgYni68ndu3YvVlbeHZzE5v8MMzItJypPECay4VPyXOhd9U00cdZP4vmNi9knto6IwGWUifGWSh4driSukYPaLKi33dEgkYxQ5OBm09d/A1SpQlHc2Uq8Kq6vlxG3fYYkeI2HBaXPdkNANXE6NGpSpSUVdlqlSFKLnN2R7B2Y7PMscPC3aiOl7R+8jQbmisguNiMQ6j7Dy2LxcsRO70S2XviXBKxyZmGkpEmSMKzyZYRJJEQBV36+bWs+N7W9AcbvJnmteFWrlyTf4X3H0Frfl/x+SRYWMzBDna//EqrKez2KTbJhg4qSnwkoo06lSWWmm32C82XW5GhXS0PDg10xkKyB5LRlxU+pklf/wBrv9i7r3WrL+xwcLa5nP6L1/ROBeFo2n8z1f4Rz6s8z0O66goEACAItotYFBU+S4fSHTNGjenBZpfRd/p9h1Oi3q9CotVra2rpT3D6LyU81eblZLuVkbYQfAoosXC5sXLC7a/kfR3gcJ/pWtRvFw7PqtjWldOPu6NI0rPGRhaHgp0ZECgpykQOmmKRAs0xSIFmrKQEe3WNkZuGIJjTQg7wdCm0q06cs0HZ+9y0Jyg7oy1uuKLDqwe1ZwkIg5tydzHguxR6SpT0n1X9PPh4+ZuhXhLfR/T37uVcS0iH33GHptThniNqS3wef5Hfu1+w5QctEr92pHF4QyZMcIjvhZtn/SrSi4q8tF26F/hTW6t36EmD2ej2qkRvsoZ1eNqX6Yec+JlyOS52I6RoQi4p5n2befpcr/Zp0XeLu+z8v0NhclywbIzBBbKfecavcd5PyyXArV5VHqYK+IqV5Zpvw4IsCVlchI0lKlIkaSkSkWGlIbJEUABKCTPXhawY8iZBrSOGN+Emf9IA6ldKjTapXXF/Rfs1wg8mnH7CF0qim4hTa5BbXZby6ho4eY3rNJSoTVSm7W2EVaa8DS2eLibPx5r3WBxccVRVRb8VyZzJwyux0WwoCABAEK32iWyOv0XnOnOkZU/9Cm9Xu+S5eP27zRRp36zMvbrzJJbDoBQu+i89Sw6SvLyOlClxZCaVoY0jWy0zBaMjQnfwH1TacLO7LwjZ3Lzs/bMcPCTtNoePwnqPMFY8RDJO62ZlrwtK64lqClxkZxwKcpECzTFIgdNMUgsE1bMQLNWzAIXiYGpy6IzBYWaq7PdAJNV05BYSahyJEmluRIhKU5EjSUqUiRpKS2SIqgCAI14WkQ2Fx0E5b9w6mQTaNNzkkhlOOZ2MgCSSXVJJJPEmZXY0Ssjf2IkwHS5JclcpJXJDI2BwcNDPpqPBLccysUaurGyuuLWWhE1r/j9dwryovZq/iv19jl4iOlyyXsDICABAGbvqIQyIRnMjkJy9F89qt1MZNz/yl9G7L8HUoJaIzLStTNrHOBIooRCIz4Z3HwTE0XTO9ixwne0wnCO8KTw6nDOcxn471SrkqRy314d5E8s1lNXBihwBaZggEEZEHIrlu8XZmCUbOzOoKupFRZpikQLNMUiBZqymATVsxBzjwg8SPTgd6MxaLcXdEVtjdrEMuBP1oq37RjnHkTGNDRIZIcxb13FmqORAhKW5EjSUtyJEmlNkiKABACOMkJXJKC2RfavrVjCeTn5E8Wty4kldGnH4ce1/RerNUVkXa/t+zi6E34R0Eh5JilLmWuxjmjcFN2TqMcVZEmpuF2zC5S+SpgXl6Qhbn90zBiV8xoF7s5oIAEAQ7VY8Rm3qDkvP9JdCuvN1aLs3uns+3sH062VWZT266WnvNwnRw+6rz1alicJJKqtPNPxNtOvfZlBHgOhmTuh0P3uTYTU1dGuMlJXQNcpaA6tKq0VY+xWn2LpH/KcabobicjuYTluJ3KlWn8VXXzL6/tfUJx+Iu37/ALL5pWDYyDpqykATV1MgWaspkBNWzgLNGcBJqM4BNQ5kiTVHMBJqjkSCqAiABAASgkqLzthcfZwzI++4e406fzkZDQVWyhSSWeXh2/pfUfTgksz/AOf0Nu8NDmtwiWTdwlorVszTdyZ3auXsGyYgZAUV8H0dXxUJTptaaasxzqqLsyut11AzkMDvI9PmlOVWhPJVT8R9Ot4opXWSIDhwGfKnOe5aVVha9zSpxte5q7ns+HCPhHyTeh6TrY3Pwjd/he+w52Ino+0uV7YwggAQAIAbEYCJFKr0IVoOFRXTJTad0V1ou6eUnDcc15TE9A16bzUHmXk/R/TuNcMQuOhWRboYM2lvUgLmVViaP/ci13r8mmNdvZkG2NZD2WiZlUmsgfmik5z6z2GwvLVkUVoag0IORB0TXzLnO7L19mcDzNgJDXZloBoDvEtdOWU1sNnWaO/EtUo5ldbmkY8ETC5rTW5jasOUEApuATRcAmi4BNFwBFwEUACABAAgBHOkpSuSUl63vKbIZm7U5hv1d5DyW6hhr9aW33/X3NNKjxkQbA7ZI1mSd5xe9PX9k+qutcZUWpMsp/MZ/MEqouoxcvlZrrsNCNZrtfxycfhzhfW97dljl4hapkmNBDhX9128Vg6OJhlqLufFdwmM3F6EU3f+qnJcN/xuObSo7d2vnf8AA/8AsdhKgwQ0SC7eEwdLC08lPxfF94ic3J3Z0WsqCABAAgAQAIAgXme71+S8t/JJO9KPDrP/APPqacPxMbaXze+fxHyouXBWgu46sV1UDXKWgKwtWm4+5MuuNFZPBItB7rjKuuEyofJIrwpy+bfn6+7i6qhLfcvrHeTHnDVr9WuEnc5ajiJhYKlCUNeHPh77zLOk468CaCkCwQQCABAAgAQAIACUARrXbmQxNxlPLeeAAq48k2nRlN6e/QZGm5bFTaLQ+LnOG3/yO5nJg4CZ4rXCnCHa/p+x8Yxh2v6fsrIlkw5VHmOYWpVM2+45TuOgGRmolqRLUkFypYpYubuvQOIBo/yPL6LJKnOjL4lN2t5oz1KVl2GlscbE2uYofqvY9E454qjeXzLR+pzKsMr0O66gsEACABAAgAQAIAEARLxZNs9x8j9hcH+QYdzw6qL/AGv6Pf8AA+hK0rGNvaDhiE6Or11XnsPLNC3I61J3iRmuTWi9jkIU+CvmsWuS2SAkMkp66i3qOfBxt2m4mjWWR3g5g8QqqWV6PUhSs9GOhRYjO4/EN0SZP/cFfEFRKEJbq3d6beVgajLdeXodod/AGURrmkZ5OHiK+SW8G2rxd/fviVeHe8X799pMhXrCdk9vjLydIpLw1RcPfgLdGa4EhtpaciDyIPolunJblMrQro7RmZc6IUG9gysjxLzhNze3+5voDNXWHqPZPyLqlN8CJGv+GO7idyEh4ul6FOjg5vfT32XLrDy4kRt4xIpMiIbRKo2n1nKRNBkdE74EKe+r8l78Rnw4w7QgwQHU7zqFxJc8/wBRr0RKTtrsuHAHJ27CfaLvIE2GfD6JEK6btIVGpzKm1WgME3TzA4zJkOWa206bqO0Rkmoq7Iv+Iwj7zZzlWhnMDXiR4hN/rVVwIVSPM6MjBwm0z06qkoOLsxiaeqJ11WYveHe60znxGQCz16ijFriylWSSsbO7mSaTvPou/wDx+hKFBzl/uencjk15XlYlrviAQAIAEACABAAgAQAjhOhVZwjOLjJaME7Gfvaw4gWnm0+n0XgcTQlgsQ4Pbh2r39TpUKvEywK0G8cHKLEEmyQTEdIZand+6VUmoK7KSkoq5omwJNoNnJY3SqfD+M1o3a/aZM15dpQR2YXFu405aLXB5opmpO6uV1sZtT3geQl8lppvq2HQeglmswcZu7o8zuROdtiZStsSzZof/TZ/Y36JWefN+YvPLmzvCu1hY53smaS2G9dEuVeSko5n5lXVle135jA1spYWy3YRL0VrvmTd8yvjWfCaZafRPjO6GqVztYhLF0+arU1sVmTrEJxGjjPwWerpBip6RZqbNZcTScjOi3dHdFRxeGlNuzvo/Diu851Sq4ysRLZdWLvMnxGflVZqvRuNwz0i2ucdfpv9BsMQuDKqN2dhOMyD5a8xwHgkrGYinpqvNDviJ7pHey3DDbRrCeGngKKVLF131YtvsT+5Dr2XBF1ZbvlLFQDQLq4HoGcpKeJ/+vHxfoZKlf8AxLABeqSSVkZRVIAgAQAIAEACABAAgAQBAvGCTUVpIry/T2CqSnGvBNq1nbh225GmhNLRmbfconsvI5ia4SxnNHRVfmh8G5Wzq5zuAp6VR/anN5YLXzZEq7LuxXdIASwt3arp4PoatXlnr3jH6v08fIx1MRy1ZYRYILcOW5elxGCp1cO6CVlbTstsZYzalmMze1kJEwNpuY3heHpuVKbpz0d7eJ1KU14FI4Aha1oaVoLCEhLih6sHqW92WIOAc4TJyCyzlOU/h01rsZ6lS2hdOsLgNOS3VOgsTCnn0b5Lf9mNV4t2KC8LFhm5uWo3cQsNGrfqy3N1Od9GVsSoWpaDkNbQKXqG5c3NZSNoirqAcP3WOs3UkqcNXf6metNbGqgQ8LQN32V7vB4dYehGkuC17+P1OTOWaVzotRUEWAEACABAAgAQAIAEACABAAgAQAIAEANLBqB4JUqFOTvKKfgiVJoUNAyVo04w0iku4G2xVcgEARbZZsVRn6rh9LdFf2V8Wn86+q9eXkOpVcuj2M3b7rmSWUdqDkfoV5aFaVNuFRbeaOlCtpqVb7NEBkWO6CfotKqQfFD1KL4l/c0NwawOoZ5bhNJo9fFwyf5L9mOu1qzRr6Ecwqryh7RpmF4rp2kqeLzJWuk/HibaEuqZEWaJOQY6fKnikupC17nSzR3uWdhumRBiVOjRl+6zTrubyU1v5vuEzraaGlsdlw1dn6L03RPRP9f/AFavz8Fy/ZzatXNotiWu8IBAAgAQAIAEACABAAgAQAIAEACABAAgAQAIAEACABAAgDnFgNdmOuqx4rAUMSv9SOvPj5l4zlHYjG7xo4+C48v45Tv1ajt3J+g3+w+R2gWYNyqd66WB6Lo4R5o6y5v8chc6rkd10hZyjwQ4SKx43A0sXDLU4bNbovCbi9CMLv3u8lxY/wAbjm61R27v2/sO/sdhJgwGtyHXVdrC4Chhl/px158fMTKcpbnVbCgIAEACABAAgAQAIAEACABAAgAQAIAEACABAAgAQAIAEACABAAgAQAIAEACABAAgAQAIAEACABAAgAQAIAEACA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6396" name="AutoShape 12" descr="data:image/jpeg;base64,/9j/4AAQSkZJRgABAQAAAQABAAD/2wCEAAkGBxQSEhUUEBQWFRUXFRQXFxgYFRgWFRgXFBQXGBUUGhUYHCggGBolHBUUITEhJSksLi4uFx8zODMsNygtLisBCgoKDg0OGxAQGywmICYsLCwsLCwsLCwsLywsLCwuLCwsLCwsLCwsLCwsLCwsLCwsLCwsLCwsLCwsLCwsLCwsLP/AABEIAOEA4QMBEQACEQEDEQH/xAAbAAABBQEBAAAAAAAAAAAAAAAAAQIEBQYDB//EAEAQAAECAwUFBQYEBAUFAAAAAAEAAgMRIQQFEjFBIlFhcYEGMpGhsRNCUsHR8AcjYuEUcoKSFTOiwtJTk6PD8f/EABsBAAIDAQEBAAAAAAAAAAAAAAADAQIEBQYH/8QAOxEAAgECBAIIBgIBAwIHAAAAAAECAxEEEiExQVEFImFxgZHR8BMyobHB4QYUUiNC8RYzFUNicoKSsv/aAAwDAQACEQMRAD8A9xQAIAEACABAAgAQAIAEACABAASobSV2BHfbGDWfJcur01g6btmv3K/6GqjNjP49u4+X1Wb/AKhw1/ll5L1Lf15D22xh1lzWin03g56Zrd6KujNHdrp5LqQnGazRd12C2rCqxAIAEACABAAgAQAIAEACABAAgAQAIAEACABAAgAQAIAZFiBoJKRicRDD0nUnsvdi0YuTsitj3iRqGjp815Kt05iqkv8AT6q7Fd+bNccOu8SDeJOTg7w+SrT6cxlN9ezXarfawSw8e4nWe1h1MjuXoMD0vRxTyvqy5Pj3P2zPOk46ka8otZaATK5H8gxU3UVBbWu+1v0G4eKtczMa93HuAAcalcqOFivmOiqK4nH/ABKL8Q8Ar/Ap8i3w4nSHezx3gHeRVZYaD2KujHgW133kHdwyOrT91VaVWvg5Zqb9H3r2zPVo8y9s1oDxx1C9l0f0hDGQutJLde+BgqU3Bj4kQNqTJaq+JpUI5qkrIrGLlsRX3gPdE+dFwq38iprSlBvtenqOWHfFnP8AxA7gsn/Udb/BfUv/AF1zHtvDe3wKfS/ka/8AMp+T9fUq8PyZJhWhrsjXdquzheksPidIS15PR/vwEypyjudVvKAgAQAIAEACABAAgAQAIAEACABAAgCNeDZspoZri9PU5Twl48Gm+4dQaUjG33CPtATUEU4SzHmvM4aSyWR1qLWWxCYJGYoeFE967jWW93XgZhsQ8nfIrHVo260PfcZ6lNbotXOnnVZ6lSdSWabu+bEJJbFPeNgDdpuWo56haaNZvqyNFOpfRle5tFpQ05Mig5q7iWaOwEjMUIVNypoLstpIDveFCs1OrPCVlUp+1yZjq01twGW+8Q012nbt30USdXEz+JUd+30LU6WmmxTx7dEd70huFPPNPjRhHgaIwiiKXO+J39x+qbZchmh0h2yI3J56mfqqypQluirhF8CzsN64iGvEiciMp/JZauHy9aD2Ezo2V0aiwxi4VzC9Z0LjZYmi41HeUePNcDmVoKL0JK7IkEACABAAgAQAIAEACABADXvAqTJKq1qdKOao0l2kpN7Ed1vbpMrj1P5BhYu0U33L1sNVCQjbe3UEKsP5Dh2+tGS8n9mS8PIZbLUC2TTnnyWfpfpWnOgqdCV82/YuXj9i1Kk07syl6R8bpDJsx11XFoQyxu+J0qcbIr4z5HotMVdDkrj4EQO5j7mFWSykSVi6sduEpPod+hWGpRd7xM0qfFC2+1NLS1pmTuRSptSuwhF3uysfsguNAPuS1LV2Q5auyKcOWyxosWVldiYDuoen7SWaatKwmSsyZZY2DFxFOaTUhnsLlHNYjuE6nNMRc4xHgU13K6TZZJsa101LVg2BwQmBbXZdkiHvzzDd24nislWu5dSHvuEVKvBGqsUHCK5let6HwMsLRbn80tX2ckcurPM9CQuuKBAAgAQAIAEACABAAgDnHi4QSsmNxUcLRdV+C5vgWhHM7GfvK8g2rquOQH3QLw1SpWxk89R+i7EjpUqPBFNEvSI7Iho4CfmU1Yemt9TSqUULDvCIPenzA+SHQpvgDpx5FhZ7xDqOGE6bprNOhl1WqEyp21RVhi2XH3IFudt9B6J1NdUbBaDbGx7nAwml0tfd3EEmnmpqOCVpP1JnlS6zLyFdcd2ZZD5NLz4uIA8Clqm3tF+Lt+zK61Nc2SWXB8cWIf6pDwYGq6pS/wDSvC/3FvFckvffc6N7PQdRPmXH1cp+HP8Azfgkiv8Aanw9/QHdnoPwgf3f8lDpz4TfkgWKmcj2eYO457TwcR4h2IKrjPi0+9ehf+03uvf0OES6Yze68P4ObX+5n/FUa5x8n+H6l1WpvdW99vqQbU97AcUMg7wQ9g4zFR1AUQUZOyl4PR+/EbFRk9H6lW161NDmiwsjdme8nyMvks831hUtyTZYOJ7RxmeQql1JZYtlJOyNFDiYTMSWTDYieHqKpC11z1Mco5lZklt4O1AK68P5DiU+vGL81+X9hLw8To68Nza8Stc/5IsvUp69r0/f0KrD82EG312gOYRhf5A5VFGvFJPiuHeuXaEqGmhOXpzMCABAAgAQAIAEARLxbNvIrhfyCnKWGUlwd33Wa/I+g7SMnelieXl4GIGWWYkMpLzVCrBRUXozqU5xtYr2haGxoyJFLSrKKaJSTO1mih/PUfMcFScXErJWOmIl2CG3G/cKBu4ud7vKp4KqWl3t9X3Lj9iLaXlovexZWTs+CccchzjpLYHDDr18FphTm1b5V9fF8PARPFWVoF3DhBvdEk6FKMflXr5mSUm9xzSDkQZZ1TMjIFkjKQElGUkSSq0AklVxAQhLcSRj2A5/fVKnBPcsm0VF4XEx8y3ZdvFD1GTvXilqU4bO65P8M008RKOjKr2boIDIokJkB47hmZgH4DXWnFDam7x34rj+zRdT1j5e9ySyIWTw0cddw4Jbipb7FGr7keIScyTzKYrLYstDmJirSRyMlLs9yd9x8S2xCJF5l0HmFCpU072IUI8iVcloOIsJJBExMzqEnFQWXMUrR0ubGxPmweHgvX9D1nVwkW91p5fo5FVWmzuumLBAAgAQAIAEABChpNWYEC2WUAYm04aLy/S/RNGlSdakrW3XCz+xppVW3ZmWvGCGxDLWvXVcejK8NTpU3eJV3hQjl81qpbMfTHXVdr47qTa0GrsjxDfr6mivJ65Yq7+i7X6bsirVjTWu5sbDYWQm4WAD66nnxzTYU1F33fP05I5lSrKbuyTJOSFlJfkR74jYEOdRidWU5k5nRolXmqzUm1CPE1UFGMXUl7/Z1sfZ9jJOL3Yhq04AOWpHNXhRUddblZ4qUtLK3bqXElexmCSjKAklDQFReFqtGIiDDOEUxEAl28hs8uiXJSXyo1U4UrdZ6j7ovExcTXiT2ynQiYPA1B4cktarYitSULNbMsCFRoSNISZIk4x4IcCHCc6b6biNQkSiXjJrYz9ssToMywF0P4Z1aN7Tq39Jy0opjJSdpaPnz7+3tNkKiqb7+9ytNuJyAA6nzT/hJbjvh2Hi0T0CjIRlHkKpBLudk4vIE/RKxL/0ylV9U2d3jY6len6Cg44NN8W39bfg5Fd9ckrsCQQAIAEACAGRIgaJkySMRiaWHjnqysve3PwJjFydkRH3h8I8Vwa38jgnalC/a3b1HrDvizlFthcCCM1z8V03PEUZUpQSv2jI0VF3uUV6s2mngQufh31WjbSehAhWL+IiBg7rCcbuJlsA+p0nLNbKd1tu9uxc3+OY11PhRu93t6mqs8EMaGtEgFqpwUVZf8nNlJyd2dgE9IqKrpEDRBGLFLaIDZ6yBJl4lXSDM7W4D5K1iBZIsAklFgCSjLcLiEKji0Tc4+wbixy2iMJO8AzAKWy2Z2twHFKaAQpMkSMKRJFhj2zzSJIsmZa+7s9mS9g2c3DQfqG4bxpnkn0K1+pLw9DfRq5uqyPZbNQOdkagehP0V5z4ItKXBEhwSypd3RYS0S952fAbkhQliq0aUOPtsy1qi34I0rGyAA0Xv6NKNKmqcdkrHLbu7jkwgEACABAHONFDRMrNi8VDDUnUn/y+RaEXJ2RQXneOGrquOQ+8gvC1atXGVHOo/RdiOjSpcEUsS2Pfm4jgKBNVKEeBqUIoGOcNXeJQ1HkDSHRbQ92GG0zc87JI7oHeidB5kKI04p5uX15LxIUYq8nsvdjQ2CyNhMDW5AdeJJ1M5mfFbqcbavd7+i7FsjFUqOcrsHWwe6J8cgurS6OqSV5NL6v9FMvMfBtgJkaHTceqmrg50lfddnoQ4koJKRQUmVTQapiQFbCjR49YOGHD0e8Tc7iG6BTSpVa2tOyjze77kOkqVLSer5I6kx4VYuGIz3nMBa9o+LDk4DhVMlh61NXlZrmtGvDj9yqdKekdH27efAlRooa0vJ2QC4kVoBOm9LatqxcU5PKtyC6xBzfaW1+EHKHjwQ2DQEzGJ28rXQ6OlV1qJt/4rZerJq4uFBdVpL/J/vYc26mYcdjiYTpJ2OE7gRM+IU1ujFH5LxfJ7eKZFPGqorytJc1+GjtZI+NoMpGocNzmmTh4hcmSLyjldjqUpogaUmSLDCkTstWShhWZtS2ZY5xWTEkmRZOxnXQfZv8AZnumZhncB3oZ/lnMcDwWlSzxz8eP4fj9zbmzLNx4+vj9yVZ4kNhnVx3yoOQSpxnNW2FyUmWVjvFpOw6R3FRQq18JLPTdvqhFSldao6268cIm90hoB9NU6vj8Vi5b2XJaL33lKdFcELd95TE2mY1Bz88lfC9I4jBzSk248U3fy5BVocGXbXTExqvcU5xqRU47NXRgas7Cq5AIArLzjV4NE147p+u6mIVFbR+7/Rsw8dL8zHRoxe4uOuXAaBZYxUI5UdNLKrHGPPorxsWjYiFxGRlyMk219xlrml7MWQ4TFfMudlOpwjLxz6hUik56bL78fLYxYqeuRFpeL5NA3mXTP5Lq9HU1Kum+Cb/H5uZI7kVj16Alo5RzNSi0S5sUQuhtccy0E85LiTgoTcVwYiatJoi3xaW+zcwktLgGiYIBm4TAdKRMp0mqVLKLT46f8MbRg8ykuBm/xT7RRbJBZCs2y59J5SEjIUrkx2W4cV6jDU1GGZK/BLhtfbu2OJipudT4d2la8mt97JX7XuYP8PO2rYbYzrXaYvt8TBAh4ZseXUk6Q+KhJNBUVV1VlUajPVPsV13C5UY0oudO6aTe7s7c7vjz3PZ3QwYQDRs7DgP0hzXYegp0XnqkFTm48E/omdinUz2nzX3R4x+L162h9qiMa57WwgJYSRMFzhmNBhn/AFVyEvRtSjTShtZN9t/Q40VGdWUp6u7SvwS9d/Iu/wAKe1kJ5s1lgwYjYrWn+IiOfiETOoJJJqcVZYQCBQqivOElJ3srrs1ReWWnUg4JJydn2qzf0sejw435kUMY4j2lXUDAcDARMmpmDkF5XEO9WdufhsvydzL1Itvh47slFZJFBkR0gSchVKyuTSW70LLUrsZfV3hoF6LDYOnQWivLi+PhyXYWemwx+z3TL08EyvhqWIjaor9vFdzJTJUCLiE/HmvE4zDvD1ZU3w2fNPZ++JaxDvayY2bNHAgtO5w7p5Zg8CstKpklrtx7htKeV67FI21sInPCdWmcwdQtvw5JmnI0xTXKqAOb+NVZEomXI+UQje0+REvUpGKV4XKVl1TZ2E7A6+q9V0JNywcb8LrybOPWXXZIXWFAgCrvSBOe5wkeFJLx3TuGnTr/AB0uq7a8muZsw89LFD/g0hR/iFy/7d+Bt+N2EOJBLTJ37EJ8ZKSuhid1dEGJYJvY0ZPMuIAq7ynJPVW0W+K9r6jVUtFt8DbwWYQAKSCZTjlSRypO7uMtkDGwgZ5jmPuXVbcLV+FUU/Pu96hF2ZSOilpk6h3H7qvSQlGazRd0Oy32FhNdEOFnU6Difooq1I0leXlxYO0Vdmkgww1oaMgAB0XHu5Nt7sySd3cdFhBzS1wBacwcla11Z7EJtO6KHth2XbboTW4sMSH3HH5mRr01O9dfB46NNZKl+/tXH1MOKw0qks8LX104NPh+U+Birg/CkstAi2hzSGmcmyEzqZCdeMxLcU+pjqFN54PNLhpZX5v0M/wK1VZJrLHjrdtclpx5nqoEqBcR3erOolbRGX7V9i4NtcHklkQe8NaS0PAbxQUmAV0MP0j8OKhUTaWzTs+7tMVbBuUnOm7N7pq6fb2PtQvZHsXAsBLoe1EObjpoSJk1kSORNKmdcR0mnBwoxtfdvcmjhGpqpVldrbSyXO3a+Zo5SyXFkdAQpMiSPbWkscBnIoozUKsJPZNF4blTDjL1FhjiJEioBIlXaNkneSRyy+S8f05NSxVlwik++7f5RMiQ8TXClowRkb5gYIpOj9rrk/zkf6l1MPPNT7tPT32G+lLNHuOMJ8skySuWauSayqllCdccObydzZdSf2WfFS6iQus+rY2VjbJg8fFev6IpfDwcFzV/PU49V3mzuukLBAAoauBxjwm4TOQ4rBjcLhnRl8RRStvZaDISlfQzd6QZgO3ei8PQlZ5Tp03rYh3RDxRydIbB4xDM+TG/3LbFbLm7+X7Zes7U+9/b/k0YWmJhFLZ6kcQnJXIvYi2trw1ziBEwtc6WEYjIE4QDSZ0qiMcSn1Jrys/oXi4X5Gb7P9tINpjiDtww4bE8LA53wbOVMq1y56YYXEfNWnfsWnm9H73NVfCSpwzpJ/XxNqE9HOHBMRAKwAgAUAIVVgIUtkjSlMkaUqRZDHz0z8kmRKKa0WapzYTpLE07yJVWij0vKglCrG64O/54/c0R1XMbDsjT34gluFJ85q9fpyUo2oxs+bd/JbefkTrwRZMcCNmUsqZLzs227spZ8RCssiUUvaGBMNO57Zn9Lzhd54Frwk7Nrs+2vqacPKza7CGIDW5D5nxKfmb3L5m9wbDLjJomT9zQ5KKuwulqzRXVYJANHNxVMLhpY6vl/wBvHsXqzHWq8fI0AC98kkrI5oKQBAAhuwFLeNtFSe6Mhv8A3Xg+kMbPG1rRfVWy/Pj9vE30aVtOJRxLY92shuCTGlGJsUEiT2db/mu3xHDo0Bv+0rQvm7kvrdi8S/lXZ7+5dBPiZBwT4kDgmxZVni/bu5/4W1uwTDIn5kMikpnaaCMi13gCF1Kc80bnoMDW+JSs91ozY9ie3IihsG1uDYtA2IaNiaAO0a/yPDJUnDijDjej3Dr01py5fr7G8VDlCq1wBAAobARVbAaUtlhpSmSIUpklT2gv6FY4eOKdozwMHfeeA3bzkEU6Mqjsh9ChOtK0fPkeUR7xtN4WtmFxa9xwwwwkNhtzJmDOgEydZcgujkp0qbutON+J2vhUsPSenf2nrllsTWMa0zeWgDE6rnEZuJOpXm6ri22kkcVzbdzuVlmyBhWaRYgXzDxQXj9DpcwMQ82puGlaou9eg2i7TRWtcDIkTBANDLMT+a1tNaIda2ha2CJDIkwSOoOf7rHWjP8A3CJqXEv7E5uHZpv3r2fQ1TDyoWoqzXzLjfm+fYc6spZtSSuuKBAAgCLarSACAa5Lh9J9KUIUZ04SvJq2n112HU6TbTexl73izcG7hM9cl5fDRsmzp0lpchYw0TcZD7pxKfZvRDLN6Itezf8Akg7y8+L3FXfzvw+yEYn5y2CdFmYcE6LKjgmpkFD23uP+LsxDROKzbh8SBVn9QpzktdCdnY04Sv8ABqJvZ6M8TC2np0bLsx29jWcCHHBjQhICv5jANzj3hwPiqOKZgxPRkKvWho/o/T3oelXL2gs9qE4EQE6sOzEHNhr1EwqOL4HCr4WrQfXXjw8y0VLmcFDZIhVWwGlLbJOVptDYbS6I5rGjMuIAHUqlm9i0YuTtFXZhu0P4iMZNljHtHf8AUdMQxxDc3+Q5p0MNfWR1cP0XKWtXRcuP6POLdbHxnmJGcXvOZPpwHAUWyKSVkdiNOMI5YqyPS/w5uD2ML+IiD8yKBhBFWwzUdXUPKS5OPr5nkWyOJjq+eeRbL7mwK5MmYhhWaTJGlZ2WONpbNst9PEEfNWg7O5aLszL2K1AsaDQhoHAyEhXRdWpTak2jbODzNok4iDMUIyS7JqzKbl/dduxAOGYo4JNCtPBV1Ujt91xXviZK1LgaFrpiYXv6dSNSCnF6NXRzWrOwquQRrfEIbTUyXG6cxEqWGtH/AHO3hxHUY3kZe33k5ri1gFJTJ4jcvJ0cPGUczOnCkmrsrIkbV0yStSjwQ5R4IgWh5cZnpwT4pJDYqxqOzbvyG8MQ/wBTlnlpOXvgjDif+4y2CbFmYcE6LIHBNTIHApqZU8n/ABH7Pewi+3hj8qKTilkyIano6pHGa6FKpmR3+jcTnj8OW6+36McmHWQ4UIIoRkdRyKgZbSzL67+2Vsg0bGLwNIg9oPE7XmoavuY6vR2Gqbxt3afou4P4mxwBjgwnb5FzZ+slXIjHLoWk9pNeT9DpE/FCJ7tmYOcRzvLCFHwkVXQkOM35L1ZXW38Q7W+eD2cMfpZN3i4n0QqUTRT6Iw8d7vx9DNW63RYxxRoj4h/U4mXIZDomJJG6FGFNWgku4jKxDNJ2H7PfxUbFEH5MMgv3Od7sP5nhzWfE1/hR03Zz8difhQst37uevFcCbOANKzyZI0rNNlhqSSco5kFaCuyy3MVZYZIEgTQacF3JySep0pNJk2ATkdPJJkuIqXMm3XGwxANHUPy++KRXjmh3CqkbxNjdz5tluPqvRdAV3PDuD/2v6PX1OVXVpXJa7og4WyFibTMVC5vS2EeJw7jHdarw/QylLLIyd72MzxtE/iGtNV43D1bdRnVpT4MrCwOC1XaH3sczYZ+95furfFtwJ+J2F12ZMmOYc2vcPR3+5KqPr3XFJ/gzYnWSfYXQVosyjgnRZA4JyZUcmJkEe8LEyPDdCijEx4kR6EHQg1BTYTcXctCcqclKO6PEr/uV9jjGFEqM2PlR7NHDjoRoei6MZKSuj12Erxr088fFcn72K5SaQQAIAEACABAEu6rriWmK2FCE3HM6Nbq88B+yrKahG7M+JqxoxzyParou1lmhNhQhstGerjq48SuFWqupLMzytWpKrNzkSissmUGlZ5MsNKzyZYaqAQ72iYYTzuY8/wCkgeqdh43ml2r7jKSvJIqGswtDRoAOsq+c1tbu2zQ3d3Gv4+alEoZC77ZfE31CmXyvuJezNtdnvdPmuj/G73qf/H8nIxHAnr1RmBAES1WPFVtD5FcHpLoWNdupS0lx5P0Y+nWy6MpLXdYnUFp3jI/IrzNRV8M8tWLXf+HszdCtppqQYt3ubUbQ81Ma8Zb6DVUTEuiJhjPHxta4c27Lv/WmVPlT5XXnqvyFVXgny9+pegqIyMg4FOiyBwKcmQOmmJlRZq6YFb2guWHbIRhxKHNjh3mO3jhvGqfTquDH4bETw888fFczyqJ2UjMjGFGkxo9/MObvYPe4jTXj1KMfiq62PR/+IU3TU4avly7/AHqW7bkszRJrHPOrnuNeTWyAWtUoLgYni68ndu3YvVlbeHZzE5v8MMzItJypPECay4VPyXOhd9U00cdZP4vmNi9knto6IwGWUifGWSh4driSukYPaLKi33dEgkYxQ5OBm09d/A1SpQlHc2Uq8Kq6vlxG3fYYkeI2HBaXPdkNANXE6NGpSpSUVdlqlSFKLnN2R7B2Y7PMscPC3aiOl7R+8jQbmisguNiMQ6j7Dy2LxcsRO70S2XviXBKxyZmGkpEmSMKzyZYRJJEQBV36+bWs+N7W9AcbvJnmteFWrlyTf4X3H0Frfl/x+SRYWMzBDna//EqrKez2KTbJhg4qSnwkoo06lSWWmm32C82XW5GhXS0PDg10xkKyB5LRlxU+pklf/wBrv9i7r3WrL+xwcLa5nP6L1/ROBeFo2n8z1f4Rz6s8z0O66goEACAItotYFBU+S4fSHTNGjenBZpfRd/p9h1Oi3q9CotVra2rpT3D6LyU81eblZLuVkbYQfAoosXC5sXLC7a/kfR3gcJ/pWtRvFw7PqtjWldOPu6NI0rPGRhaHgp0ZECgpykQOmmKRAs0xSIFmrKQEe3WNkZuGIJjTQg7wdCm0q06cs0HZ+9y0Jyg7oy1uuKLDqwe1ZwkIg5tydzHguxR6SpT0n1X9PPh4+ZuhXhLfR/T37uVcS0iH33GHptThniNqS3wef5Hfu1+w5QctEr92pHF4QyZMcIjvhZtn/SrSi4q8tF26F/hTW6t36EmD2ej2qkRvsoZ1eNqX6Yec+JlyOS52I6RoQi4p5n2befpcr/Zp0XeLu+z8v0NhclywbIzBBbKfecavcd5PyyXArV5VHqYK+IqV5Zpvw4IsCVlchI0lKlIkaSkSkWGlIbJEUABKCTPXhawY8iZBrSOGN+Emf9IA6ldKjTapXXF/Rfs1wg8mnH7CF0qim4hTa5BbXZby6ho4eY3rNJSoTVSm7W2EVaa8DS2eLibPx5r3WBxccVRVRb8VyZzJwyux0WwoCABAEK32iWyOv0XnOnOkZU/9Cm9Xu+S5eP27zRRp36zMvbrzJJbDoBQu+i89Sw6SvLyOlClxZCaVoY0jWy0zBaMjQnfwH1TacLO7LwjZ3Lzs/bMcPCTtNoePwnqPMFY8RDJO62ZlrwtK64lqClxkZxwKcpECzTFIgdNMUgsE1bMQLNWzAIXiYGpy6IzBYWaq7PdAJNV05BYSahyJEmluRIhKU5EjSUqUiRpKS2SIqgCAI14WkQ2Fx0E5b9w6mQTaNNzkkhlOOZ2MgCSSXVJJJPEmZXY0Ssjf2IkwHS5JclcpJXJDI2BwcNDPpqPBLccysUaurGyuuLWWhE1r/j9dwryovZq/iv19jl4iOlyyXsDICABAGbvqIQyIRnMjkJy9F89qt1MZNz/yl9G7L8HUoJaIzLStTNrHOBIooRCIz4Z3HwTE0XTO9ixwne0wnCO8KTw6nDOcxn471SrkqRy314d5E8s1lNXBihwBaZggEEZEHIrlu8XZmCUbOzOoKupFRZpikQLNMUiBZqymATVsxBzjwg8SPTgd6MxaLcXdEVtjdrEMuBP1oq37RjnHkTGNDRIZIcxb13FmqORAhKW5EjSUtyJEmlNkiKABACOMkJXJKC2RfavrVjCeTn5E8Wty4kldGnH4ce1/RerNUVkXa/t+zi6E34R0Eh5JilLmWuxjmjcFN2TqMcVZEmpuF2zC5S+SpgXl6Qhbn90zBiV8xoF7s5oIAEAQ7VY8Rm3qDkvP9JdCuvN1aLs3uns+3sH062VWZT266WnvNwnRw+6rz1alicJJKqtPNPxNtOvfZlBHgOhmTuh0P3uTYTU1dGuMlJXQNcpaA6tKq0VY+xWn2LpH/KcabobicjuYTluJ3KlWn8VXXzL6/tfUJx+Iu37/ALL5pWDYyDpqykATV1MgWaspkBNWzgLNGcBJqM4BNQ5kiTVHMBJqjkSCqAiABAASgkqLzthcfZwzI++4e406fzkZDQVWyhSSWeXh2/pfUfTgksz/AOf0Nu8NDmtwiWTdwlorVszTdyZ3auXsGyYgZAUV8H0dXxUJTptaaasxzqqLsyut11AzkMDvI9PmlOVWhPJVT8R9Ot4opXWSIDhwGfKnOe5aVVha9zSpxte5q7ns+HCPhHyTeh6TrY3Pwjd/he+w52Ino+0uV7YwggAQAIAbEYCJFKr0IVoOFRXTJTad0V1ou6eUnDcc15TE9A16bzUHmXk/R/TuNcMQuOhWRboYM2lvUgLmVViaP/ci13r8mmNdvZkG2NZD2WiZlUmsgfmik5z6z2GwvLVkUVoag0IORB0TXzLnO7L19mcDzNgJDXZloBoDvEtdOWU1sNnWaO/EtUo5ldbmkY8ETC5rTW5jasOUEApuATRcAmi4BNFwBFwEUACABAAgBHOkpSuSUl63vKbIZm7U5hv1d5DyW6hhr9aW33/X3NNKjxkQbA7ZI1mSd5xe9PX9k+qutcZUWpMsp/MZ/MEqouoxcvlZrrsNCNZrtfxycfhzhfW97dljl4hapkmNBDhX9128Vg6OJhlqLufFdwmM3F6EU3f+qnJcN/xuObSo7d2vnf8AA/8AsdhKgwQ0SC7eEwdLC08lPxfF94ic3J3Z0WsqCABAAgAQAIAgXme71+S8t/JJO9KPDrP/APPqacPxMbaXze+fxHyouXBWgu46sV1UDXKWgKwtWm4+5MuuNFZPBItB7rjKuuEyofJIrwpy+bfn6+7i6qhLfcvrHeTHnDVr9WuEnc5ajiJhYKlCUNeHPh77zLOk468CaCkCwQQCABAAgAQAIACUARrXbmQxNxlPLeeAAq48k2nRlN6e/QZGm5bFTaLQ+LnOG3/yO5nJg4CZ4rXCnCHa/p+x8Yxh2v6fsrIlkw5VHmOYWpVM2+45TuOgGRmolqRLUkFypYpYubuvQOIBo/yPL6LJKnOjL4lN2t5oz1KVl2GlscbE2uYofqvY9E454qjeXzLR+pzKsMr0O66gsEACABAAgAQAIAEARLxZNs9x8j9hcH+QYdzw6qL/AGv6Pf8AA+hK0rGNvaDhiE6Or11XnsPLNC3I61J3iRmuTWi9jkIU+CvmsWuS2SAkMkp66i3qOfBxt2m4mjWWR3g5g8QqqWV6PUhSs9GOhRYjO4/EN0SZP/cFfEFRKEJbq3d6beVgajLdeXodod/AGURrmkZ5OHiK+SW8G2rxd/fviVeHe8X799pMhXrCdk9vjLydIpLw1RcPfgLdGa4EhtpaciDyIPolunJblMrQro7RmZc6IUG9gysjxLzhNze3+5voDNXWHqPZPyLqlN8CJGv+GO7idyEh4ul6FOjg5vfT32XLrDy4kRt4xIpMiIbRKo2n1nKRNBkdE74EKe+r8l78Rnw4w7QgwQHU7zqFxJc8/wBRr0RKTtrsuHAHJ27CfaLvIE2GfD6JEK6btIVGpzKm1WgME3TzA4zJkOWa206bqO0Rkmoq7Iv+Iwj7zZzlWhnMDXiR4hN/rVVwIVSPM6MjBwm0z06qkoOLsxiaeqJ11WYveHe60znxGQCz16ijFriylWSSsbO7mSaTvPou/wDx+hKFBzl/uencjk15XlYlrviAQAIAEACABAAgAQAjhOhVZwjOLjJaME7Gfvaw4gWnm0+n0XgcTQlgsQ4Pbh2r39TpUKvEywK0G8cHKLEEmyQTEdIZand+6VUmoK7KSkoq5omwJNoNnJY3SqfD+M1o3a/aZM15dpQR2YXFu405aLXB5opmpO6uV1sZtT3geQl8lppvq2HQeglmswcZu7o8zuROdtiZStsSzZof/TZ/Y36JWefN+YvPLmzvCu1hY53smaS2G9dEuVeSko5n5lXVle135jA1spYWy3YRL0VrvmTd8yvjWfCaZafRPjO6GqVztYhLF0+arU1sVmTrEJxGjjPwWerpBip6RZqbNZcTScjOi3dHdFRxeGlNuzvo/Diu851Sq4ysRLZdWLvMnxGflVZqvRuNwz0i2ucdfpv9BsMQuDKqN2dhOMyD5a8xwHgkrGYinpqvNDviJ7pHey3DDbRrCeGngKKVLF131YtvsT+5Dr2XBF1ZbvlLFQDQLq4HoGcpKeJ/+vHxfoZKlf8AxLABeqSSVkZRVIAgAQAIAEACABAAgAQBAvGCTUVpIry/T2CqSnGvBNq1nbh225GmhNLRmbfconsvI5ia4SxnNHRVfmh8G5Wzq5zuAp6VR/anN5YLXzZEq7LuxXdIASwt3arp4PoatXlnr3jH6v08fIx1MRy1ZYRYILcOW5elxGCp1cO6CVlbTstsZYzalmMze1kJEwNpuY3heHpuVKbpz0d7eJ1KU14FI4Aha1oaVoLCEhLih6sHqW92WIOAc4TJyCyzlOU/h01rsZ6lS2hdOsLgNOS3VOgsTCnn0b5Lf9mNV4t2KC8LFhm5uWo3cQsNGrfqy3N1Od9GVsSoWpaDkNbQKXqG5c3NZSNoirqAcP3WOs3UkqcNXf6metNbGqgQ8LQN32V7vB4dYehGkuC17+P1OTOWaVzotRUEWAEACABAAgAQAIAEACABAAgAQAIAEANLBqB4JUqFOTvKKfgiVJoUNAyVo04w0iku4G2xVcgEARbZZsVRn6rh9LdFf2V8Wn86+q9eXkOpVcuj2M3b7rmSWUdqDkfoV5aFaVNuFRbeaOlCtpqVb7NEBkWO6CfotKqQfFD1KL4l/c0NwawOoZ5bhNJo9fFwyf5L9mOu1qzRr6Ecwqryh7RpmF4rp2kqeLzJWuk/HibaEuqZEWaJOQY6fKnikupC17nSzR3uWdhumRBiVOjRl+6zTrubyU1v5vuEzraaGlsdlw1dn6L03RPRP9f/AFavz8Fy/ZzatXNotiWu8IBAAgAQAIAEACABAAgAQAIAEACABAAgAQAIAEACABAAgDnFgNdmOuqx4rAUMSv9SOvPj5l4zlHYjG7xo4+C48v45Tv1ajt3J+g3+w+R2gWYNyqd66WB6Lo4R5o6y5v8chc6rkd10hZyjwQ4SKx43A0sXDLU4bNbovCbi9CMLv3u8lxY/wAbjm61R27v2/sO/sdhJgwGtyHXVdrC4Chhl/px158fMTKcpbnVbCgIAEACABAAgAQAIAEACABAAgAQAIAEACABAAgAQAIAEACABAAgAQAIAEACABAAgAQAIAEACABAAgAQAIAEACA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6398" name="AutoShape 14" descr="data:image/jpeg;base64,/9j/4AAQSkZJRgABAQAAAQABAAD/2wCEAAkGBxQSEhUUEBQWFRUXFRQXFxgYFRgWFRgXFBQXGBUUGhUYHCggGBolHBUUITEhJSksLi4uFx8zODMsNygtLisBCgoKDg0OGxAQGywmICYsLCwsLCwsLCwsLywsLCwuLCwsLCwsLCwsLCwsLCwsLCwsLCwsLCwsLCwsLCwsLCwsLP/AABEIAOEA4QMBEQACEQEDEQH/xAAbAAABBQEBAAAAAAAAAAAAAAAAAQIEBQYDB//EAEAQAAECAwUFBQYEBAUFAAAAAAEAAgMRIQQFEjFBIlFhcYEGMpGhsRNCUsHR8AcjYuEUcoKSFTOiwtJTk6PD8f/EABsBAAIDAQEBAAAAAAAAAAAAAAADAQIEBQYH/8QAOxEAAgECBAIIBgIBAwIHAAAAAAECAxEEEiExQVEFImFxgZHR8BMyobHB4QYUUiNC8RYzFUNicoKSsv/aAAwDAQACEQMRAD8A9xQAIAEACABAAgAQAIAEACABAASobSV2BHfbGDWfJcur01g6btmv3K/6GqjNjP49u4+X1Wb/AKhw1/ll5L1Lf15D22xh1lzWin03g56Zrd6KujNHdrp5LqQnGazRd12C2rCqxAIAEACABAAgAQAIAEACABAAgAQAIAEACABAAgAQAIAZFiBoJKRicRDD0nUnsvdi0YuTsitj3iRqGjp815Kt05iqkv8AT6q7Fd+bNccOu8SDeJOTg7w+SrT6cxlN9ezXarfawSw8e4nWe1h1MjuXoMD0vRxTyvqy5Pj3P2zPOk46ka8otZaATK5H8gxU3UVBbWu+1v0G4eKtczMa93HuAAcalcqOFivmOiqK4nH/ABKL8Q8Ar/Ap8i3w4nSHezx3gHeRVZYaD2KujHgW133kHdwyOrT91VaVWvg5Zqb9H3r2zPVo8y9s1oDxx1C9l0f0hDGQutJLde+BgqU3Bj4kQNqTJaq+JpUI5qkrIrGLlsRX3gPdE+dFwq38iprSlBvtenqOWHfFnP8AxA7gsn/Udb/BfUv/AF1zHtvDe3wKfS/ka/8AMp+T9fUq8PyZJhWhrsjXdquzheksPidIS15PR/vwEypyjudVvKAgAQAIAEACABAAgAQAIAEACABAAgCNeDZspoZri9PU5Twl48Gm+4dQaUjG33CPtATUEU4SzHmvM4aSyWR1qLWWxCYJGYoeFE967jWW93XgZhsQ8nfIrHVo260PfcZ6lNbotXOnnVZ6lSdSWabu+bEJJbFPeNgDdpuWo56haaNZvqyNFOpfRle5tFpQ05Mig5q7iWaOwEjMUIVNypoLstpIDveFCs1OrPCVlUp+1yZjq01twGW+8Q012nbt30USdXEz+JUd+30LU6WmmxTx7dEd70huFPPNPjRhHgaIwiiKXO+J39x+qbZchmh0h2yI3J56mfqqypQluirhF8CzsN64iGvEiciMp/JZauHy9aD2Ezo2V0aiwxi4VzC9Z0LjZYmi41HeUePNcDmVoKL0JK7IkEACABAAgAQAIAEACABADXvAqTJKq1qdKOao0l2kpN7Ed1vbpMrj1P5BhYu0U33L1sNVCQjbe3UEKsP5Dh2+tGS8n9mS8PIZbLUC2TTnnyWfpfpWnOgqdCV82/YuXj9i1Kk07syl6R8bpDJsx11XFoQyxu+J0qcbIr4z5HotMVdDkrj4EQO5j7mFWSykSVi6sduEpPod+hWGpRd7xM0qfFC2+1NLS1pmTuRSptSuwhF3uysfsguNAPuS1LV2Q5auyKcOWyxosWVldiYDuoen7SWaatKwmSsyZZY2DFxFOaTUhnsLlHNYjuE6nNMRc4xHgU13K6TZZJsa101LVg2BwQmBbXZdkiHvzzDd24nislWu5dSHvuEVKvBGqsUHCK5let6HwMsLRbn80tX2ckcurPM9CQuuKBAAgAQAIAEACABAAgDnHi4QSsmNxUcLRdV+C5vgWhHM7GfvK8g2rquOQH3QLw1SpWxk89R+i7EjpUqPBFNEvSI7Iho4CfmU1Yemt9TSqUULDvCIPenzA+SHQpvgDpx5FhZ7xDqOGE6bprNOhl1WqEyp21RVhi2XH3IFudt9B6J1NdUbBaDbGx7nAwml0tfd3EEmnmpqOCVpP1JnlS6zLyFdcd2ZZD5NLz4uIA8Clqm3tF+Lt+zK61Nc2SWXB8cWIf6pDwYGq6pS/wDSvC/3FvFckvffc6N7PQdRPmXH1cp+HP8Azfgkiv8Aanw9/QHdnoPwgf3f8lDpz4TfkgWKmcj2eYO457TwcR4h2IKrjPi0+9ehf+03uvf0OES6Yze68P4ObX+5n/FUa5x8n+H6l1WpvdW99vqQbU97AcUMg7wQ9g4zFR1AUQUZOyl4PR+/EbFRk9H6lW161NDmiwsjdme8nyMvks831hUtyTZYOJ7RxmeQql1JZYtlJOyNFDiYTMSWTDYieHqKpC11z1Mco5lZklt4O1AK68P5DiU+vGL81+X9hLw8To68Nza8Stc/5IsvUp69r0/f0KrD82EG312gOYRhf5A5VFGvFJPiuHeuXaEqGmhOXpzMCABAAgAQAIAEARLxbNvIrhfyCnKWGUlwd33Wa/I+g7SMnelieXl4GIGWWYkMpLzVCrBRUXozqU5xtYr2haGxoyJFLSrKKaJSTO1mih/PUfMcFScXErJWOmIl2CG3G/cKBu4ud7vKp4KqWl3t9X3Lj9iLaXlovexZWTs+CccchzjpLYHDDr18FphTm1b5V9fF8PARPFWVoF3DhBvdEk6FKMflXr5mSUm9xzSDkQZZ1TMjIFkjKQElGUkSSq0AklVxAQhLcSRj2A5/fVKnBPcsm0VF4XEx8y3ZdvFD1GTvXilqU4bO65P8M008RKOjKr2boIDIokJkB47hmZgH4DXWnFDam7x34rj+zRdT1j5e9ySyIWTw0cddw4Jbipb7FGr7keIScyTzKYrLYstDmJirSRyMlLs9yd9x8S2xCJF5l0HmFCpU072IUI8iVcloOIsJJBExMzqEnFQWXMUrR0ubGxPmweHgvX9D1nVwkW91p5fo5FVWmzuumLBAAgAQAIAEABChpNWYEC2WUAYm04aLy/S/RNGlSdakrW3XCz+xppVW3ZmWvGCGxDLWvXVcejK8NTpU3eJV3hQjl81qpbMfTHXVdr47qTa0GrsjxDfr6mivJ65Yq7+i7X6bsirVjTWu5sbDYWQm4WAD66nnxzTYU1F33fP05I5lSrKbuyTJOSFlJfkR74jYEOdRidWU5k5nRolXmqzUm1CPE1UFGMXUl7/Z1sfZ9jJOL3Yhq04AOWpHNXhRUddblZ4qUtLK3bqXElexmCSjKAklDQFReFqtGIiDDOEUxEAl28hs8uiXJSXyo1U4UrdZ6j7ovExcTXiT2ynQiYPA1B4cktarYitSULNbMsCFRoSNISZIk4x4IcCHCc6b6biNQkSiXjJrYz9ssToMywF0P4Z1aN7Tq39Jy0opjJSdpaPnz7+3tNkKiqb7+9ytNuJyAA6nzT/hJbjvh2Hi0T0CjIRlHkKpBLudk4vIE/RKxL/0ylV9U2d3jY6len6Cg44NN8W39bfg5Fd9ckrsCQQAIAEACAGRIgaJkySMRiaWHjnqysve3PwJjFydkRH3h8I8Vwa38jgnalC/a3b1HrDvizlFthcCCM1z8V03PEUZUpQSv2jI0VF3uUV6s2mngQufh31WjbSehAhWL+IiBg7rCcbuJlsA+p0nLNbKd1tu9uxc3+OY11PhRu93t6mqs8EMaGtEgFqpwUVZf8nNlJyd2dgE9IqKrpEDRBGLFLaIDZ6yBJl4lXSDM7W4D5K1iBZIsAklFgCSjLcLiEKji0Tc4+wbixy2iMJO8AzAKWy2Z2twHFKaAQpMkSMKRJFhj2zzSJIsmZa+7s9mS9g2c3DQfqG4bxpnkn0K1+pLw9DfRq5uqyPZbNQOdkagehP0V5z4ItKXBEhwSypd3RYS0S952fAbkhQliq0aUOPtsy1qi34I0rGyAA0Xv6NKNKmqcdkrHLbu7jkwgEACABAHONFDRMrNi8VDDUnUn/y+RaEXJ2RQXneOGrquOQ+8gvC1atXGVHOo/RdiOjSpcEUsS2Pfm4jgKBNVKEeBqUIoGOcNXeJQ1HkDSHRbQ92GG0zc87JI7oHeidB5kKI04p5uX15LxIUYq8nsvdjQ2CyNhMDW5AdeJJ1M5mfFbqcbavd7+i7FsjFUqOcrsHWwe6J8cgurS6OqSV5NL6v9FMvMfBtgJkaHTceqmrg50lfddnoQ4koJKRQUmVTQapiQFbCjR49YOGHD0e8Tc7iG6BTSpVa2tOyjze77kOkqVLSer5I6kx4VYuGIz3nMBa9o+LDk4DhVMlh61NXlZrmtGvDj9yqdKekdH27efAlRooa0vJ2QC4kVoBOm9LatqxcU5PKtyC6xBzfaW1+EHKHjwQ2DQEzGJ28rXQ6OlV1qJt/4rZerJq4uFBdVpL/J/vYc26mYcdjiYTpJ2OE7gRM+IU1ujFH5LxfJ7eKZFPGqorytJc1+GjtZI+NoMpGocNzmmTh4hcmSLyjldjqUpogaUmSLDCkTstWShhWZtS2ZY5xWTEkmRZOxnXQfZv8AZnumZhncB3oZ/lnMcDwWlSzxz8eP4fj9zbmzLNx4+vj9yVZ4kNhnVx3yoOQSpxnNW2FyUmWVjvFpOw6R3FRQq18JLPTdvqhFSldao6268cIm90hoB9NU6vj8Vi5b2XJaL33lKdFcELd95TE2mY1Bz88lfC9I4jBzSk248U3fy5BVocGXbXTExqvcU5xqRU47NXRgas7Cq5AIArLzjV4NE147p+u6mIVFbR+7/Rsw8dL8zHRoxe4uOuXAaBZYxUI5UdNLKrHGPPorxsWjYiFxGRlyMk219xlrml7MWQ4TFfMudlOpwjLxz6hUik56bL78fLYxYqeuRFpeL5NA3mXTP5Lq9HU1Kum+Cb/H5uZI7kVj16Alo5RzNSi0S5sUQuhtccy0E85LiTgoTcVwYiatJoi3xaW+zcwktLgGiYIBm4TAdKRMp0mqVLKLT46f8MbRg8ykuBm/xT7RRbJBZCs2y59J5SEjIUrkx2W4cV6jDU1GGZK/BLhtfbu2OJipudT4d2la8mt97JX7XuYP8PO2rYbYzrXaYvt8TBAh4ZseXUk6Q+KhJNBUVV1VlUajPVPsV13C5UY0oudO6aTe7s7c7vjz3PZ3QwYQDRs7DgP0hzXYegp0XnqkFTm48E/omdinUz2nzX3R4x+L162h9qiMa57WwgJYSRMFzhmNBhn/AFVyEvRtSjTShtZN9t/Q40VGdWUp6u7SvwS9d/Iu/wAKe1kJ5s1lgwYjYrWn+IiOfiETOoJJJqcVZYQCBQqivOElJ3srrs1ReWWnUg4JJydn2qzf0sejw435kUMY4j2lXUDAcDARMmpmDkF5XEO9WdufhsvydzL1Itvh47slFZJFBkR0gSchVKyuTSW70LLUrsZfV3hoF6LDYOnQWivLi+PhyXYWemwx+z3TL08EyvhqWIjaor9vFdzJTJUCLiE/HmvE4zDvD1ZU3w2fNPZ++JaxDvayY2bNHAgtO5w7p5Zg8CstKpklrtx7htKeV67FI21sInPCdWmcwdQtvw5JmnI0xTXKqAOb+NVZEomXI+UQje0+REvUpGKV4XKVl1TZ2E7A6+q9V0JNywcb8LrybOPWXXZIXWFAgCrvSBOe5wkeFJLx3TuGnTr/AB0uq7a8muZsw89LFD/g0hR/iFy/7d+Bt+N2EOJBLTJ37EJ8ZKSuhid1dEGJYJvY0ZPMuIAq7ynJPVW0W+K9r6jVUtFt8DbwWYQAKSCZTjlSRypO7uMtkDGwgZ5jmPuXVbcLV+FUU/Pu96hF2ZSOilpk6h3H7qvSQlGazRd0Oy32FhNdEOFnU6Difooq1I0leXlxYO0Vdmkgww1oaMgAB0XHu5Nt7sySd3cdFhBzS1wBacwcla11Z7EJtO6KHth2XbboTW4sMSH3HH5mRr01O9dfB46NNZKl+/tXH1MOKw0qks8LX104NPh+U+Birg/CkstAi2hzSGmcmyEzqZCdeMxLcU+pjqFN54PNLhpZX5v0M/wK1VZJrLHjrdtclpx5nqoEqBcR3erOolbRGX7V9i4NtcHklkQe8NaS0PAbxQUmAV0MP0j8OKhUTaWzTs+7tMVbBuUnOm7N7pq6fb2PtQvZHsXAsBLoe1EObjpoSJk1kSORNKmdcR0mnBwoxtfdvcmjhGpqpVldrbSyXO3a+Zo5SyXFkdAQpMiSPbWkscBnIoozUKsJPZNF4blTDjL1FhjiJEioBIlXaNkneSRyy+S8f05NSxVlwik++7f5RMiQ8TXClowRkb5gYIpOj9rrk/zkf6l1MPPNT7tPT32G+lLNHuOMJ8skySuWauSayqllCdccObydzZdSf2WfFS6iQus+rY2VjbJg8fFev6IpfDwcFzV/PU49V3mzuukLBAAoauBxjwm4TOQ4rBjcLhnRl8RRStvZaDISlfQzd6QZgO3ei8PQlZ5Tp03rYh3RDxRydIbB4xDM+TG/3LbFbLm7+X7Zes7U+9/b/k0YWmJhFLZ6kcQnJXIvYi2trw1ziBEwtc6WEYjIE4QDSZ0qiMcSn1Jrys/oXi4X5Gb7P9tINpjiDtww4bE8LA53wbOVMq1y56YYXEfNWnfsWnm9H73NVfCSpwzpJ/XxNqE9HOHBMRAKwAgAUAIVVgIUtkjSlMkaUqRZDHz0z8kmRKKa0WapzYTpLE07yJVWij0vKglCrG64O/54/c0R1XMbDsjT34gluFJ85q9fpyUo2oxs+bd/JbefkTrwRZMcCNmUsqZLzs227spZ8RCssiUUvaGBMNO57Zn9Lzhd54Frwk7Nrs+2vqacPKza7CGIDW5D5nxKfmb3L5m9wbDLjJomT9zQ5KKuwulqzRXVYJANHNxVMLhpY6vl/wBvHsXqzHWq8fI0AC98kkrI5oKQBAAhuwFLeNtFSe6Mhv8A3Xg+kMbPG1rRfVWy/Pj9vE30aVtOJRxLY92shuCTGlGJsUEiT2db/mu3xHDo0Bv+0rQvm7kvrdi8S/lXZ7+5dBPiZBwT4kDgmxZVni/bu5/4W1uwTDIn5kMikpnaaCMi13gCF1Kc80bnoMDW+JSs91ozY9ie3IihsG1uDYtA2IaNiaAO0a/yPDJUnDijDjej3Dr01py5fr7G8VDlCq1wBAAobARVbAaUtlhpSmSIUpklT2gv6FY4eOKdozwMHfeeA3bzkEU6Mqjsh9ChOtK0fPkeUR7xtN4WtmFxa9xwwwwkNhtzJmDOgEydZcgujkp0qbutON+J2vhUsPSenf2nrllsTWMa0zeWgDE6rnEZuJOpXm6ri22kkcVzbdzuVlmyBhWaRYgXzDxQXj9DpcwMQ82puGlaou9eg2i7TRWtcDIkTBANDLMT+a1tNaIda2ha2CJDIkwSOoOf7rHWjP8A3CJqXEv7E5uHZpv3r2fQ1TDyoWoqzXzLjfm+fYc6spZtSSuuKBAAgCLarSACAa5Lh9J9KUIUZ04SvJq2n112HU6TbTexl73izcG7hM9cl5fDRsmzp0lpchYw0TcZD7pxKfZvRDLN6Itezf8Akg7y8+L3FXfzvw+yEYn5y2CdFmYcE6LKjgmpkFD23uP+LsxDROKzbh8SBVn9QpzktdCdnY04Sv8ABqJvZ6M8TC2np0bLsx29jWcCHHBjQhICv5jANzj3hwPiqOKZgxPRkKvWho/o/T3oelXL2gs9qE4EQE6sOzEHNhr1EwqOL4HCr4WrQfXXjw8y0VLmcFDZIhVWwGlLbJOVptDYbS6I5rGjMuIAHUqlm9i0YuTtFXZhu0P4iMZNljHtHf8AUdMQxxDc3+Q5p0MNfWR1cP0XKWtXRcuP6POLdbHxnmJGcXvOZPpwHAUWyKSVkdiNOMI5YqyPS/w5uD2ML+IiD8yKBhBFWwzUdXUPKS5OPr5nkWyOJjq+eeRbL7mwK5MmYhhWaTJGlZ2WONpbNst9PEEfNWg7O5aLszL2K1AsaDQhoHAyEhXRdWpTak2jbODzNok4iDMUIyS7JqzKbl/dduxAOGYo4JNCtPBV1Ujt91xXviZK1LgaFrpiYXv6dSNSCnF6NXRzWrOwquQRrfEIbTUyXG6cxEqWGtH/AHO3hxHUY3kZe33k5ri1gFJTJ4jcvJ0cPGUczOnCkmrsrIkbV0yStSjwQ5R4IgWh5cZnpwT4pJDYqxqOzbvyG8MQ/wBTlnlpOXvgjDif+4y2CbFmYcE6LIHBNTIHApqZU8n/ABH7Pewi+3hj8qKTilkyIano6pHGa6FKpmR3+jcTnj8OW6+36McmHWQ4UIIoRkdRyKgZbSzL67+2Vsg0bGLwNIg9oPE7XmoavuY6vR2Gqbxt3afou4P4mxwBjgwnb5FzZ+slXIjHLoWk9pNeT9DpE/FCJ7tmYOcRzvLCFHwkVXQkOM35L1ZXW38Q7W+eD2cMfpZN3i4n0QqUTRT6Iw8d7vx9DNW63RYxxRoj4h/U4mXIZDomJJG6FGFNWgku4jKxDNJ2H7PfxUbFEH5MMgv3Od7sP5nhzWfE1/hR03Zz8difhQst37uevFcCbOANKzyZI0rNNlhqSSco5kFaCuyy3MVZYZIEgTQacF3JySep0pNJk2ATkdPJJkuIqXMm3XGwxANHUPy++KRXjmh3CqkbxNjdz5tluPqvRdAV3PDuD/2v6PX1OVXVpXJa7og4WyFibTMVC5vS2EeJw7jHdarw/QylLLIyd72MzxtE/iGtNV43D1bdRnVpT4MrCwOC1XaH3sczYZ+95furfFtwJ+J2F12ZMmOYc2vcPR3+5KqPr3XFJ/gzYnWSfYXQVosyjgnRZA4JyZUcmJkEe8LEyPDdCijEx4kR6EHQg1BTYTcXctCcqclKO6PEr/uV9jjGFEqM2PlR7NHDjoRoei6MZKSuj12Erxr088fFcn72K5SaQQAIAEACABAEu6rriWmK2FCE3HM6Nbq88B+yrKahG7M+JqxoxzyParou1lmhNhQhstGerjq48SuFWqupLMzytWpKrNzkSissmUGlZ5MsNKzyZYaqAQ72iYYTzuY8/wCkgeqdh43ml2r7jKSvJIqGswtDRoAOsq+c1tbu2zQ3d3Gv4+alEoZC77ZfE31CmXyvuJezNtdnvdPmuj/G73qf/H8nIxHAnr1RmBAES1WPFVtD5FcHpLoWNdupS0lx5P0Y+nWy6MpLXdYnUFp3jI/IrzNRV8M8tWLXf+HszdCtppqQYt3ubUbQ81Ma8Zb6DVUTEuiJhjPHxta4c27Lv/WmVPlT5XXnqvyFVXgny9+pegqIyMg4FOiyBwKcmQOmmJlRZq6YFb2guWHbIRhxKHNjh3mO3jhvGqfTquDH4bETw888fFczyqJ2UjMjGFGkxo9/MObvYPe4jTXj1KMfiq62PR/+IU3TU4avly7/AHqW7bkszRJrHPOrnuNeTWyAWtUoLgYni68ndu3YvVlbeHZzE5v8MMzItJypPECay4VPyXOhd9U00cdZP4vmNi9knto6IwGWUifGWSh4driSukYPaLKi33dEgkYxQ5OBm09d/A1SpQlHc2Uq8Kq6vlxG3fYYkeI2HBaXPdkNANXE6NGpSpSUVdlqlSFKLnN2R7B2Y7PMscPC3aiOl7R+8jQbmisguNiMQ6j7Dy2LxcsRO70S2XviXBKxyZmGkpEmSMKzyZYRJJEQBV36+bWs+N7W9AcbvJnmteFWrlyTf4X3H0Frfl/x+SRYWMzBDna//EqrKez2KTbJhg4qSnwkoo06lSWWmm32C82XW5GhXS0PDg10xkKyB5LRlxU+pklf/wBrv9i7r3WrL+xwcLa5nP6L1/ROBeFo2n8z1f4Rz6s8z0O66goEACAItotYFBU+S4fSHTNGjenBZpfRd/p9h1Oi3q9CotVra2rpT3D6LyU81eblZLuVkbYQfAoosXC5sXLC7a/kfR3gcJ/pWtRvFw7PqtjWldOPu6NI0rPGRhaHgp0ZECgpykQOmmKRAs0xSIFmrKQEe3WNkZuGIJjTQg7wdCm0q06cs0HZ+9y0Jyg7oy1uuKLDqwe1ZwkIg5tydzHguxR6SpT0n1X9PPh4+ZuhXhLfR/T37uVcS0iH33GHptThniNqS3wef5Hfu1+w5QctEr92pHF4QyZMcIjvhZtn/SrSi4q8tF26F/hTW6t36EmD2ej2qkRvsoZ1eNqX6Yec+JlyOS52I6RoQi4p5n2befpcr/Zp0XeLu+z8v0NhclywbIzBBbKfecavcd5PyyXArV5VHqYK+IqV5Zpvw4IsCVlchI0lKlIkaSkSkWGlIbJEUABKCTPXhawY8iZBrSOGN+Emf9IA6ldKjTapXXF/Rfs1wg8mnH7CF0qim4hTa5BbXZby6ho4eY3rNJSoTVSm7W2EVaa8DS2eLibPx5r3WBxccVRVRb8VyZzJwyux0WwoCABAEK32iWyOv0XnOnOkZU/9Cm9Xu+S5eP27zRRp36zMvbrzJJbDoBQu+i89Sw6SvLyOlClxZCaVoY0jWy0zBaMjQnfwH1TacLO7LwjZ3Lzs/bMcPCTtNoePwnqPMFY8RDJO62ZlrwtK64lqClxkZxwKcpECzTFIgdNMUgsE1bMQLNWzAIXiYGpy6IzBYWaq7PdAJNV05BYSahyJEmluRIhKU5EjSUqUiRpKS2SIqgCAI14WkQ2Fx0E5b9w6mQTaNNzkkhlOOZ2MgCSSXVJJJPEmZXY0Ssjf2IkwHS5JclcpJXJDI2BwcNDPpqPBLccysUaurGyuuLWWhE1r/j9dwryovZq/iv19jl4iOlyyXsDICABAGbvqIQyIRnMjkJy9F89qt1MZNz/yl9G7L8HUoJaIzLStTNrHOBIooRCIz4Z3HwTE0XTO9ixwne0wnCO8KTw6nDOcxn471SrkqRy314d5E8s1lNXBihwBaZggEEZEHIrlu8XZmCUbOzOoKupFRZpikQLNMUiBZqymATVsxBzjwg8SPTgd6MxaLcXdEVtjdrEMuBP1oq37RjnHkTGNDRIZIcxb13FmqORAhKW5EjSUtyJEmlNkiKABACOMkJXJKC2RfavrVjCeTn5E8Wty4kldGnH4ce1/RerNUVkXa/t+zi6E34R0Eh5JilLmWuxjmjcFN2TqMcVZEmpuF2zC5S+SpgXl6Qhbn90zBiV8xoF7s5oIAEAQ7VY8Rm3qDkvP9JdCuvN1aLs3uns+3sH062VWZT266WnvNwnRw+6rz1alicJJKqtPNPxNtOvfZlBHgOhmTuh0P3uTYTU1dGuMlJXQNcpaA6tKq0VY+xWn2LpH/KcabobicjuYTluJ3KlWn8VXXzL6/tfUJx+Iu37/ALL5pWDYyDpqykATV1MgWaspkBNWzgLNGcBJqM4BNQ5kiTVHMBJqjkSCqAiABAASgkqLzthcfZwzI++4e406fzkZDQVWyhSSWeXh2/pfUfTgksz/AOf0Nu8NDmtwiWTdwlorVszTdyZ3auXsGyYgZAUV8H0dXxUJTptaaasxzqqLsyut11AzkMDvI9PmlOVWhPJVT8R9Ot4opXWSIDhwGfKnOe5aVVha9zSpxte5q7ns+HCPhHyTeh6TrY3Pwjd/he+w52Ino+0uV7YwggAQAIAbEYCJFKr0IVoOFRXTJTad0V1ou6eUnDcc15TE9A16bzUHmXk/R/TuNcMQuOhWRboYM2lvUgLmVViaP/ci13r8mmNdvZkG2NZD2WiZlUmsgfmik5z6z2GwvLVkUVoag0IORB0TXzLnO7L19mcDzNgJDXZloBoDvEtdOWU1sNnWaO/EtUo5ldbmkY8ETC5rTW5jasOUEApuATRcAmi4BNFwBFwEUACABAAgBHOkpSuSUl63vKbIZm7U5hv1d5DyW6hhr9aW33/X3NNKjxkQbA7ZI1mSd5xe9PX9k+qutcZUWpMsp/MZ/MEqouoxcvlZrrsNCNZrtfxycfhzhfW97dljl4hapkmNBDhX9128Vg6OJhlqLufFdwmM3F6EU3f+qnJcN/xuObSo7d2vnf8AA/8AsdhKgwQ0SC7eEwdLC08lPxfF94ic3J3Z0WsqCABAAgAQAIAgXme71+S8t/JJO9KPDrP/APPqacPxMbaXze+fxHyouXBWgu46sV1UDXKWgKwtWm4+5MuuNFZPBItB7rjKuuEyofJIrwpy+bfn6+7i6qhLfcvrHeTHnDVr9WuEnc5ajiJhYKlCUNeHPh77zLOk468CaCkCwQQCABAAgAQAIACUARrXbmQxNxlPLeeAAq48k2nRlN6e/QZGm5bFTaLQ+LnOG3/yO5nJg4CZ4rXCnCHa/p+x8Yxh2v6fsrIlkw5VHmOYWpVM2+45TuOgGRmolqRLUkFypYpYubuvQOIBo/yPL6LJKnOjL4lN2t5oz1KVl2GlscbE2uYofqvY9E454qjeXzLR+pzKsMr0O66gsEACABAAgAQAIAEARLxZNs9x8j9hcH+QYdzw6qL/AGv6Pf8AA+hK0rGNvaDhiE6Or11XnsPLNC3I61J3iRmuTWi9jkIU+CvmsWuS2SAkMkp66i3qOfBxt2m4mjWWR3g5g8QqqWV6PUhSs9GOhRYjO4/EN0SZP/cFfEFRKEJbq3d6beVgajLdeXodod/AGURrmkZ5OHiK+SW8G2rxd/fviVeHe8X799pMhXrCdk9vjLydIpLw1RcPfgLdGa4EhtpaciDyIPolunJblMrQro7RmZc6IUG9gysjxLzhNze3+5voDNXWHqPZPyLqlN8CJGv+GO7idyEh4ul6FOjg5vfT32XLrDy4kRt4xIpMiIbRKo2n1nKRNBkdE74EKe+r8l78Rnw4w7QgwQHU7zqFxJc8/wBRr0RKTtrsuHAHJ27CfaLvIE2GfD6JEK6btIVGpzKm1WgME3TzA4zJkOWa206bqO0Rkmoq7Iv+Iwj7zZzlWhnMDXiR4hN/rVVwIVSPM6MjBwm0z06qkoOLsxiaeqJ11WYveHe60znxGQCz16ijFriylWSSsbO7mSaTvPou/wDx+hKFBzl/uencjk15XlYlrviAQAIAEACABAAgAQAjhOhVZwjOLjJaME7Gfvaw4gWnm0+n0XgcTQlgsQ4Pbh2r39TpUKvEywK0G8cHKLEEmyQTEdIZand+6VUmoK7KSkoq5omwJNoNnJY3SqfD+M1o3a/aZM15dpQR2YXFu405aLXB5opmpO6uV1sZtT3geQl8lppvq2HQeglmswcZu7o8zuROdtiZStsSzZof/TZ/Y36JWefN+YvPLmzvCu1hY53smaS2G9dEuVeSko5n5lXVle135jA1spYWy3YRL0VrvmTd8yvjWfCaZafRPjO6GqVztYhLF0+arU1sVmTrEJxGjjPwWerpBip6RZqbNZcTScjOi3dHdFRxeGlNuzvo/Diu851Sq4ysRLZdWLvMnxGflVZqvRuNwz0i2ucdfpv9BsMQuDKqN2dhOMyD5a8xwHgkrGYinpqvNDviJ7pHey3DDbRrCeGngKKVLF131YtvsT+5Dr2XBF1ZbvlLFQDQLq4HoGcpKeJ/+vHxfoZKlf8AxLABeqSSVkZRVIAgAQAIAEACABAAgAQBAvGCTUVpIry/T2CqSnGvBNq1nbh225GmhNLRmbfconsvI5ia4SxnNHRVfmh8G5Wzq5zuAp6VR/anN5YLXzZEq7LuxXdIASwt3arp4PoatXlnr3jH6v08fIx1MRy1ZYRYILcOW5elxGCp1cO6CVlbTstsZYzalmMze1kJEwNpuY3heHpuVKbpz0d7eJ1KU14FI4Aha1oaVoLCEhLih6sHqW92WIOAc4TJyCyzlOU/h01rsZ6lS2hdOsLgNOS3VOgsTCnn0b5Lf9mNV4t2KC8LFhm5uWo3cQsNGrfqy3N1Od9GVsSoWpaDkNbQKXqG5c3NZSNoirqAcP3WOs3UkqcNXf6metNbGqgQ8LQN32V7vB4dYehGkuC17+P1OTOWaVzotRUEWAEACABAAgAQAIAEACABAAgAQAIAEANLBqB4JUqFOTvKKfgiVJoUNAyVo04w0iku4G2xVcgEARbZZsVRn6rh9LdFf2V8Wn86+q9eXkOpVcuj2M3b7rmSWUdqDkfoV5aFaVNuFRbeaOlCtpqVb7NEBkWO6CfotKqQfFD1KL4l/c0NwawOoZ5bhNJo9fFwyf5L9mOu1qzRr6Ecwqryh7RpmF4rp2kqeLzJWuk/HibaEuqZEWaJOQY6fKnikupC17nSzR3uWdhumRBiVOjRl+6zTrubyU1v5vuEzraaGlsdlw1dn6L03RPRP9f/AFavz8Fy/ZzatXNotiWu8IBAAgAQAIAEACABAAgAQAIAEACABAAgAQAIAEACABAAgDnFgNdmOuqx4rAUMSv9SOvPj5l4zlHYjG7xo4+C48v45Tv1ajt3J+g3+w+R2gWYNyqd66WB6Lo4R5o6y5v8chc6rkd10hZyjwQ4SKx43A0sXDLU4bNbovCbi9CMLv3u8lxY/wAbjm61R27v2/sO/sdhJgwGtyHXVdrC4Chhl/px158fMTKcpbnVbCgIAEACABAAgAQAIAEACABAAgAQAIAEACABAAgAQAIAEACABAAgAQAIAEACABAAgAQAIAEACABAAgAQAIAEACA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6400" name="AutoShape 16" descr="data:image/jpeg;base64,/9j/4AAQSkZJRgABAQAAAQABAAD/2wCEAAkGBxQSEhUUEBQWFRUXFRQXFxgYFRgWFRgXFBQXGBUUGhUYHCggGBolHBUUITEhJSksLi4uFx8zODMsNygtLisBCgoKDg0OGxAQGywmICYsLCwsLCwsLCwsLywsLCwuLCwsLCwsLCwsLCwsLCwsLCwsLCwsLCwsLCwsLCwsLCwsLP/AABEIAOEA4QMBEQACEQEDEQH/xAAbAAABBQEBAAAAAAAAAAAAAAAAAQIEBQYDB//EAEAQAAECAwUFBQYEBAUFAAAAAAEAAgMRIQQFEjFBIlFhcYEGMpGhsRNCUsHR8AcjYuEUcoKSFTOiwtJTk6PD8f/EABsBAAIDAQEBAAAAAAAAAAAAAAADAQIEBQYH/8QAOxEAAgECBAIIBgIBAwIHAAAAAAECAxEEEiExQVEFImFxgZHR8BMyobHB4QYUUiNC8RYzFUNicoKSsv/aAAwDAQACEQMRAD8A9xQAIAEACABAAgAQAIAEACABAASobSV2BHfbGDWfJcur01g6btmv3K/6GqjNjP49u4+X1Wb/AKhw1/ll5L1Lf15D22xh1lzWin03g56Zrd6KujNHdrp5LqQnGazRd12C2rCqxAIAEACABAAgAQAIAEACABAAgAQAIAEACABAAgAQAIAZFiBoJKRicRDD0nUnsvdi0YuTsitj3iRqGjp815Kt05iqkv8AT6q7Fd+bNccOu8SDeJOTg7w+SrT6cxlN9ezXarfawSw8e4nWe1h1MjuXoMD0vRxTyvqy5Pj3P2zPOk46ka8otZaATK5H8gxU3UVBbWu+1v0G4eKtczMa93HuAAcalcqOFivmOiqK4nH/ABKL8Q8Ar/Ap8i3w4nSHezx3gHeRVZYaD2KujHgW133kHdwyOrT91VaVWvg5Zqb9H3r2zPVo8y9s1oDxx1C9l0f0hDGQutJLde+BgqU3Bj4kQNqTJaq+JpUI5qkrIrGLlsRX3gPdE+dFwq38iprSlBvtenqOWHfFnP8AxA7gsn/Udb/BfUv/AF1zHtvDe3wKfS/ka/8AMp+T9fUq8PyZJhWhrsjXdquzheksPidIS15PR/vwEypyjudVvKAgAQAIAEACABAAgAQAIAEACABAAgCNeDZspoZri9PU5Twl48Gm+4dQaUjG33CPtATUEU4SzHmvM4aSyWR1qLWWxCYJGYoeFE967jWW93XgZhsQ8nfIrHVo260PfcZ6lNbotXOnnVZ6lSdSWabu+bEJJbFPeNgDdpuWo56haaNZvqyNFOpfRle5tFpQ05Mig5q7iWaOwEjMUIVNypoLstpIDveFCs1OrPCVlUp+1yZjq01twGW+8Q012nbt30USdXEz+JUd+30LU6WmmxTx7dEd70huFPPNPjRhHgaIwiiKXO+J39x+qbZchmh0h2yI3J56mfqqypQluirhF8CzsN64iGvEiciMp/JZauHy9aD2Ezo2V0aiwxi4VzC9Z0LjZYmi41HeUePNcDmVoKL0JK7IkEACABAAgAQAIAEACABADXvAqTJKq1qdKOao0l2kpN7Ed1vbpMrj1P5BhYu0U33L1sNVCQjbe3UEKsP5Dh2+tGS8n9mS8PIZbLUC2TTnnyWfpfpWnOgqdCV82/YuXj9i1Kk07syl6R8bpDJsx11XFoQyxu+J0qcbIr4z5HotMVdDkrj4EQO5j7mFWSykSVi6sduEpPod+hWGpRd7xM0qfFC2+1NLS1pmTuRSptSuwhF3uysfsguNAPuS1LV2Q5auyKcOWyxosWVldiYDuoen7SWaatKwmSsyZZY2DFxFOaTUhnsLlHNYjuE6nNMRc4xHgU13K6TZZJsa101LVg2BwQmBbXZdkiHvzzDd24nislWu5dSHvuEVKvBGqsUHCK5let6HwMsLRbn80tX2ckcurPM9CQuuKBAAgAQAIAEACABAAgDnHi4QSsmNxUcLRdV+C5vgWhHM7GfvK8g2rquOQH3QLw1SpWxk89R+i7EjpUqPBFNEvSI7Iho4CfmU1Yemt9TSqUULDvCIPenzA+SHQpvgDpx5FhZ7xDqOGE6bprNOhl1WqEyp21RVhi2XH3IFudt9B6J1NdUbBaDbGx7nAwml0tfd3EEmnmpqOCVpP1JnlS6zLyFdcd2ZZD5NLz4uIA8Clqm3tF+Lt+zK61Nc2SWXB8cWIf6pDwYGq6pS/wDSvC/3FvFckvffc6N7PQdRPmXH1cp+HP8Azfgkiv8Aanw9/QHdnoPwgf3f8lDpz4TfkgWKmcj2eYO457TwcR4h2IKrjPi0+9ehf+03uvf0OES6Yze68P4ObX+5n/FUa5x8n+H6l1WpvdW99vqQbU97AcUMg7wQ9g4zFR1AUQUZOyl4PR+/EbFRk9H6lW161NDmiwsjdme8nyMvks831hUtyTZYOJ7RxmeQql1JZYtlJOyNFDiYTMSWTDYieHqKpC11z1Mco5lZklt4O1AK68P5DiU+vGL81+X9hLw8To68Nza8Stc/5IsvUp69r0/f0KrD82EG312gOYRhf5A5VFGvFJPiuHeuXaEqGmhOXpzMCABAAgAQAIAEARLxbNvIrhfyCnKWGUlwd33Wa/I+g7SMnelieXl4GIGWWYkMpLzVCrBRUXozqU5xtYr2haGxoyJFLSrKKaJSTO1mih/PUfMcFScXErJWOmIl2CG3G/cKBu4ud7vKp4KqWl3t9X3Lj9iLaXlovexZWTs+CccchzjpLYHDDr18FphTm1b5V9fF8PARPFWVoF3DhBvdEk6FKMflXr5mSUm9xzSDkQZZ1TMjIFkjKQElGUkSSq0AklVxAQhLcSRj2A5/fVKnBPcsm0VF4XEx8y3ZdvFD1GTvXilqU4bO65P8M008RKOjKr2boIDIokJkB47hmZgH4DXWnFDam7x34rj+zRdT1j5e9ySyIWTw0cddw4Jbipb7FGr7keIScyTzKYrLYstDmJirSRyMlLs9yd9x8S2xCJF5l0HmFCpU072IUI8iVcloOIsJJBExMzqEnFQWXMUrR0ubGxPmweHgvX9D1nVwkW91p5fo5FVWmzuumLBAAgAQAIAEABChpNWYEC2WUAYm04aLy/S/RNGlSdakrW3XCz+xppVW3ZmWvGCGxDLWvXVcejK8NTpU3eJV3hQjl81qpbMfTHXVdr47qTa0GrsjxDfr6mivJ65Yq7+i7X6bsirVjTWu5sbDYWQm4WAD66nnxzTYU1F33fP05I5lSrKbuyTJOSFlJfkR74jYEOdRidWU5k5nRolXmqzUm1CPE1UFGMXUl7/Z1sfZ9jJOL3Yhq04AOWpHNXhRUddblZ4qUtLK3bqXElexmCSjKAklDQFReFqtGIiDDOEUxEAl28hs8uiXJSXyo1U4UrdZ6j7ovExcTXiT2ynQiYPA1B4cktarYitSULNbMsCFRoSNISZIk4x4IcCHCc6b6biNQkSiXjJrYz9ssToMywF0P4Z1aN7Tq39Jy0opjJSdpaPnz7+3tNkKiqb7+9ytNuJyAA6nzT/hJbjvh2Hi0T0CjIRlHkKpBLudk4vIE/RKxL/0ylV9U2d3jY6len6Cg44NN8W39bfg5Fd9ckrsCQQAIAEACAGRIgaJkySMRiaWHjnqysve3PwJjFydkRH3h8I8Vwa38jgnalC/a3b1HrDvizlFthcCCM1z8V03PEUZUpQSv2jI0VF3uUV6s2mngQufh31WjbSehAhWL+IiBg7rCcbuJlsA+p0nLNbKd1tu9uxc3+OY11PhRu93t6mqs8EMaGtEgFqpwUVZf8nNlJyd2dgE9IqKrpEDRBGLFLaIDZ6yBJl4lXSDM7W4D5K1iBZIsAklFgCSjLcLiEKji0Tc4+wbixy2iMJO8AzAKWy2Z2twHFKaAQpMkSMKRJFhj2zzSJIsmZa+7s9mS9g2c3DQfqG4bxpnkn0K1+pLw9DfRq5uqyPZbNQOdkagehP0V5z4ItKXBEhwSypd3RYS0S952fAbkhQliq0aUOPtsy1qi34I0rGyAA0Xv6NKNKmqcdkrHLbu7jkwgEACABAHONFDRMrNi8VDDUnUn/y+RaEXJ2RQXneOGrquOQ+8gvC1atXGVHOo/RdiOjSpcEUsS2Pfm4jgKBNVKEeBqUIoGOcNXeJQ1HkDSHRbQ92GG0zc87JI7oHeidB5kKI04p5uX15LxIUYq8nsvdjQ2CyNhMDW5AdeJJ1M5mfFbqcbavd7+i7FsjFUqOcrsHWwe6J8cgurS6OqSV5NL6v9FMvMfBtgJkaHTceqmrg50lfddnoQ4koJKRQUmVTQapiQFbCjR49YOGHD0e8Tc7iG6BTSpVa2tOyjze77kOkqVLSer5I6kx4VYuGIz3nMBa9o+LDk4DhVMlh61NXlZrmtGvDj9yqdKekdH27efAlRooa0vJ2QC4kVoBOm9LatqxcU5PKtyC6xBzfaW1+EHKHjwQ2DQEzGJ28rXQ6OlV1qJt/4rZerJq4uFBdVpL/J/vYc26mYcdjiYTpJ2OE7gRM+IU1ujFH5LxfJ7eKZFPGqorytJc1+GjtZI+NoMpGocNzmmTh4hcmSLyjldjqUpogaUmSLDCkTstWShhWZtS2ZY5xWTEkmRZOxnXQfZv8AZnumZhncB3oZ/lnMcDwWlSzxz8eP4fj9zbmzLNx4+vj9yVZ4kNhnVx3yoOQSpxnNW2FyUmWVjvFpOw6R3FRQq18JLPTdvqhFSldao6268cIm90hoB9NU6vj8Vi5b2XJaL33lKdFcELd95TE2mY1Bz88lfC9I4jBzSk248U3fy5BVocGXbXTExqvcU5xqRU47NXRgas7Cq5AIArLzjV4NE147p+u6mIVFbR+7/Rsw8dL8zHRoxe4uOuXAaBZYxUI5UdNLKrHGPPorxsWjYiFxGRlyMk219xlrml7MWQ4TFfMudlOpwjLxz6hUik56bL78fLYxYqeuRFpeL5NA3mXTP5Lq9HU1Kum+Cb/H5uZI7kVj16Alo5RzNSi0S5sUQuhtccy0E85LiTgoTcVwYiatJoi3xaW+zcwktLgGiYIBm4TAdKRMp0mqVLKLT46f8MbRg8ykuBm/xT7RRbJBZCs2y59J5SEjIUrkx2W4cV6jDU1GGZK/BLhtfbu2OJipudT4d2la8mt97JX7XuYP8PO2rYbYzrXaYvt8TBAh4ZseXUk6Q+KhJNBUVV1VlUajPVPsV13C5UY0oudO6aTe7s7c7vjz3PZ3QwYQDRs7DgP0hzXYegp0XnqkFTm48E/omdinUz2nzX3R4x+L162h9qiMa57WwgJYSRMFzhmNBhn/AFVyEvRtSjTShtZN9t/Q40VGdWUp6u7SvwS9d/Iu/wAKe1kJ5s1lgwYjYrWn+IiOfiETOoJJJqcVZYQCBQqivOElJ3srrs1ReWWnUg4JJydn2qzf0sejw435kUMY4j2lXUDAcDARMmpmDkF5XEO9WdufhsvydzL1Itvh47slFZJFBkR0gSchVKyuTSW70LLUrsZfV3hoF6LDYOnQWivLi+PhyXYWemwx+z3TL08EyvhqWIjaor9vFdzJTJUCLiE/HmvE4zDvD1ZU3w2fNPZ++JaxDvayY2bNHAgtO5w7p5Zg8CstKpklrtx7htKeV67FI21sInPCdWmcwdQtvw5JmnI0xTXKqAOb+NVZEomXI+UQje0+REvUpGKV4XKVl1TZ2E7A6+q9V0JNywcb8LrybOPWXXZIXWFAgCrvSBOe5wkeFJLx3TuGnTr/AB0uq7a8muZsw89LFD/g0hR/iFy/7d+Bt+N2EOJBLTJ37EJ8ZKSuhid1dEGJYJvY0ZPMuIAq7ynJPVW0W+K9r6jVUtFt8DbwWYQAKSCZTjlSRypO7uMtkDGwgZ5jmPuXVbcLV+FUU/Pu96hF2ZSOilpk6h3H7qvSQlGazRd0Oy32FhNdEOFnU6Difooq1I0leXlxYO0Vdmkgww1oaMgAB0XHu5Nt7sySd3cdFhBzS1wBacwcla11Z7EJtO6KHth2XbboTW4sMSH3HH5mRr01O9dfB46NNZKl+/tXH1MOKw0qks8LX104NPh+U+Birg/CkstAi2hzSGmcmyEzqZCdeMxLcU+pjqFN54PNLhpZX5v0M/wK1VZJrLHjrdtclpx5nqoEqBcR3erOolbRGX7V9i4NtcHklkQe8NaS0PAbxQUmAV0MP0j8OKhUTaWzTs+7tMVbBuUnOm7N7pq6fb2PtQvZHsXAsBLoe1EObjpoSJk1kSORNKmdcR0mnBwoxtfdvcmjhGpqpVldrbSyXO3a+Zo5SyXFkdAQpMiSPbWkscBnIoozUKsJPZNF4blTDjL1FhjiJEioBIlXaNkneSRyy+S8f05NSxVlwik++7f5RMiQ8TXClowRkb5gYIpOj9rrk/zkf6l1MPPNT7tPT32G+lLNHuOMJ8skySuWauSayqllCdccObydzZdSf2WfFS6iQus+rY2VjbJg8fFev6IpfDwcFzV/PU49V3mzuukLBAAoauBxjwm4TOQ4rBjcLhnRl8RRStvZaDISlfQzd6QZgO3ei8PQlZ5Tp03rYh3RDxRydIbB4xDM+TG/3LbFbLm7+X7Zes7U+9/b/k0YWmJhFLZ6kcQnJXIvYi2trw1ziBEwtc6WEYjIE4QDSZ0qiMcSn1Jrys/oXi4X5Gb7P9tINpjiDtww4bE8LA53wbOVMq1y56YYXEfNWnfsWnm9H73NVfCSpwzpJ/XxNqE9HOHBMRAKwAgAUAIVVgIUtkjSlMkaUqRZDHz0z8kmRKKa0WapzYTpLE07yJVWij0vKglCrG64O/54/c0R1XMbDsjT34gluFJ85q9fpyUo2oxs+bd/JbefkTrwRZMcCNmUsqZLzs227spZ8RCssiUUvaGBMNO57Zn9Lzhd54Frwk7Nrs+2vqacPKza7CGIDW5D5nxKfmb3L5m9wbDLjJomT9zQ5KKuwulqzRXVYJANHNxVMLhpY6vl/wBvHsXqzHWq8fI0AC98kkrI5oKQBAAhuwFLeNtFSe6Mhv8A3Xg+kMbPG1rRfVWy/Pj9vE30aVtOJRxLY92shuCTGlGJsUEiT2db/mu3xHDo0Bv+0rQvm7kvrdi8S/lXZ7+5dBPiZBwT4kDgmxZVni/bu5/4W1uwTDIn5kMikpnaaCMi13gCF1Kc80bnoMDW+JSs91ozY9ie3IihsG1uDYtA2IaNiaAO0a/yPDJUnDijDjej3Dr01py5fr7G8VDlCq1wBAAobARVbAaUtlhpSmSIUpklT2gv6FY4eOKdozwMHfeeA3bzkEU6Mqjsh9ChOtK0fPkeUR7xtN4WtmFxa9xwwwwkNhtzJmDOgEydZcgujkp0qbutON+J2vhUsPSenf2nrllsTWMa0zeWgDE6rnEZuJOpXm6ri22kkcVzbdzuVlmyBhWaRYgXzDxQXj9DpcwMQ82puGlaou9eg2i7TRWtcDIkTBANDLMT+a1tNaIda2ha2CJDIkwSOoOf7rHWjP8A3CJqXEv7E5uHZpv3r2fQ1TDyoWoqzXzLjfm+fYc6spZtSSuuKBAAgCLarSACAa5Lh9J9KUIUZ04SvJq2n112HU6TbTexl73izcG7hM9cl5fDRsmzp0lpchYw0TcZD7pxKfZvRDLN6Itezf8Akg7y8+L3FXfzvw+yEYn5y2CdFmYcE6LKjgmpkFD23uP+LsxDROKzbh8SBVn9QpzktdCdnY04Sv8ABqJvZ6M8TC2np0bLsx29jWcCHHBjQhICv5jANzj3hwPiqOKZgxPRkKvWho/o/T3oelXL2gs9qE4EQE6sOzEHNhr1EwqOL4HCr4WrQfXXjw8y0VLmcFDZIhVWwGlLbJOVptDYbS6I5rGjMuIAHUqlm9i0YuTtFXZhu0P4iMZNljHtHf8AUdMQxxDc3+Q5p0MNfWR1cP0XKWtXRcuP6POLdbHxnmJGcXvOZPpwHAUWyKSVkdiNOMI5YqyPS/w5uD2ML+IiD8yKBhBFWwzUdXUPKS5OPr5nkWyOJjq+eeRbL7mwK5MmYhhWaTJGlZ2WONpbNst9PEEfNWg7O5aLszL2K1AsaDQhoHAyEhXRdWpTak2jbODzNok4iDMUIyS7JqzKbl/dduxAOGYo4JNCtPBV1Ujt91xXviZK1LgaFrpiYXv6dSNSCnF6NXRzWrOwquQRrfEIbTUyXG6cxEqWGtH/AHO3hxHUY3kZe33k5ri1gFJTJ4jcvJ0cPGUczOnCkmrsrIkbV0yStSjwQ5R4IgWh5cZnpwT4pJDYqxqOzbvyG8MQ/wBTlnlpOXvgjDif+4y2CbFmYcE6LIHBNTIHApqZU8n/ABH7Pewi+3hj8qKTilkyIano6pHGa6FKpmR3+jcTnj8OW6+36McmHWQ4UIIoRkdRyKgZbSzL67+2Vsg0bGLwNIg9oPE7XmoavuY6vR2Gqbxt3afou4P4mxwBjgwnb5FzZ+slXIjHLoWk9pNeT9DpE/FCJ7tmYOcRzvLCFHwkVXQkOM35L1ZXW38Q7W+eD2cMfpZN3i4n0QqUTRT6Iw8d7vx9DNW63RYxxRoj4h/U4mXIZDomJJG6FGFNWgku4jKxDNJ2H7PfxUbFEH5MMgv3Od7sP5nhzWfE1/hR03Zz8difhQst37uevFcCbOANKzyZI0rNNlhqSSco5kFaCuyy3MVZYZIEgTQacF3JySep0pNJk2ATkdPJJkuIqXMm3XGwxANHUPy++KRXjmh3CqkbxNjdz5tluPqvRdAV3PDuD/2v6PX1OVXVpXJa7og4WyFibTMVC5vS2EeJw7jHdarw/QylLLIyd72MzxtE/iGtNV43D1bdRnVpT4MrCwOC1XaH3sczYZ+95furfFtwJ+J2F12ZMmOYc2vcPR3+5KqPr3XFJ/gzYnWSfYXQVosyjgnRZA4JyZUcmJkEe8LEyPDdCijEx4kR6EHQg1BTYTcXctCcqclKO6PEr/uV9jjGFEqM2PlR7NHDjoRoei6MZKSuj12Erxr088fFcn72K5SaQQAIAEACABAEu6rriWmK2FCE3HM6Nbq88B+yrKahG7M+JqxoxzyParou1lmhNhQhstGerjq48SuFWqupLMzytWpKrNzkSissmUGlZ5MsNKzyZYaqAQ72iYYTzuY8/wCkgeqdh43ml2r7jKSvJIqGswtDRoAOsq+c1tbu2zQ3d3Gv4+alEoZC77ZfE31CmXyvuJezNtdnvdPmuj/G73qf/H8nIxHAnr1RmBAES1WPFVtD5FcHpLoWNdupS0lx5P0Y+nWy6MpLXdYnUFp3jI/IrzNRV8M8tWLXf+HszdCtppqQYt3ubUbQ81Ma8Zb6DVUTEuiJhjPHxta4c27Lv/WmVPlT5XXnqvyFVXgny9+pegqIyMg4FOiyBwKcmQOmmJlRZq6YFb2guWHbIRhxKHNjh3mO3jhvGqfTquDH4bETw888fFczyqJ2UjMjGFGkxo9/MObvYPe4jTXj1KMfiq62PR/+IU3TU4avly7/AHqW7bkszRJrHPOrnuNeTWyAWtUoLgYni68ndu3YvVlbeHZzE5v8MMzItJypPECay4VPyXOhd9U00cdZP4vmNi9knto6IwGWUifGWSh4driSukYPaLKi33dEgkYxQ5OBm09d/A1SpQlHc2Uq8Kq6vlxG3fYYkeI2HBaXPdkNANXE6NGpSpSUVdlqlSFKLnN2R7B2Y7PMscPC3aiOl7R+8jQbmisguNiMQ6j7Dy2LxcsRO70S2XviXBKxyZmGkpEmSMKzyZYRJJEQBV36+bWs+N7W9AcbvJnmteFWrlyTf4X3H0Frfl/x+SRYWMzBDna//EqrKez2KTbJhg4qSnwkoo06lSWWmm32C82XW5GhXS0PDg10xkKyB5LRlxU+pklf/wBrv9i7r3WrL+xwcLa5nP6L1/ROBeFo2n8z1f4Rz6s8z0O66goEACAItotYFBU+S4fSHTNGjenBZpfRd/p9h1Oi3q9CotVra2rpT3D6LyU81eblZLuVkbYQfAoosXC5sXLC7a/kfR3gcJ/pWtRvFw7PqtjWldOPu6NI0rPGRhaHgp0ZECgpykQOmmKRAs0xSIFmrKQEe3WNkZuGIJjTQg7wdCm0q06cs0HZ+9y0Jyg7oy1uuKLDqwe1ZwkIg5tydzHguxR6SpT0n1X9PPh4+ZuhXhLfR/T37uVcS0iH33GHptThniNqS3wef5Hfu1+w5QctEr92pHF4QyZMcIjvhZtn/SrSi4q8tF26F/hTW6t36EmD2ej2qkRvsoZ1eNqX6Yec+JlyOS52I6RoQi4p5n2befpcr/Zp0XeLu+z8v0NhclywbIzBBbKfecavcd5PyyXArV5VHqYK+IqV5Zpvw4IsCVlchI0lKlIkaSkSkWGlIbJEUABKCTPXhawY8iZBrSOGN+Emf9IA6ldKjTapXXF/Rfs1wg8mnH7CF0qim4hTa5BbXZby6ho4eY3rNJSoTVSm7W2EVaa8DS2eLibPx5r3WBxccVRVRb8VyZzJwyux0WwoCABAEK32iWyOv0XnOnOkZU/9Cm9Xu+S5eP27zRRp36zMvbrzJJbDoBQu+i89Sw6SvLyOlClxZCaVoY0jWy0zBaMjQnfwH1TacLO7LwjZ3Lzs/bMcPCTtNoePwnqPMFY8RDJO62ZlrwtK64lqClxkZxwKcpECzTFIgdNMUgsE1bMQLNWzAIXiYGpy6IzBYWaq7PdAJNV05BYSahyJEmluRIhKU5EjSUqUiRpKS2SIqgCAI14WkQ2Fx0E5b9w6mQTaNNzkkhlOOZ2MgCSSXVJJJPEmZXY0Ssjf2IkwHS5JclcpJXJDI2BwcNDPpqPBLccysUaurGyuuLWWhE1r/j9dwryovZq/iv19jl4iOlyyXsDICABAGbvqIQyIRnMjkJy9F89qt1MZNz/yl9G7L8HUoJaIzLStTNrHOBIooRCIz4Z3HwTE0XTO9ixwne0wnCO8KTw6nDOcxn471SrkqRy314d5E8s1lNXBihwBaZggEEZEHIrlu8XZmCUbOzOoKupFRZpikQLNMUiBZqymATVsxBzjwg8SPTgd6MxaLcXdEVtjdrEMuBP1oq37RjnHkTGNDRIZIcxb13FmqORAhKW5EjSUtyJEmlNkiKABACOMkJXJKC2RfavrVjCeTn5E8Wty4kldGnH4ce1/RerNUVkXa/t+zi6E34R0Eh5JilLmWuxjmjcFN2TqMcVZEmpuF2zC5S+SpgXl6Qhbn90zBiV8xoF7s5oIAEAQ7VY8Rm3qDkvP9JdCuvN1aLs3uns+3sH062VWZT266WnvNwnRw+6rz1alicJJKqtPNPxNtOvfZlBHgOhmTuh0P3uTYTU1dGuMlJXQNcpaA6tKq0VY+xWn2LpH/KcabobicjuYTluJ3KlWn8VXXzL6/tfUJx+Iu37/ALL5pWDYyDpqykATV1MgWaspkBNWzgLNGcBJqM4BNQ5kiTVHMBJqjkSCqAiABAASgkqLzthcfZwzI++4e406fzkZDQVWyhSSWeXh2/pfUfTgksz/AOf0Nu8NDmtwiWTdwlorVszTdyZ3auXsGyYgZAUV8H0dXxUJTptaaasxzqqLsyut11AzkMDvI9PmlOVWhPJVT8R9Ot4opXWSIDhwGfKnOe5aVVha9zSpxte5q7ns+HCPhHyTeh6TrY3Pwjd/he+w52Ino+0uV7YwggAQAIAbEYCJFKr0IVoOFRXTJTad0V1ou6eUnDcc15TE9A16bzUHmXk/R/TuNcMQuOhWRboYM2lvUgLmVViaP/ci13r8mmNdvZkG2NZD2WiZlUmsgfmik5z6z2GwvLVkUVoag0IORB0TXzLnO7L19mcDzNgJDXZloBoDvEtdOWU1sNnWaO/EtUo5ldbmkY8ETC5rTW5jasOUEApuATRcAmi4BNFwBFwEUACABAAgBHOkpSuSUl63vKbIZm7U5hv1d5DyW6hhr9aW33/X3NNKjxkQbA7ZI1mSd5xe9PX9k+qutcZUWpMsp/MZ/MEqouoxcvlZrrsNCNZrtfxycfhzhfW97dljl4hapkmNBDhX9128Vg6OJhlqLufFdwmM3F6EU3f+qnJcN/xuObSo7d2vnf8AA/8AsdhKgwQ0SC7eEwdLC08lPxfF94ic3J3Z0WsqCABAAgAQAIAgXme71+S8t/JJO9KPDrP/APPqacPxMbaXze+fxHyouXBWgu46sV1UDXKWgKwtWm4+5MuuNFZPBItB7rjKuuEyofJIrwpy+bfn6+7i6qhLfcvrHeTHnDVr9WuEnc5ajiJhYKlCUNeHPh77zLOk468CaCkCwQQCABAAgAQAIACUARrXbmQxNxlPLeeAAq48k2nRlN6e/QZGm5bFTaLQ+LnOG3/yO5nJg4CZ4rXCnCHa/p+x8Yxh2v6fsrIlkw5VHmOYWpVM2+45TuOgGRmolqRLUkFypYpYubuvQOIBo/yPL6LJKnOjL4lN2t5oz1KVl2GlscbE2uYofqvY9E454qjeXzLR+pzKsMr0O66gsEACABAAgAQAIAEARLxZNs9x8j9hcH+QYdzw6qL/AGv6Pf8AA+hK0rGNvaDhiE6Or11XnsPLNC3I61J3iRmuTWi9jkIU+CvmsWuS2SAkMkp66i3qOfBxt2m4mjWWR3g5g8QqqWV6PUhSs9GOhRYjO4/EN0SZP/cFfEFRKEJbq3d6beVgajLdeXodod/AGURrmkZ5OHiK+SW8G2rxd/fviVeHe8X799pMhXrCdk9vjLydIpLw1RcPfgLdGa4EhtpaciDyIPolunJblMrQro7RmZc6IUG9gysjxLzhNze3+5voDNXWHqPZPyLqlN8CJGv+GO7idyEh4ul6FOjg5vfT32XLrDy4kRt4xIpMiIbRKo2n1nKRNBkdE74EKe+r8l78Rnw4w7QgwQHU7zqFxJc8/wBRr0RKTtrsuHAHJ27CfaLvIE2GfD6JEK6btIVGpzKm1WgME3TzA4zJkOWa206bqO0Rkmoq7Iv+Iwj7zZzlWhnMDXiR4hN/rVVwIVSPM6MjBwm0z06qkoOLsxiaeqJ11WYveHe60znxGQCz16ijFriylWSSsbO7mSaTvPou/wDx+hKFBzl/uencjk15XlYlrviAQAIAEACABAAgAQAjhOhVZwjOLjJaME7Gfvaw4gWnm0+n0XgcTQlgsQ4Pbh2r39TpUKvEywK0G8cHKLEEmyQTEdIZand+6VUmoK7KSkoq5omwJNoNnJY3SqfD+M1o3a/aZM15dpQR2YXFu405aLXB5opmpO6uV1sZtT3geQl8lppvq2HQeglmswcZu7o8zuROdtiZStsSzZof/TZ/Y36JWefN+YvPLmzvCu1hY53smaS2G9dEuVeSko5n5lXVle135jA1spYWy3YRL0VrvmTd8yvjWfCaZafRPjO6GqVztYhLF0+arU1sVmTrEJxGjjPwWerpBip6RZqbNZcTScjOi3dHdFRxeGlNuzvo/Diu851Sq4ysRLZdWLvMnxGflVZqvRuNwz0i2ucdfpv9BsMQuDKqN2dhOMyD5a8xwHgkrGYinpqvNDviJ7pHey3DDbRrCeGngKKVLF131YtvsT+5Dr2XBF1ZbvlLFQDQLq4HoGcpKeJ/+vHxfoZKlf8AxLABeqSSVkZRVIAgAQAIAEACABAAgAQBAvGCTUVpIry/T2CqSnGvBNq1nbh225GmhNLRmbfconsvI5ia4SxnNHRVfmh8G5Wzq5zuAp6VR/anN5YLXzZEq7LuxXdIASwt3arp4PoatXlnr3jH6v08fIx1MRy1ZYRYILcOW5elxGCp1cO6CVlbTstsZYzalmMze1kJEwNpuY3heHpuVKbpz0d7eJ1KU14FI4Aha1oaVoLCEhLih6sHqW92WIOAc4TJyCyzlOU/h01rsZ6lS2hdOsLgNOS3VOgsTCnn0b5Lf9mNV4t2KC8LFhm5uWo3cQsNGrfqy3N1Od9GVsSoWpaDkNbQKXqG5c3NZSNoirqAcP3WOs3UkqcNXf6metNbGqgQ8LQN32V7vB4dYehGkuC17+P1OTOWaVzotRUEWAEACABAAgAQAIAEACABAAgAQAIAEANLBqB4JUqFOTvKKfgiVJoUNAyVo04w0iku4G2xVcgEARbZZsVRn6rh9LdFf2V8Wn86+q9eXkOpVcuj2M3b7rmSWUdqDkfoV5aFaVNuFRbeaOlCtpqVb7NEBkWO6CfotKqQfFD1KL4l/c0NwawOoZ5bhNJo9fFwyf5L9mOu1qzRr6Ecwqryh7RpmF4rp2kqeLzJWuk/HibaEuqZEWaJOQY6fKnikupC17nSzR3uWdhumRBiVOjRl+6zTrubyU1v5vuEzraaGlsdlw1dn6L03RPRP9f/AFavz8Fy/ZzatXNotiWu8IBAAgAQAIAEACABAAgAQAIAEACABAAgAQAIAEACABAAgDnFgNdmOuqx4rAUMSv9SOvPj5l4zlHYjG7xo4+C48v45Tv1ajt3J+g3+w+R2gWYNyqd66WB6Lo4R5o6y5v8chc6rkd10hZyjwQ4SKx43A0sXDLU4bNbovCbi9CMLv3u8lxY/wAbjm61R27v2/sO/sdhJgwGtyHXVdrC4Chhl/px158fMTKcpbnVbCgIAEACABAAgAQAIAEACABAAgAQAIAEACABAAgAQAIAEACABAAgAQAIAEACABAAgAQAIAEACABAAgAQAIAEACA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16402" name="Picture 18" descr="http://t2.gstatic.com/images?q=tbn:ANd9GcQSSDQR7D99_tStTVXrWYtrDXTO3nWliyTFnJJJazfk5K66bkAZ"/>
          <p:cNvPicPr>
            <a:picLocks noChangeAspect="1" noChangeArrowheads="1"/>
          </p:cNvPicPr>
          <p:nvPr/>
        </p:nvPicPr>
        <p:blipFill>
          <a:blip r:embed="rId4" cstate="print"/>
          <a:srcRect/>
          <a:stretch>
            <a:fillRect/>
          </a:stretch>
        </p:blipFill>
        <p:spPr bwMode="auto">
          <a:xfrm>
            <a:off x="8072462" y="1285860"/>
            <a:ext cx="714348" cy="698613"/>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28604"/>
            <a:ext cx="8229600" cy="1143008"/>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r>
              <a:rPr lang="pt-BR" sz="4000" b="1" dirty="0" smtClean="0">
                <a:latin typeface="Colonna MT" pitchFamily="82" charset="0"/>
              </a:rPr>
              <a:t>Sagitário </a:t>
            </a:r>
            <a:endParaRPr lang="pt-BR" sz="2000" dirty="0">
              <a:latin typeface="Colonna MT" pitchFamily="82" charset="0"/>
            </a:endParaRPr>
          </a:p>
        </p:txBody>
      </p:sp>
      <p:sp>
        <p:nvSpPr>
          <p:cNvPr id="3" name="Espaço Reservado para Conteúdo 2"/>
          <p:cNvSpPr>
            <a:spLocks noGrp="1"/>
          </p:cNvSpPr>
          <p:nvPr>
            <p:ph sz="half" idx="1"/>
          </p:nvPr>
        </p:nvSpPr>
        <p:spPr>
          <a:xfrm>
            <a:off x="3714744" y="1428736"/>
            <a:ext cx="5214974" cy="5000660"/>
          </a:xfrm>
        </p:spPr>
        <p:txBody>
          <a:bodyPr>
            <a:noAutofit/>
          </a:bodyPr>
          <a:lstStyle/>
          <a:p>
            <a:pPr>
              <a:buNone/>
            </a:pPr>
            <a:r>
              <a:rPr lang="pt-BR" sz="1400" i="1" dirty="0" smtClean="0"/>
              <a:t>As pessoas de Sagitário precisam de bastante liberdade, porque querem experimentar o mais possível da vida. Sentem-se infelizes se presos a uma rotina, e felizes quando se lançam em algo de novo. </a:t>
            </a:r>
          </a:p>
          <a:p>
            <a:pPr>
              <a:buNone/>
            </a:pPr>
            <a:endParaRPr lang="pt-BR" sz="1400" i="1" dirty="0" smtClean="0"/>
          </a:p>
          <a:p>
            <a:pPr>
              <a:buNone/>
            </a:pPr>
            <a:r>
              <a:rPr lang="pt-BR" sz="1400" i="1" dirty="0" smtClean="0"/>
              <a:t>Andar é um dos passatempos favoritos dos sagitarianos, e muitos são excelentes desportistas. Têm também uma mente inquieta e aventureira, e gostam de encetar novos estudos. Muitos Sagitários interessam-se por Filosofia e pelo mundo das idéias. </a:t>
            </a:r>
          </a:p>
          <a:p>
            <a:pPr>
              <a:buNone/>
            </a:pPr>
            <a:endParaRPr lang="pt-BR" sz="1400" i="1" dirty="0" smtClean="0"/>
          </a:p>
          <a:p>
            <a:pPr>
              <a:buNone/>
            </a:pPr>
            <a:r>
              <a:rPr lang="pt-BR" sz="1400" i="1" dirty="0" smtClean="0"/>
              <a:t>Gostam de se divertir e são uma alegre companhia.</a:t>
            </a:r>
          </a:p>
          <a:p>
            <a:pPr>
              <a:buNone/>
            </a:pPr>
            <a:endParaRPr lang="pt-BR" sz="1400" i="1" dirty="0" smtClean="0"/>
          </a:p>
          <a:p>
            <a:pPr>
              <a:buNone/>
            </a:pPr>
            <a:r>
              <a:rPr lang="pt-BR" sz="1400" i="1" dirty="0" smtClean="0"/>
              <a:t>Sagitário é um signo de fogo, como Carneiro e Leão. Se você pertence ao signo de Sagitário, provavelmente irá descobrir que, com o passar dos anos, terá vontade de viajar. Tem uma mente ativa e inquiridora, e irá sempre colocar questões sobre muitas coisas. </a:t>
            </a:r>
          </a:p>
          <a:p>
            <a:pPr>
              <a:buNone/>
            </a:pPr>
            <a:endParaRPr lang="pt-BR" sz="1400" i="1" dirty="0" smtClean="0"/>
          </a:p>
          <a:p>
            <a:pPr>
              <a:buNone/>
            </a:pPr>
            <a:r>
              <a:rPr lang="pt-BR" sz="1400" i="1" dirty="0" smtClean="0"/>
              <a:t>Acima de tudo, tem uma grande confiança em si próprio, e o seu dom único e especial é a capacidade de confiar numa estrela protetora e acreditar que os seus sonhos se tornarão realidade.</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10" name="Picture 2" descr="http://t2.gstatic.com/images?q=tbn:ANd9GcSgKwTEEXE9MN32-2fiE-66Pe3WxKcoNZhVzjvsY_heatjDABJ8OQ"/>
          <p:cNvPicPr>
            <a:picLocks noChangeAspect="1" noChangeArrowheads="1"/>
          </p:cNvPicPr>
          <p:nvPr/>
        </p:nvPicPr>
        <p:blipFill>
          <a:blip r:embed="rId2" cstate="print"/>
          <a:srcRect/>
          <a:stretch>
            <a:fillRect/>
          </a:stretch>
        </p:blipFill>
        <p:spPr bwMode="auto">
          <a:xfrm>
            <a:off x="357158" y="2143116"/>
            <a:ext cx="3214710" cy="321471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714620"/>
            <a:ext cx="8429684" cy="1428760"/>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br>
              <a:rPr lang="pt-BR" sz="4000" b="1" dirty="0" smtClean="0"/>
            </a:br>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Capricórnio               </a:t>
            </a:r>
            <a:r>
              <a:rPr lang="pt-BR" sz="2400" b="1" dirty="0" smtClean="0">
                <a:latin typeface="Colonna MT" pitchFamily="82" charset="0"/>
              </a:rPr>
              <a:t>22 </a:t>
            </a:r>
            <a:r>
              <a:rPr lang="pt-BR" sz="2400" b="1" dirty="0" smtClean="0">
                <a:latin typeface="Colonna MT" pitchFamily="82" charset="0"/>
              </a:rPr>
              <a:t>de Dezembro a </a:t>
            </a:r>
            <a:r>
              <a:rPr lang="pt-BR" sz="2400" b="1" dirty="0" smtClean="0">
                <a:latin typeface="Colonna MT" pitchFamily="82" charset="0"/>
              </a:rPr>
              <a:t>20 </a:t>
            </a:r>
            <a:r>
              <a:rPr lang="pt-BR" sz="2400" b="1" dirty="0" smtClean="0">
                <a:latin typeface="Colonna MT" pitchFamily="82" charset="0"/>
              </a:rPr>
              <a:t>de Janeiro</a:t>
            </a:r>
            <a:r>
              <a:rPr lang="pt-BR" sz="2400" dirty="0" smtClean="0"/>
              <a:t/>
            </a:r>
            <a:br>
              <a:rPr lang="pt-BR" sz="2400" dirty="0" smtClean="0"/>
            </a:br>
            <a:r>
              <a:rPr lang="pt-BR" sz="4000" dirty="0" smtClean="0">
                <a:latin typeface="Colonna MT" pitchFamily="82" charset="0"/>
              </a:rPr>
              <a:t/>
            </a:r>
            <a:br>
              <a:rPr lang="pt-BR" sz="4000" dirty="0" smtClean="0">
                <a:latin typeface="Colonna MT" pitchFamily="82" charset="0"/>
              </a:rPr>
            </a:br>
            <a:r>
              <a:rPr lang="pt-BR" sz="4000" dirty="0" smtClean="0"/>
              <a:t/>
            </a:r>
            <a:br>
              <a:rPr lang="pt-BR" sz="4000" dirty="0" smtClean="0"/>
            </a:br>
            <a:r>
              <a:rPr lang="pt-BR" sz="2400" dirty="0" smtClean="0">
                <a:latin typeface="Colonna MT" pitchFamily="82" charset="0"/>
              </a:rPr>
              <a:t/>
            </a:r>
            <a:br>
              <a:rPr lang="pt-BR" sz="2400" dirty="0" smtClean="0">
                <a:latin typeface="Colonna MT" pitchFamily="82" charset="0"/>
              </a:rPr>
            </a:br>
            <a:r>
              <a:rPr lang="pt-BR" sz="4000" dirty="0" smtClean="0">
                <a:latin typeface="Colonna MT" pitchFamily="82" charset="0"/>
              </a:rPr>
              <a:t/>
            </a:r>
            <a:br>
              <a:rPr lang="pt-BR" sz="4000" dirty="0" smtClean="0">
                <a:latin typeface="Colonna MT" pitchFamily="82" charset="0"/>
              </a:rPr>
            </a:br>
            <a:r>
              <a:rPr lang="pt-BR" sz="2000" dirty="0" smtClean="0">
                <a:latin typeface="Colonna MT" pitchFamily="82" charset="0"/>
              </a:rPr>
              <a:t/>
            </a:r>
            <a:br>
              <a:rPr lang="pt-BR" sz="2000" dirty="0" smtClean="0">
                <a:latin typeface="Colonna MT" pitchFamily="82" charset="0"/>
              </a:rPr>
            </a:br>
            <a:endParaRPr lang="pt-BR" sz="2000" dirty="0">
              <a:latin typeface="Colonna MT" pitchFamily="82" charset="0"/>
            </a:endParaRPr>
          </a:p>
        </p:txBody>
      </p:sp>
      <p:sp>
        <p:nvSpPr>
          <p:cNvPr id="3" name="Espaço Reservado para Conteúdo 2"/>
          <p:cNvSpPr>
            <a:spLocks noGrp="1"/>
          </p:cNvSpPr>
          <p:nvPr>
            <p:ph sz="half" idx="1"/>
          </p:nvPr>
        </p:nvSpPr>
        <p:spPr>
          <a:xfrm>
            <a:off x="457200" y="1643050"/>
            <a:ext cx="4400552" cy="5000660"/>
          </a:xfrm>
        </p:spPr>
        <p:txBody>
          <a:bodyPr>
            <a:noAutofit/>
          </a:bodyPr>
          <a:lstStyle/>
          <a:p>
            <a:pPr>
              <a:buNone/>
            </a:pPr>
            <a:r>
              <a:rPr lang="pt-BR" sz="1400" i="1" dirty="0" smtClean="0"/>
              <a:t>A cabra montesa trepa sempre mais e mais, até ao topo. Tem os pés firmes e nunca cai e sabe sempre para onde ir. Os outros animais não a conseguem apanhar simplesmente porque ela trepa mais alto e tem uma visão do mundo a partir de um local seguro no topo da montanha.  </a:t>
            </a:r>
          </a:p>
          <a:p>
            <a:pPr>
              <a:buNone/>
            </a:pPr>
            <a:endParaRPr lang="pt-BR" sz="1400" i="1" dirty="0" smtClean="0"/>
          </a:p>
          <a:p>
            <a:pPr>
              <a:buNone/>
            </a:pPr>
            <a:r>
              <a:rPr lang="pt-BR" sz="1400" i="1" dirty="0" smtClean="0"/>
              <a:t>Os astrólogos acreditam que a cabra montesa é um bom símbolo para o signo de Capricórnio porque estas pessoas têm objetivo para os quais trabalham de forma árdua e continuada. Os Capricórnios são geralmente muito auto-disciplinados e bem sucedidos naquilo que fazem.</a:t>
            </a:r>
          </a:p>
          <a:p>
            <a:pPr>
              <a:buNone/>
            </a:pPr>
            <a:endParaRPr lang="pt-BR" sz="1400" i="1" dirty="0" smtClean="0"/>
          </a:p>
          <a:p>
            <a:pPr>
              <a:buNone/>
            </a:pPr>
            <a:r>
              <a:rPr lang="pt-BR" sz="1400" i="1" dirty="0" smtClean="0"/>
              <a:t>O mais importante para um capricorniano é a concretização de objetivos. Tem tendência a levar a vida a sério, e é importante para ele ser bom naquilo que faz. Precisa de sentir que tem uma habilidade, algo que consegue fazer melhor do que as outras pessoas.</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9394" name="Picture 2" descr="http://t0.gstatic.com/images?q=tbn:ANd9GcQqV8N8Q5FsMmp7lMItFsVAvtJ2uHZ8WZ36dNF_qdaRGJH4pgjn"/>
          <p:cNvPicPr>
            <a:picLocks noChangeAspect="1" noChangeArrowheads="1"/>
          </p:cNvPicPr>
          <p:nvPr/>
        </p:nvPicPr>
        <p:blipFill>
          <a:blip r:embed="rId2" cstate="print"/>
          <a:srcRect/>
          <a:stretch>
            <a:fillRect/>
          </a:stretch>
        </p:blipFill>
        <p:spPr bwMode="auto">
          <a:xfrm>
            <a:off x="5000628" y="1714488"/>
            <a:ext cx="3571900" cy="357190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28604"/>
            <a:ext cx="8229600" cy="1143008"/>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r>
              <a:rPr lang="pt-BR" sz="4000" b="1" dirty="0" smtClean="0">
                <a:latin typeface="Colonna MT" pitchFamily="82" charset="0"/>
              </a:rPr>
              <a:t>Capricórnio </a:t>
            </a:r>
            <a:endParaRPr lang="pt-BR" sz="2000" dirty="0">
              <a:latin typeface="Colonna MT" pitchFamily="82" charset="0"/>
            </a:endParaRPr>
          </a:p>
        </p:txBody>
      </p:sp>
      <p:sp>
        <p:nvSpPr>
          <p:cNvPr id="3" name="Espaço Reservado para Conteúdo 2"/>
          <p:cNvSpPr>
            <a:spLocks noGrp="1"/>
          </p:cNvSpPr>
          <p:nvPr>
            <p:ph sz="half" idx="1"/>
          </p:nvPr>
        </p:nvSpPr>
        <p:spPr>
          <a:xfrm>
            <a:off x="3786182" y="1500174"/>
            <a:ext cx="5143536" cy="4929222"/>
          </a:xfrm>
        </p:spPr>
        <p:txBody>
          <a:bodyPr>
            <a:noAutofit/>
          </a:bodyPr>
          <a:lstStyle/>
          <a:p>
            <a:pPr>
              <a:buNone/>
            </a:pPr>
            <a:r>
              <a:rPr lang="pt-BR" sz="1400" i="1" dirty="0" smtClean="0"/>
              <a:t>Os Capricórnios são trabalhadores dedicados e muitos são excelentes professores, advogados e estadistas. São também sossegados e diplomatas e sabem ser subtis e usar de tacto no relacionamento com os outros. </a:t>
            </a:r>
          </a:p>
          <a:p>
            <a:pPr>
              <a:buNone/>
            </a:pPr>
            <a:endParaRPr lang="pt-BR" sz="1400" i="1" dirty="0" smtClean="0"/>
          </a:p>
          <a:p>
            <a:pPr>
              <a:buNone/>
            </a:pPr>
            <a:r>
              <a:rPr lang="pt-BR" sz="1400" i="1" dirty="0" smtClean="0"/>
              <a:t>Pode levar muito tempo até se conhecer bem uma pessoa do signo de Capricórnio porque, regra geral, ele é sério e tímido por natureza.</a:t>
            </a:r>
          </a:p>
          <a:p>
            <a:pPr>
              <a:buNone/>
            </a:pPr>
            <a:endParaRPr lang="pt-BR" sz="1400" i="1" dirty="0" smtClean="0"/>
          </a:p>
          <a:p>
            <a:pPr>
              <a:buNone/>
            </a:pPr>
            <a:r>
              <a:rPr lang="pt-BR" sz="1400" i="1" dirty="0" smtClean="0"/>
              <a:t>Capricórnio é um signo de Terra, tal como Virgem e Touro. Se você é Capricórnio, provavelmente irá descobrir que, com o passar dos anos, se tornará mais importante para si alcançar o sucesso em alguma coisa e granjear reconhecimento pelas suas capacidades. </a:t>
            </a:r>
          </a:p>
          <a:p>
            <a:pPr>
              <a:buNone/>
            </a:pPr>
            <a:endParaRPr lang="pt-BR" sz="1400" i="1" dirty="0" smtClean="0"/>
          </a:p>
          <a:p>
            <a:pPr>
              <a:buNone/>
            </a:pPr>
            <a:r>
              <a:rPr lang="pt-BR" sz="1400" i="1" dirty="0" smtClean="0"/>
              <a:t>O trabalho é muito importante para si. A vida familiar é igualmente importante, e pode ser apegado à história e à tradição. O seu dom único e especial é a sua determinação interior em ser bem sucedido naquilo que quer da vida, o que significa que provavelmente o conseguirá.</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58374" name="Picture 6" descr="http://t0.gstatic.com/images?q=tbn:ANd9GcQMUTtmPlO8jzmxJgIIegp6fNAG_jlQSgQVFWDVCyq3ZSbR_we_Ag"/>
          <p:cNvPicPr>
            <a:picLocks noChangeAspect="1" noChangeArrowheads="1"/>
          </p:cNvPicPr>
          <p:nvPr/>
        </p:nvPicPr>
        <p:blipFill>
          <a:blip r:embed="rId2" cstate="print"/>
          <a:srcRect/>
          <a:stretch>
            <a:fillRect/>
          </a:stretch>
        </p:blipFill>
        <p:spPr bwMode="auto">
          <a:xfrm>
            <a:off x="285720" y="2214554"/>
            <a:ext cx="3254398" cy="3571900"/>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714620"/>
            <a:ext cx="8429684" cy="1928826"/>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br>
              <a:rPr lang="pt-BR" sz="4000" b="1" dirty="0" smtClean="0"/>
            </a:br>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Aquário                      </a:t>
            </a:r>
            <a:r>
              <a:rPr lang="en-US" sz="2400" b="1" dirty="0" smtClean="0">
                <a:latin typeface="Colonna MT" pitchFamily="82" charset="0"/>
              </a:rPr>
              <a:t>21 de Janeiro a 18 de Fevereiro</a:t>
            </a:r>
            <a:r>
              <a:rPr lang="pt-BR" sz="4000" dirty="0" smtClean="0"/>
              <a:t/>
            </a:r>
            <a:br>
              <a:rPr lang="pt-BR" sz="4000" dirty="0" smtClean="0"/>
            </a:br>
            <a:r>
              <a:rPr lang="pt-BR" sz="2400" dirty="0" smtClean="0"/>
              <a:t/>
            </a:r>
            <a:br>
              <a:rPr lang="pt-BR" sz="2400" dirty="0" smtClean="0"/>
            </a:br>
            <a:r>
              <a:rPr lang="pt-BR" sz="4000" dirty="0" smtClean="0">
                <a:latin typeface="Colonna MT" pitchFamily="82" charset="0"/>
              </a:rPr>
              <a:t/>
            </a:r>
            <a:br>
              <a:rPr lang="pt-BR" sz="4000" dirty="0" smtClean="0">
                <a:latin typeface="Colonna MT" pitchFamily="82" charset="0"/>
              </a:rPr>
            </a:br>
            <a:r>
              <a:rPr lang="pt-BR" sz="4000" dirty="0" smtClean="0"/>
              <a:t/>
            </a:r>
            <a:br>
              <a:rPr lang="pt-BR" sz="4000" dirty="0" smtClean="0"/>
            </a:br>
            <a:r>
              <a:rPr lang="pt-BR" sz="2400" dirty="0" smtClean="0">
                <a:latin typeface="Colonna MT" pitchFamily="82" charset="0"/>
              </a:rPr>
              <a:t/>
            </a:r>
            <a:br>
              <a:rPr lang="pt-BR" sz="2400" dirty="0" smtClean="0">
                <a:latin typeface="Colonna MT" pitchFamily="82" charset="0"/>
              </a:rPr>
            </a:br>
            <a:r>
              <a:rPr lang="pt-BR" sz="4000" dirty="0" smtClean="0">
                <a:latin typeface="Colonna MT" pitchFamily="82" charset="0"/>
              </a:rPr>
              <a:t/>
            </a:r>
            <a:br>
              <a:rPr lang="pt-BR" sz="4000" dirty="0" smtClean="0">
                <a:latin typeface="Colonna MT" pitchFamily="82" charset="0"/>
              </a:rPr>
            </a:br>
            <a:r>
              <a:rPr lang="pt-BR" sz="2000" dirty="0" smtClean="0">
                <a:latin typeface="Colonna MT" pitchFamily="82" charset="0"/>
              </a:rPr>
              <a:t/>
            </a:r>
            <a:br>
              <a:rPr lang="pt-BR" sz="2000" dirty="0" smtClean="0">
                <a:latin typeface="Colonna MT" pitchFamily="82" charset="0"/>
              </a:rPr>
            </a:br>
            <a:endParaRPr lang="pt-BR" sz="2000" dirty="0">
              <a:latin typeface="Colonna MT" pitchFamily="82" charset="0"/>
            </a:endParaRPr>
          </a:p>
        </p:txBody>
      </p:sp>
      <p:sp>
        <p:nvSpPr>
          <p:cNvPr id="3" name="Espaço Reservado para Conteúdo 2"/>
          <p:cNvSpPr>
            <a:spLocks noGrp="1"/>
          </p:cNvSpPr>
          <p:nvPr>
            <p:ph sz="half" idx="1"/>
          </p:nvPr>
        </p:nvSpPr>
        <p:spPr>
          <a:xfrm>
            <a:off x="457200" y="1643050"/>
            <a:ext cx="4400552" cy="5000660"/>
          </a:xfrm>
        </p:spPr>
        <p:txBody>
          <a:bodyPr>
            <a:noAutofit/>
          </a:bodyPr>
          <a:lstStyle/>
          <a:p>
            <a:pPr>
              <a:buNone/>
            </a:pPr>
            <a:endParaRPr lang="pt-BR" sz="1400" i="1" dirty="0" smtClean="0"/>
          </a:p>
          <a:p>
            <a:pPr>
              <a:buNone/>
            </a:pPr>
            <a:r>
              <a:rPr lang="pt-BR" sz="1400" i="1" dirty="0" smtClean="0"/>
              <a:t>O homem que carrega a </a:t>
            </a:r>
            <a:r>
              <a:rPr lang="pt-BR" sz="1400" i="1" dirty="0" smtClean="0"/>
              <a:t>cântaro de </a:t>
            </a:r>
            <a:r>
              <a:rPr lang="pt-BR" sz="1400" i="1" dirty="0" smtClean="0"/>
              <a:t>água partilha livremente a água com todos aqueles que têm sede. </a:t>
            </a:r>
          </a:p>
          <a:p>
            <a:pPr>
              <a:buNone/>
            </a:pPr>
            <a:endParaRPr lang="pt-BR" sz="1400" i="1" dirty="0" smtClean="0"/>
          </a:p>
          <a:p>
            <a:pPr>
              <a:buNone/>
            </a:pPr>
            <a:r>
              <a:rPr lang="pt-BR" sz="1400" i="1" dirty="0" smtClean="0"/>
              <a:t>Os astrólogos acreditam que este é um bom símbolo para as pessoas nascidas em Aquário porque são  generosas na partilha dos seus dons com as outras pessoas. </a:t>
            </a:r>
          </a:p>
          <a:p>
            <a:pPr>
              <a:buNone/>
            </a:pPr>
            <a:endParaRPr lang="pt-BR" sz="1400" i="1" dirty="0" smtClean="0"/>
          </a:p>
          <a:p>
            <a:pPr>
              <a:buNone/>
            </a:pPr>
            <a:r>
              <a:rPr lang="pt-BR" sz="1400" i="1" dirty="0" smtClean="0"/>
              <a:t>Os aquarianos são geralmente humanitários. Isto significa que se interessam pelas pessoas e se preocupam com os outros, enquanto grupo. </a:t>
            </a:r>
          </a:p>
          <a:p>
            <a:pPr>
              <a:buNone/>
            </a:pPr>
            <a:endParaRPr lang="pt-BR" sz="1400" i="1" dirty="0" smtClean="0"/>
          </a:p>
          <a:p>
            <a:pPr>
              <a:buNone/>
            </a:pPr>
            <a:r>
              <a:rPr lang="pt-BR" sz="1400" i="1" dirty="0" smtClean="0"/>
              <a:t>Acreditam que todos são seus amigos, seja preto ou branco, rico ou pobre, bonito ou feio. Aquário é um signo amigável.</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61442" name="Picture 2" descr="http://t1.gstatic.com/images?q=tbn:ANd9GcSewOQR8X0LSEkunMUfAyKdtdtNlyNWimqdxyivRrGZmO5PNAVpkA"/>
          <p:cNvPicPr>
            <a:picLocks noChangeAspect="1" noChangeArrowheads="1"/>
          </p:cNvPicPr>
          <p:nvPr/>
        </p:nvPicPr>
        <p:blipFill>
          <a:blip r:embed="rId2" cstate="print"/>
          <a:srcRect/>
          <a:stretch>
            <a:fillRect/>
          </a:stretch>
        </p:blipFill>
        <p:spPr bwMode="auto">
          <a:xfrm>
            <a:off x="5143504" y="1857364"/>
            <a:ext cx="3357586" cy="3357586"/>
          </a:xfrm>
          <a:prstGeom prst="rect">
            <a:avLst/>
          </a:prstGeom>
          <a:noFill/>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28604"/>
            <a:ext cx="8229600" cy="1143008"/>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r>
              <a:rPr lang="pt-BR" sz="4000" b="1" dirty="0" smtClean="0">
                <a:latin typeface="Colonna MT" pitchFamily="82" charset="0"/>
              </a:rPr>
              <a:t>Aquário </a:t>
            </a:r>
            <a:endParaRPr lang="pt-BR" sz="2000" dirty="0">
              <a:latin typeface="Colonna MT" pitchFamily="82" charset="0"/>
            </a:endParaRPr>
          </a:p>
        </p:txBody>
      </p:sp>
      <p:sp>
        <p:nvSpPr>
          <p:cNvPr id="3" name="Espaço Reservado para Conteúdo 2"/>
          <p:cNvSpPr>
            <a:spLocks noGrp="1"/>
          </p:cNvSpPr>
          <p:nvPr>
            <p:ph sz="half" idx="1"/>
          </p:nvPr>
        </p:nvSpPr>
        <p:spPr>
          <a:xfrm>
            <a:off x="3786182" y="1500174"/>
            <a:ext cx="5143536" cy="4929222"/>
          </a:xfrm>
        </p:spPr>
        <p:txBody>
          <a:bodyPr>
            <a:noAutofit/>
          </a:bodyPr>
          <a:lstStyle/>
          <a:p>
            <a:pPr>
              <a:buNone/>
            </a:pPr>
            <a:r>
              <a:rPr lang="pt-BR" sz="1400" i="1" dirty="0" smtClean="0"/>
              <a:t>Muitos aquarianos têm mentes exímias. São muito espertos em Ciências e especialmente interessados em tudo o que sirva para ajudar os outros. Nutrem, muitas vezes, um fascínio por engenhos e invenções, e alguns aquarianos tornam-se, eles próprios, inventores. </a:t>
            </a:r>
          </a:p>
          <a:p>
            <a:pPr>
              <a:buNone/>
            </a:pPr>
            <a:endParaRPr lang="pt-BR" sz="1400" i="1" dirty="0" smtClean="0"/>
          </a:p>
          <a:p>
            <a:pPr>
              <a:buNone/>
            </a:pPr>
            <a:r>
              <a:rPr lang="pt-BR" sz="1400" i="1" dirty="0" smtClean="0"/>
              <a:t>Outros podem apoiar movimentos políticos ligados a questões de liberdade e justiça. Os aquarianos não costumam ser muitos emotivos, porque estão mais interessados em trocar idéias e ajudar os outros.</a:t>
            </a:r>
          </a:p>
          <a:p>
            <a:pPr>
              <a:buNone/>
            </a:pPr>
            <a:endParaRPr lang="pt-BR" sz="1400" i="1" dirty="0" smtClean="0"/>
          </a:p>
          <a:p>
            <a:pPr>
              <a:buNone/>
            </a:pPr>
            <a:r>
              <a:rPr lang="pt-BR" sz="1400" i="1" dirty="0" smtClean="0"/>
              <a:t>Aquário é um signo de Ar, como Gêmeos e Balança. Se você pertence ao signo de Aquário, o seu dom único e especial é a sua tolerância e compreensão relativamente Às outras pessoas. </a:t>
            </a:r>
          </a:p>
          <a:p>
            <a:pPr>
              <a:buNone/>
            </a:pPr>
            <a:endParaRPr lang="pt-BR" sz="1400" i="1" dirty="0" smtClean="0"/>
          </a:p>
          <a:p>
            <a:pPr>
              <a:buNone/>
            </a:pPr>
            <a:r>
              <a:rPr lang="pt-BR" sz="1400" i="1" dirty="0" smtClean="0"/>
              <a:t>Tem a capacidade de perceber o que os outros realmente pensam e sentem, independentemente da forma como estão vestidos, ou de onde vêm, e as pessoas sentem a sua amizade porque o seu interesse por elas é genuíno. Com este dom, pode ajudar os outros a tirar o melhor partido das suas próprias vidas.</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60420" name="Picture 4" descr="http://t3.gstatic.com/images?q=tbn:ANd9GcRi95-35pIecQN8MZsMFUqiJu7fp307tSzOtuVNMOoMiI7ln6PEGg"/>
          <p:cNvPicPr>
            <a:picLocks noChangeAspect="1" noChangeArrowheads="1"/>
          </p:cNvPicPr>
          <p:nvPr/>
        </p:nvPicPr>
        <p:blipFill>
          <a:blip r:embed="rId2" cstate="print"/>
          <a:srcRect/>
          <a:stretch>
            <a:fillRect/>
          </a:stretch>
        </p:blipFill>
        <p:spPr bwMode="auto">
          <a:xfrm>
            <a:off x="267792" y="1714488"/>
            <a:ext cx="3210572" cy="4286280"/>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714620"/>
            <a:ext cx="8429684" cy="1928826"/>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br>
              <a:rPr lang="pt-BR" sz="4000" b="1" dirty="0" smtClean="0"/>
            </a:br>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Peixes                          </a:t>
            </a:r>
            <a:r>
              <a:rPr lang="pt-BR" sz="2400" b="1" dirty="0" smtClean="0">
                <a:latin typeface="Colonna MT" pitchFamily="82" charset="0"/>
              </a:rPr>
              <a:t>19 de </a:t>
            </a:r>
            <a:r>
              <a:rPr lang="pt-BR" sz="2400" b="1" dirty="0" smtClean="0">
                <a:latin typeface="Colonna MT" pitchFamily="82" charset="0"/>
              </a:rPr>
              <a:t>Fevereiro a 19 de Março</a:t>
            </a:r>
            <a:r>
              <a:rPr lang="pt-BR" sz="2400" dirty="0" smtClean="0"/>
              <a:t/>
            </a:r>
            <a:br>
              <a:rPr lang="pt-BR" sz="2400" dirty="0" smtClean="0"/>
            </a:br>
            <a:r>
              <a:rPr lang="pt-BR" sz="2400" dirty="0" smtClean="0"/>
              <a:t/>
            </a:r>
            <a:br>
              <a:rPr lang="pt-BR" sz="2400" dirty="0" smtClean="0"/>
            </a:br>
            <a:r>
              <a:rPr lang="pt-BR" sz="4000" dirty="0" smtClean="0">
                <a:latin typeface="Colonna MT" pitchFamily="82" charset="0"/>
              </a:rPr>
              <a:t/>
            </a:r>
            <a:br>
              <a:rPr lang="pt-BR" sz="4000" dirty="0" smtClean="0">
                <a:latin typeface="Colonna MT" pitchFamily="82" charset="0"/>
              </a:rPr>
            </a:br>
            <a:r>
              <a:rPr lang="pt-BR" sz="4000" dirty="0" smtClean="0"/>
              <a:t/>
            </a:r>
            <a:br>
              <a:rPr lang="pt-BR" sz="4000" dirty="0" smtClean="0"/>
            </a:br>
            <a:r>
              <a:rPr lang="pt-BR" sz="2400" dirty="0" smtClean="0">
                <a:latin typeface="Colonna MT" pitchFamily="82" charset="0"/>
              </a:rPr>
              <a:t/>
            </a:r>
            <a:br>
              <a:rPr lang="pt-BR" sz="2400" dirty="0" smtClean="0">
                <a:latin typeface="Colonna MT" pitchFamily="82" charset="0"/>
              </a:rPr>
            </a:br>
            <a:r>
              <a:rPr lang="pt-BR" sz="4000" dirty="0" smtClean="0">
                <a:latin typeface="Colonna MT" pitchFamily="82" charset="0"/>
              </a:rPr>
              <a:t/>
            </a:r>
            <a:br>
              <a:rPr lang="pt-BR" sz="4000" dirty="0" smtClean="0">
                <a:latin typeface="Colonna MT" pitchFamily="82" charset="0"/>
              </a:rPr>
            </a:br>
            <a:r>
              <a:rPr lang="pt-BR" sz="2000" dirty="0" smtClean="0">
                <a:latin typeface="Colonna MT" pitchFamily="82" charset="0"/>
              </a:rPr>
              <a:t/>
            </a:r>
            <a:br>
              <a:rPr lang="pt-BR" sz="2000" dirty="0" smtClean="0">
                <a:latin typeface="Colonna MT" pitchFamily="82" charset="0"/>
              </a:rPr>
            </a:br>
            <a:endParaRPr lang="pt-BR" sz="2000" dirty="0">
              <a:latin typeface="Colonna MT" pitchFamily="82" charset="0"/>
            </a:endParaRPr>
          </a:p>
        </p:txBody>
      </p:sp>
      <p:sp>
        <p:nvSpPr>
          <p:cNvPr id="3" name="Espaço Reservado para Conteúdo 2"/>
          <p:cNvSpPr>
            <a:spLocks noGrp="1"/>
          </p:cNvSpPr>
          <p:nvPr>
            <p:ph sz="half" idx="1"/>
          </p:nvPr>
        </p:nvSpPr>
        <p:spPr>
          <a:xfrm>
            <a:off x="357158" y="1500174"/>
            <a:ext cx="4929222" cy="5143536"/>
          </a:xfrm>
        </p:spPr>
        <p:txBody>
          <a:bodyPr>
            <a:noAutofit/>
          </a:bodyPr>
          <a:lstStyle/>
          <a:p>
            <a:pPr>
              <a:buNone/>
            </a:pPr>
            <a:endParaRPr lang="pt-BR" sz="1400" i="1" dirty="0" smtClean="0"/>
          </a:p>
          <a:p>
            <a:pPr>
              <a:buNone/>
            </a:pPr>
            <a:r>
              <a:rPr lang="pt-BR" sz="1400" i="1" dirty="0" smtClean="0"/>
              <a:t>A vida no fundo do mar é muito diferente da vida em terra, e os peixes vivem num mundo onde existem muitas coisas secretas e escondidas, mistérios e estranhas belezas. </a:t>
            </a:r>
          </a:p>
          <a:p>
            <a:pPr>
              <a:buNone/>
            </a:pPr>
            <a:endParaRPr lang="pt-BR" sz="1400" i="1" dirty="0" smtClean="0"/>
          </a:p>
          <a:p>
            <a:pPr>
              <a:buNone/>
            </a:pPr>
            <a:r>
              <a:rPr lang="pt-BR" sz="1400" i="1" dirty="0" smtClean="0"/>
              <a:t>São também criaturas graciosas que nadam e deslizam através das suaves correntes de água. Os astrólogos acreditam que os peixes são um bom símbolo para os nativos deste signo. Muitas vezes, parecem deslizar pela vida de uma forma graciosa.  </a:t>
            </a:r>
          </a:p>
          <a:p>
            <a:pPr>
              <a:buNone/>
            </a:pPr>
            <a:endParaRPr lang="pt-BR" sz="1400" i="1" dirty="0" smtClean="0"/>
          </a:p>
          <a:p>
            <a:pPr>
              <a:buNone/>
            </a:pPr>
            <a:r>
              <a:rPr lang="pt-BR" sz="1400" i="1" dirty="0" smtClean="0"/>
              <a:t>Adoram música e poesia e freqüentemente sonham acordados. Têm muitas vezes um mundo interior privado, um local especial e privado, mas podem ser profundamente solidários com a infelicidade de outras pessoas.</a:t>
            </a:r>
          </a:p>
          <a:p>
            <a:pPr>
              <a:buNone/>
            </a:pPr>
            <a:endParaRPr lang="pt-BR" sz="1400" i="1" dirty="0" smtClean="0"/>
          </a:p>
          <a:p>
            <a:pPr>
              <a:buNone/>
            </a:pPr>
            <a:r>
              <a:rPr lang="pt-BR" sz="1400" i="1" dirty="0" smtClean="0"/>
              <a:t>Os outros têm por vezes dificuldade em compreender as pessoas do signo de Peixes, porque sentem as coisas com muita profundidade e vêem muitas coisas na vida que não são perceptíveis a mentes mais práticas. </a:t>
            </a:r>
          </a:p>
          <a:p>
            <a:pPr>
              <a:buNone/>
            </a:pPr>
            <a:endParaRPr lang="pt-BR" sz="1400" i="1" dirty="0" smtClean="0"/>
          </a:p>
          <a:p>
            <a:pPr>
              <a:buNone/>
            </a:pP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63490" name="Picture 2" descr="http://t0.gstatic.com/images?q=tbn:ANd9GcSxaVzsrVEMYGJNKUKu1TOhpfyEujhvA8dyWwpf9gjeTRAA-jkjtg"/>
          <p:cNvPicPr>
            <a:picLocks noChangeAspect="1" noChangeArrowheads="1"/>
          </p:cNvPicPr>
          <p:nvPr/>
        </p:nvPicPr>
        <p:blipFill>
          <a:blip r:embed="rId2" cstate="print"/>
          <a:srcRect/>
          <a:stretch>
            <a:fillRect/>
          </a:stretch>
        </p:blipFill>
        <p:spPr bwMode="auto">
          <a:xfrm>
            <a:off x="5357818" y="1928802"/>
            <a:ext cx="3281874" cy="357190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28604"/>
            <a:ext cx="8229600" cy="1143008"/>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r>
              <a:rPr lang="pt-BR" sz="4000" b="1" dirty="0" smtClean="0">
                <a:latin typeface="Colonna MT" pitchFamily="82" charset="0"/>
              </a:rPr>
              <a:t>Peixes</a:t>
            </a:r>
            <a:endParaRPr lang="pt-BR" sz="2000" dirty="0">
              <a:latin typeface="Colonna MT" pitchFamily="82" charset="0"/>
            </a:endParaRPr>
          </a:p>
        </p:txBody>
      </p:sp>
      <p:sp>
        <p:nvSpPr>
          <p:cNvPr id="3" name="Espaço Reservado para Conteúdo 2"/>
          <p:cNvSpPr>
            <a:spLocks noGrp="1"/>
          </p:cNvSpPr>
          <p:nvPr>
            <p:ph sz="half" idx="1"/>
          </p:nvPr>
        </p:nvSpPr>
        <p:spPr>
          <a:xfrm>
            <a:off x="3714744" y="1357298"/>
            <a:ext cx="5214974" cy="5072098"/>
          </a:xfrm>
        </p:spPr>
        <p:txBody>
          <a:bodyPr>
            <a:noAutofit/>
          </a:bodyPr>
          <a:lstStyle/>
          <a:p>
            <a:pPr>
              <a:buNone/>
            </a:pPr>
            <a:endParaRPr lang="pt-BR" sz="1400" i="1" dirty="0" smtClean="0"/>
          </a:p>
          <a:p>
            <a:pPr>
              <a:buNone/>
            </a:pPr>
            <a:r>
              <a:rPr lang="pt-BR" sz="1400" i="1" dirty="0" smtClean="0"/>
              <a:t>Amam a magia e o mistério do oceano, e cenários selvagens e intocados. Muitas vezes, têm necessidade de se isolar, mas regressam sempre à companhia das outras pessoas, porque se sentem mais felizes quando têm algo ou alguém a quem se dedicar. Existe muito amor num indivíduo de Peixes. </a:t>
            </a:r>
          </a:p>
          <a:p>
            <a:pPr>
              <a:buNone/>
            </a:pPr>
            <a:endParaRPr lang="pt-BR" sz="1400" i="1" dirty="0" smtClean="0"/>
          </a:p>
          <a:p>
            <a:pPr>
              <a:buNone/>
            </a:pPr>
            <a:r>
              <a:rPr lang="pt-BR" sz="1400" i="1" dirty="0" smtClean="0"/>
              <a:t>Freqüentemente tornam-se escritores, artistas e músicos. Além disso, são muitas vezes profundamente religiosos.</a:t>
            </a:r>
          </a:p>
          <a:p>
            <a:pPr>
              <a:buNone/>
            </a:pPr>
            <a:endParaRPr lang="pt-BR" sz="1400" i="1" dirty="0" smtClean="0"/>
          </a:p>
          <a:p>
            <a:pPr>
              <a:buNone/>
            </a:pPr>
            <a:r>
              <a:rPr lang="pt-BR" sz="1400" i="1" dirty="0" smtClean="0"/>
              <a:t>Peixes é um signo de Água, como Caranguejo e Escorpião. Se você pertence a este signo, pode descobrir que, com o passar dos anos, se torna mais importante para si encontrar uma fé ou crença espiritual. </a:t>
            </a:r>
          </a:p>
          <a:p>
            <a:pPr>
              <a:buNone/>
            </a:pPr>
            <a:endParaRPr lang="pt-BR" sz="1400" i="1" dirty="0" smtClean="0"/>
          </a:p>
          <a:p>
            <a:pPr>
              <a:buNone/>
            </a:pPr>
            <a:r>
              <a:rPr lang="pt-BR" sz="1400" i="1" dirty="0" smtClean="0"/>
              <a:t>Pode ter uma imaginação viva, e os outros, que não partilham este dom, podem achar que sonha demasiado acordado. Mas estes sonhos são importantes para si e nunca deve ter receio dos momentos especiais em que se recolhe no seu mundo privado.</a:t>
            </a: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62472" name="Picture 8" descr="http://t1.gstatic.com/images?q=tbn:ANd9GcQK-S5KvOl_Bq7o_VpwD2u9WoSlwzFeKlzk7UqFTVr2PGtf-RXA"/>
          <p:cNvPicPr>
            <a:picLocks noChangeAspect="1" noChangeArrowheads="1"/>
          </p:cNvPicPr>
          <p:nvPr/>
        </p:nvPicPr>
        <p:blipFill>
          <a:blip r:embed="rId2" cstate="print"/>
          <a:srcRect/>
          <a:stretch>
            <a:fillRect/>
          </a:stretch>
        </p:blipFill>
        <p:spPr bwMode="auto">
          <a:xfrm>
            <a:off x="428596" y="1714488"/>
            <a:ext cx="2672328" cy="4357718"/>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428868"/>
            <a:ext cx="8429684" cy="2428892"/>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br>
              <a:rPr lang="pt-BR" sz="4000" b="1" dirty="0" smtClean="0"/>
            </a:br>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As Casas Astrológicas</a:t>
            </a:r>
            <a:br>
              <a:rPr lang="pt-BR" sz="4000" b="1" dirty="0" smtClean="0">
                <a:latin typeface="Colonna MT" pitchFamily="82" charset="0"/>
              </a:rPr>
            </a:br>
            <a:r>
              <a:rPr lang="pt-BR" sz="4000" b="1" i="1" dirty="0" smtClean="0">
                <a:latin typeface="Colonna MT" pitchFamily="82" charset="0"/>
              </a:rPr>
              <a:t>                       </a:t>
            </a:r>
            <a:r>
              <a:rPr lang="pt-BR" sz="2400" dirty="0" smtClean="0"/>
              <a:t/>
            </a:r>
            <a:br>
              <a:rPr lang="pt-BR" sz="2400" dirty="0" smtClean="0"/>
            </a:br>
            <a:r>
              <a:rPr lang="pt-BR" sz="4000" dirty="0" smtClean="0">
                <a:latin typeface="Colonna MT" pitchFamily="82" charset="0"/>
              </a:rPr>
              <a:t/>
            </a:r>
            <a:br>
              <a:rPr lang="pt-BR" sz="4000" dirty="0" smtClean="0">
                <a:latin typeface="Colonna MT" pitchFamily="82" charset="0"/>
              </a:rPr>
            </a:br>
            <a:r>
              <a:rPr lang="pt-BR" sz="4000" dirty="0" smtClean="0"/>
              <a:t/>
            </a:r>
            <a:br>
              <a:rPr lang="pt-BR" sz="4000" dirty="0" smtClean="0"/>
            </a:br>
            <a:r>
              <a:rPr lang="pt-BR" sz="2400" dirty="0" smtClean="0">
                <a:latin typeface="Colonna MT" pitchFamily="82" charset="0"/>
              </a:rPr>
              <a:t/>
            </a:r>
            <a:br>
              <a:rPr lang="pt-BR" sz="2400" dirty="0" smtClean="0">
                <a:latin typeface="Colonna MT" pitchFamily="82" charset="0"/>
              </a:rPr>
            </a:br>
            <a:r>
              <a:rPr lang="pt-BR" sz="4000" dirty="0" smtClean="0">
                <a:latin typeface="Colonna MT" pitchFamily="82" charset="0"/>
              </a:rPr>
              <a:t/>
            </a:r>
            <a:br>
              <a:rPr lang="pt-BR" sz="4000" dirty="0" smtClean="0">
                <a:latin typeface="Colonna MT" pitchFamily="82" charset="0"/>
              </a:rPr>
            </a:br>
            <a:r>
              <a:rPr lang="pt-BR" sz="2000" dirty="0" smtClean="0">
                <a:latin typeface="Colonna MT" pitchFamily="82" charset="0"/>
              </a:rPr>
              <a:t/>
            </a:r>
            <a:br>
              <a:rPr lang="pt-BR" sz="2000" dirty="0" smtClean="0">
                <a:latin typeface="Colonna MT" pitchFamily="82" charset="0"/>
              </a:rPr>
            </a:br>
            <a:endParaRPr lang="pt-BR" sz="2000" dirty="0">
              <a:latin typeface="Colonna MT" pitchFamily="82" charset="0"/>
            </a:endParaRPr>
          </a:p>
        </p:txBody>
      </p:sp>
      <p:sp>
        <p:nvSpPr>
          <p:cNvPr id="3" name="Espaço Reservado para Conteúdo 2"/>
          <p:cNvSpPr>
            <a:spLocks noGrp="1"/>
          </p:cNvSpPr>
          <p:nvPr>
            <p:ph sz="half" idx="1"/>
          </p:nvPr>
        </p:nvSpPr>
        <p:spPr>
          <a:xfrm>
            <a:off x="357158" y="1500174"/>
            <a:ext cx="8429684" cy="5143536"/>
          </a:xfrm>
        </p:spPr>
        <p:txBody>
          <a:bodyPr>
            <a:noAutofit/>
          </a:bodyPr>
          <a:lstStyle/>
          <a:p>
            <a:pPr>
              <a:buNone/>
            </a:pPr>
            <a:endParaRPr lang="pt-BR" sz="1400" i="1" dirty="0" smtClean="0"/>
          </a:p>
          <a:p>
            <a:pPr>
              <a:buNone/>
            </a:pPr>
            <a:r>
              <a:rPr lang="pt-BR" sz="1400" b="1" i="1" dirty="0" smtClean="0"/>
              <a:t>1ª Casa (Ascendente) – A personalidade individual </a:t>
            </a:r>
          </a:p>
          <a:p>
            <a:pPr>
              <a:buNone/>
            </a:pPr>
            <a:r>
              <a:rPr lang="pt-BR" sz="1400" i="1" dirty="0" smtClean="0"/>
              <a:t>Juntamente com o sol e a lua, o ascendente é um dos fatores mais importantes num horóscopo. O signo no princípio da primeira casa diz-nos imenso acerca da personalidade de uma pessoa, do seu temperamento e da sua constituição. Tipifica a nossa reação instintiva e mostra como nos apresentamos ao mundo. O planeta que rege o signo ascendente é de particular importância para a interpretação.</a:t>
            </a:r>
          </a:p>
          <a:p>
            <a:pPr>
              <a:buNone/>
            </a:pPr>
            <a:endParaRPr lang="pt-BR" sz="1400" b="1" i="1" dirty="0" smtClean="0"/>
          </a:p>
          <a:p>
            <a:pPr>
              <a:buNone/>
            </a:pPr>
            <a:endParaRPr lang="pt-BR" sz="1400" b="1" i="1" dirty="0" smtClean="0"/>
          </a:p>
          <a:p>
            <a:pPr>
              <a:buNone/>
            </a:pPr>
            <a:r>
              <a:rPr lang="pt-BR" sz="1400" b="1" i="1" dirty="0" smtClean="0"/>
              <a:t>2ª Casa – Valores </a:t>
            </a:r>
            <a:r>
              <a:rPr lang="pt-BR" sz="1400" b="1" i="1" dirty="0" smtClean="0"/>
              <a:t> </a:t>
            </a:r>
            <a:r>
              <a:rPr lang="pt-BR" sz="1400" b="1" i="1" dirty="0" smtClean="0"/>
              <a:t>Morais e Financeiros</a:t>
            </a:r>
            <a:endParaRPr lang="pt-BR" sz="1400" b="1" i="1" dirty="0" smtClean="0"/>
          </a:p>
          <a:p>
            <a:pPr>
              <a:buNone/>
            </a:pPr>
            <a:r>
              <a:rPr lang="pt-BR" sz="1400" i="1" dirty="0" smtClean="0"/>
              <a:t>A segunda casa e os seus ocupantes falam-nos acerca das condições materiais, da necessidade de comprar e da forma como lidamos com os haveres e as coisas materiais. Isto inclui a relação com o nosso próprio corpo.</a:t>
            </a:r>
          </a:p>
          <a:p>
            <a:pPr>
              <a:buNone/>
            </a:pPr>
            <a:endParaRPr lang="pt-BR" sz="1400" b="1" i="1" dirty="0" smtClean="0"/>
          </a:p>
          <a:p>
            <a:pPr>
              <a:buNone/>
            </a:pPr>
            <a:endParaRPr lang="pt-BR" sz="1400" b="1" i="1" dirty="0" smtClean="0"/>
          </a:p>
          <a:p>
            <a:pPr>
              <a:buNone/>
            </a:pPr>
            <a:r>
              <a:rPr lang="pt-BR" sz="1400" b="1" i="1" dirty="0" smtClean="0"/>
              <a:t>3ª Casa </a:t>
            </a:r>
            <a:r>
              <a:rPr lang="pt-BR" sz="1400" b="1" i="1" dirty="0" smtClean="0"/>
              <a:t>– Comunicação e </a:t>
            </a:r>
            <a:r>
              <a:rPr lang="pt-BR" sz="1400" b="1" i="1" dirty="0" smtClean="0"/>
              <a:t>A</a:t>
            </a:r>
            <a:r>
              <a:rPr lang="pt-BR" sz="1400" b="1" i="1" dirty="0" smtClean="0"/>
              <a:t>prendizado básico</a:t>
            </a:r>
            <a:endParaRPr lang="pt-BR" sz="1400" b="1" i="1" dirty="0" smtClean="0"/>
          </a:p>
          <a:p>
            <a:pPr>
              <a:buNone/>
            </a:pPr>
            <a:r>
              <a:rPr lang="pt-BR" sz="1400" i="1" dirty="0" smtClean="0"/>
              <a:t>A terceira casa e todos os planetas que a ocupam falam-nos da forma como nós comunicamos na vida diária e das relações que determinam o nosso quotidiano.</a:t>
            </a:r>
          </a:p>
          <a:p>
            <a:pPr>
              <a:buNone/>
            </a:pP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65539" name="Picture 3" descr="http://t2.gstatic.com/images?q=tbn:ANd9GcRYZD3NyE3r06FWY6TZpdFI0_d9NTpj7nPC77SItfbtOq6FM6OQ"/>
          <p:cNvPicPr>
            <a:picLocks noChangeAspect="1" noChangeArrowheads="1"/>
          </p:cNvPicPr>
          <p:nvPr/>
        </p:nvPicPr>
        <p:blipFill>
          <a:blip r:embed="rId2" cstate="print"/>
          <a:srcRect/>
          <a:stretch>
            <a:fillRect/>
          </a:stretch>
        </p:blipFill>
        <p:spPr bwMode="auto">
          <a:xfrm>
            <a:off x="7500958" y="5471162"/>
            <a:ext cx="1500184" cy="1386838"/>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428868"/>
            <a:ext cx="8429684" cy="2428892"/>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br>
              <a:rPr lang="pt-BR" sz="4000" b="1" dirty="0" smtClean="0"/>
            </a:br>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As Casas Astrológicas</a:t>
            </a:r>
            <a:br>
              <a:rPr lang="pt-BR" sz="4000" b="1" dirty="0" smtClean="0">
                <a:latin typeface="Colonna MT" pitchFamily="82" charset="0"/>
              </a:rPr>
            </a:br>
            <a:r>
              <a:rPr lang="pt-BR" sz="4000" b="1" i="1" dirty="0" smtClean="0">
                <a:latin typeface="Colonna MT" pitchFamily="82" charset="0"/>
              </a:rPr>
              <a:t>                       </a:t>
            </a:r>
            <a:r>
              <a:rPr lang="pt-BR" sz="2400" dirty="0" smtClean="0"/>
              <a:t/>
            </a:r>
            <a:br>
              <a:rPr lang="pt-BR" sz="2400" dirty="0" smtClean="0"/>
            </a:br>
            <a:r>
              <a:rPr lang="pt-BR" sz="4000" dirty="0" smtClean="0">
                <a:latin typeface="Colonna MT" pitchFamily="82" charset="0"/>
              </a:rPr>
              <a:t/>
            </a:r>
            <a:br>
              <a:rPr lang="pt-BR" sz="4000" dirty="0" smtClean="0">
                <a:latin typeface="Colonna MT" pitchFamily="82" charset="0"/>
              </a:rPr>
            </a:br>
            <a:r>
              <a:rPr lang="pt-BR" sz="4000" dirty="0" smtClean="0"/>
              <a:t/>
            </a:r>
            <a:br>
              <a:rPr lang="pt-BR" sz="4000" dirty="0" smtClean="0"/>
            </a:br>
            <a:r>
              <a:rPr lang="pt-BR" sz="2400" dirty="0" smtClean="0">
                <a:latin typeface="Colonna MT" pitchFamily="82" charset="0"/>
              </a:rPr>
              <a:t/>
            </a:r>
            <a:br>
              <a:rPr lang="pt-BR" sz="2400" dirty="0" smtClean="0">
                <a:latin typeface="Colonna MT" pitchFamily="82" charset="0"/>
              </a:rPr>
            </a:br>
            <a:r>
              <a:rPr lang="pt-BR" sz="4000" dirty="0" smtClean="0">
                <a:latin typeface="Colonna MT" pitchFamily="82" charset="0"/>
              </a:rPr>
              <a:t/>
            </a:r>
            <a:br>
              <a:rPr lang="pt-BR" sz="4000" dirty="0" smtClean="0">
                <a:latin typeface="Colonna MT" pitchFamily="82" charset="0"/>
              </a:rPr>
            </a:br>
            <a:r>
              <a:rPr lang="pt-BR" sz="2000" dirty="0" smtClean="0">
                <a:latin typeface="Colonna MT" pitchFamily="82" charset="0"/>
              </a:rPr>
              <a:t/>
            </a:r>
            <a:br>
              <a:rPr lang="pt-BR" sz="2000" dirty="0" smtClean="0">
                <a:latin typeface="Colonna MT" pitchFamily="82" charset="0"/>
              </a:rPr>
            </a:br>
            <a:endParaRPr lang="pt-BR" sz="2000" dirty="0">
              <a:latin typeface="Colonna MT" pitchFamily="82" charset="0"/>
            </a:endParaRPr>
          </a:p>
        </p:txBody>
      </p:sp>
      <p:sp>
        <p:nvSpPr>
          <p:cNvPr id="3" name="Espaço Reservado para Conteúdo 2"/>
          <p:cNvSpPr>
            <a:spLocks noGrp="1"/>
          </p:cNvSpPr>
          <p:nvPr>
            <p:ph sz="half" idx="1"/>
          </p:nvPr>
        </p:nvSpPr>
        <p:spPr>
          <a:xfrm>
            <a:off x="357158" y="1500174"/>
            <a:ext cx="8429684" cy="5143536"/>
          </a:xfrm>
        </p:spPr>
        <p:txBody>
          <a:bodyPr>
            <a:noAutofit/>
          </a:bodyPr>
          <a:lstStyle/>
          <a:p>
            <a:pPr>
              <a:buNone/>
            </a:pPr>
            <a:endParaRPr lang="pt-BR" sz="1400" b="1" i="1" dirty="0" smtClean="0"/>
          </a:p>
          <a:p>
            <a:pPr>
              <a:buNone/>
            </a:pPr>
            <a:r>
              <a:rPr lang="pt-BR" sz="1400" b="1" i="1" dirty="0" smtClean="0"/>
              <a:t>4ª Casa – </a:t>
            </a:r>
            <a:r>
              <a:rPr lang="pt-BR" sz="1400" b="1" i="1" dirty="0" smtClean="0"/>
              <a:t>Famílias </a:t>
            </a:r>
            <a:r>
              <a:rPr lang="pt-BR" sz="1400" b="1" i="1" dirty="0" smtClean="0"/>
              <a:t>e Origens</a:t>
            </a:r>
          </a:p>
          <a:p>
            <a:pPr>
              <a:buNone/>
            </a:pPr>
            <a:r>
              <a:rPr lang="pt-BR" sz="1400" i="1" dirty="0" smtClean="0"/>
              <a:t>Esta casa descreve a nossa origem, a casa de família e as circunstâncias que influenciam a infância e a juventude. Descreve como nos relacionamos com a "família", a nossa atitude para com "o lar". A figura do pai e a relação com o pai real também é aqui que se encontra.</a:t>
            </a:r>
          </a:p>
          <a:p>
            <a:pPr>
              <a:buNone/>
            </a:pPr>
            <a:endParaRPr lang="pt-BR" sz="1400" b="1" i="1" dirty="0" smtClean="0"/>
          </a:p>
          <a:p>
            <a:pPr>
              <a:buNone/>
            </a:pPr>
            <a:endParaRPr lang="pt-BR" sz="1400" b="1" i="1" dirty="0" smtClean="0"/>
          </a:p>
          <a:p>
            <a:pPr>
              <a:buNone/>
            </a:pPr>
            <a:r>
              <a:rPr lang="pt-BR" sz="1400" b="1" i="1" dirty="0" smtClean="0"/>
              <a:t>5ª Casa – Prazer e Criatividade</a:t>
            </a:r>
          </a:p>
          <a:p>
            <a:pPr>
              <a:buNone/>
            </a:pPr>
            <a:r>
              <a:rPr lang="pt-BR" sz="1400" i="1" dirty="0" smtClean="0"/>
              <a:t>Esta é a casa da sexualidade e erotismo, mas também da vontade de brincar e todos os tipos de expressão criativa. Esta casa também descreve como nos relacionamos com as crianças, com o prazer e o divertimento.</a:t>
            </a:r>
          </a:p>
          <a:p>
            <a:pPr>
              <a:buNone/>
            </a:pPr>
            <a:endParaRPr lang="pt-BR" sz="1400" b="1" i="1" dirty="0" smtClean="0"/>
          </a:p>
          <a:p>
            <a:pPr>
              <a:buNone/>
            </a:pPr>
            <a:endParaRPr lang="pt-BR" sz="1400" b="1" i="1" dirty="0" smtClean="0"/>
          </a:p>
          <a:p>
            <a:pPr>
              <a:buNone/>
            </a:pPr>
            <a:r>
              <a:rPr lang="pt-BR" sz="1400" b="1" i="1" dirty="0" smtClean="0"/>
              <a:t>6ª Casa – Trabalho e </a:t>
            </a:r>
            <a:r>
              <a:rPr lang="pt-BR" sz="1400" b="1" i="1" dirty="0" smtClean="0"/>
              <a:t>Saúde</a:t>
            </a:r>
            <a:endParaRPr lang="pt-BR" sz="1400" b="1" i="1" dirty="0" smtClean="0"/>
          </a:p>
          <a:p>
            <a:pPr>
              <a:buNone/>
            </a:pPr>
            <a:r>
              <a:rPr lang="pt-BR" sz="1400" i="1" dirty="0" smtClean="0"/>
              <a:t>A sexta casa descreve as circunstâncias que nos rodeiam na nossa vida diária, incluindo o ambiente de trabalho e a rotina. Isto inclui o nosso comportamento para com os subordinados. A higiene e o cuidado com o corpo também aqui se encontram, assim como a tendência para contrair doenças.</a:t>
            </a:r>
          </a:p>
          <a:p>
            <a:pPr>
              <a:buNone/>
            </a:pPr>
            <a:endParaRPr lang="pt-BR" sz="1400" i="1" dirty="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69634" name="Picture 2" descr="http://t3.gstatic.com/images?q=tbn:ANd9GcR1Em0t62Sp3mFMmV6LP13ZGNoE-TDNh-19jP54eKwxlvCo0l27GQ"/>
          <p:cNvPicPr>
            <a:picLocks noChangeAspect="1" noChangeArrowheads="1"/>
          </p:cNvPicPr>
          <p:nvPr/>
        </p:nvPicPr>
        <p:blipFill>
          <a:blip r:embed="rId3" cstate="print"/>
          <a:srcRect/>
          <a:stretch>
            <a:fillRect/>
          </a:stretch>
        </p:blipFill>
        <p:spPr bwMode="auto">
          <a:xfrm>
            <a:off x="7858148" y="5411416"/>
            <a:ext cx="1285852" cy="1446584"/>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428868"/>
            <a:ext cx="8429684" cy="2428892"/>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br>
              <a:rPr lang="pt-BR" sz="4000" b="1" dirty="0" smtClean="0"/>
            </a:br>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As Casas Astrológicas</a:t>
            </a:r>
            <a:br>
              <a:rPr lang="pt-BR" sz="4000" b="1" dirty="0" smtClean="0">
                <a:latin typeface="Colonna MT" pitchFamily="82" charset="0"/>
              </a:rPr>
            </a:br>
            <a:r>
              <a:rPr lang="pt-BR" sz="4000" b="1" i="1" dirty="0" smtClean="0">
                <a:latin typeface="Colonna MT" pitchFamily="82" charset="0"/>
              </a:rPr>
              <a:t>                       </a:t>
            </a:r>
            <a:r>
              <a:rPr lang="pt-BR" sz="2400" dirty="0" smtClean="0"/>
              <a:t/>
            </a:r>
            <a:br>
              <a:rPr lang="pt-BR" sz="2400" dirty="0" smtClean="0"/>
            </a:br>
            <a:r>
              <a:rPr lang="pt-BR" sz="4000" dirty="0" smtClean="0">
                <a:latin typeface="Colonna MT" pitchFamily="82" charset="0"/>
              </a:rPr>
              <a:t/>
            </a:r>
            <a:br>
              <a:rPr lang="pt-BR" sz="4000" dirty="0" smtClean="0">
                <a:latin typeface="Colonna MT" pitchFamily="82" charset="0"/>
              </a:rPr>
            </a:br>
            <a:r>
              <a:rPr lang="pt-BR" sz="4000" dirty="0" smtClean="0"/>
              <a:t/>
            </a:r>
            <a:br>
              <a:rPr lang="pt-BR" sz="4000" dirty="0" smtClean="0"/>
            </a:br>
            <a:r>
              <a:rPr lang="pt-BR" sz="2400" dirty="0" smtClean="0">
                <a:latin typeface="Colonna MT" pitchFamily="82" charset="0"/>
              </a:rPr>
              <a:t/>
            </a:r>
            <a:br>
              <a:rPr lang="pt-BR" sz="2400" dirty="0" smtClean="0">
                <a:latin typeface="Colonna MT" pitchFamily="82" charset="0"/>
              </a:rPr>
            </a:br>
            <a:r>
              <a:rPr lang="pt-BR" sz="4000" dirty="0" smtClean="0">
                <a:latin typeface="Colonna MT" pitchFamily="82" charset="0"/>
              </a:rPr>
              <a:t/>
            </a:r>
            <a:br>
              <a:rPr lang="pt-BR" sz="4000" dirty="0" smtClean="0">
                <a:latin typeface="Colonna MT" pitchFamily="82" charset="0"/>
              </a:rPr>
            </a:br>
            <a:r>
              <a:rPr lang="pt-BR" sz="2000" dirty="0" smtClean="0">
                <a:latin typeface="Colonna MT" pitchFamily="82" charset="0"/>
              </a:rPr>
              <a:t/>
            </a:r>
            <a:br>
              <a:rPr lang="pt-BR" sz="2000" dirty="0" smtClean="0">
                <a:latin typeface="Colonna MT" pitchFamily="82" charset="0"/>
              </a:rPr>
            </a:br>
            <a:endParaRPr lang="pt-BR" sz="2000" dirty="0">
              <a:latin typeface="Colonna MT" pitchFamily="82" charset="0"/>
            </a:endParaRPr>
          </a:p>
        </p:txBody>
      </p:sp>
      <p:sp>
        <p:nvSpPr>
          <p:cNvPr id="3" name="Espaço Reservado para Conteúdo 2"/>
          <p:cNvSpPr>
            <a:spLocks noGrp="1"/>
          </p:cNvSpPr>
          <p:nvPr>
            <p:ph sz="half" idx="1"/>
          </p:nvPr>
        </p:nvSpPr>
        <p:spPr>
          <a:xfrm>
            <a:off x="357158" y="1500174"/>
            <a:ext cx="8429684" cy="5143536"/>
          </a:xfrm>
        </p:spPr>
        <p:txBody>
          <a:bodyPr>
            <a:noAutofit/>
          </a:bodyPr>
          <a:lstStyle/>
          <a:p>
            <a:pPr>
              <a:buNone/>
            </a:pPr>
            <a:endParaRPr lang="pt-BR" sz="1400" b="1" i="1" dirty="0" smtClean="0"/>
          </a:p>
          <a:p>
            <a:pPr>
              <a:buNone/>
            </a:pPr>
            <a:r>
              <a:rPr lang="pt-BR" sz="1400" b="1" i="1" dirty="0" smtClean="0"/>
              <a:t>7ª Casa - Relações</a:t>
            </a:r>
          </a:p>
          <a:p>
            <a:pPr>
              <a:buNone/>
            </a:pPr>
            <a:r>
              <a:rPr lang="pt-BR" sz="1400" i="1" dirty="0" smtClean="0"/>
              <a:t>O signo descendente e os planetas que ocupam a sétima casa dizem-nos como selecionamos os nossos parceiros e descreve as associações e relações que nós procuramos. Muitas vezes somos involuntariamente atraídos para pessoas cujos horóscopos têm uma grande ênfase no signo que está na nossa sétima casa.</a:t>
            </a:r>
          </a:p>
          <a:p>
            <a:pPr>
              <a:buNone/>
            </a:pPr>
            <a:endParaRPr lang="pt-BR" sz="1400" i="1" dirty="0" smtClean="0"/>
          </a:p>
          <a:p>
            <a:pPr>
              <a:buNone/>
            </a:pPr>
            <a:r>
              <a:rPr lang="pt-BR" sz="1400" b="1" i="1" dirty="0" smtClean="0"/>
              <a:t>8ª Casa – Perda e Propriedade Comum</a:t>
            </a:r>
          </a:p>
          <a:p>
            <a:pPr>
              <a:buNone/>
            </a:pPr>
            <a:r>
              <a:rPr lang="pt-BR" sz="1400" i="1" dirty="0" smtClean="0"/>
              <a:t>A oitava casa mostra como nos relacionamos com os bens comuns e como lidamos com as perdas materiais. Os impostos que pagamos todos os anos são um bom exemplo disto e mostra como estas áreas estão estreitamente ligadas. A astrologia tradicional defende que esta casa tem uma afinidade com a morte e todas as coisas metafísicas. A morte seria então a perda material última. De entre outras coisas, o estudo da metafísica pode ser uma forma bastante diferente de lidar com esta perda, que inevitavelmente nos espera a </a:t>
            </a:r>
            <a:r>
              <a:rPr lang="pt-BR" sz="1400" i="1" dirty="0" smtClean="0"/>
              <a:t>todos.</a:t>
            </a:r>
            <a:endParaRPr lang="pt-BR" sz="1400" i="1" dirty="0" smtClean="0"/>
          </a:p>
          <a:p>
            <a:pPr>
              <a:buNone/>
            </a:pPr>
            <a:r>
              <a:rPr lang="pt-BR" sz="1400" i="1" dirty="0" smtClean="0"/>
              <a:t>.</a:t>
            </a:r>
          </a:p>
          <a:p>
            <a:pPr>
              <a:buNone/>
            </a:pPr>
            <a:r>
              <a:rPr lang="pt-BR" sz="1400" b="1" i="1" dirty="0" smtClean="0"/>
              <a:t>9ª Casa – </a:t>
            </a:r>
            <a:r>
              <a:rPr lang="pt-BR" sz="1400" b="1" i="1" dirty="0" smtClean="0"/>
              <a:t>Filosofia, Estrangeiro e Ensino Superior</a:t>
            </a:r>
            <a:endParaRPr lang="pt-BR" sz="1400" b="1" i="1" dirty="0" smtClean="0"/>
          </a:p>
          <a:p>
            <a:pPr>
              <a:buNone/>
            </a:pPr>
            <a:r>
              <a:rPr lang="pt-BR" sz="1400" i="1" dirty="0" smtClean="0"/>
              <a:t>A nona casa descreve a nossa aprendizagem espiritual, a filosofia de vida e a nossa visão do mundo. Isto é de fato, freqüentemente influenciado pelas viagens a países estrangeiros. As atitudes tidas e formadas nesta casa podem influenciar em muito os temas da décima casa. </a:t>
            </a:r>
          </a:p>
          <a:p>
            <a:pPr>
              <a:buNone/>
            </a:pPr>
            <a:endParaRPr lang="pt-BR" sz="1400" b="1" i="1" dirty="0" smtClean="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68610" name="Picture 2" descr="http://t3.gstatic.com/images?q=tbn:ANd9GcSmoyXggP1NO_BsAS28HmQmNBgSdbuUYvi0U8aRsilc2VBt9ypI"/>
          <p:cNvPicPr>
            <a:picLocks noChangeAspect="1" noChangeArrowheads="1"/>
          </p:cNvPicPr>
          <p:nvPr/>
        </p:nvPicPr>
        <p:blipFill>
          <a:blip r:embed="rId3" cstate="print"/>
          <a:srcRect/>
          <a:stretch>
            <a:fillRect/>
          </a:stretch>
        </p:blipFill>
        <p:spPr bwMode="auto">
          <a:xfrm>
            <a:off x="8072462" y="5517174"/>
            <a:ext cx="1071538" cy="134082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ço Reservado para Conteúdo 12"/>
          <p:cNvSpPr>
            <a:spLocks noGrp="1"/>
          </p:cNvSpPr>
          <p:nvPr>
            <p:ph sz="half" idx="1"/>
          </p:nvPr>
        </p:nvSpPr>
        <p:spPr/>
        <p:txBody>
          <a:bodyPr>
            <a:normAutofit/>
          </a:bodyPr>
          <a:lstStyle/>
          <a:p>
            <a:pPr>
              <a:buNone/>
            </a:pPr>
            <a:r>
              <a:rPr lang="pt-BR" sz="1600" b="1" i="1" dirty="0" smtClean="0"/>
              <a:t>A Lua</a:t>
            </a:r>
          </a:p>
          <a:p>
            <a:pPr>
              <a:buNone/>
            </a:pPr>
            <a:endParaRPr lang="pt-BR" sz="1600" i="1" dirty="0" smtClean="0"/>
          </a:p>
          <a:p>
            <a:pPr>
              <a:buNone/>
            </a:pPr>
            <a:r>
              <a:rPr lang="pt-BR" sz="1600" dirty="0" smtClean="0"/>
              <a:t> </a:t>
            </a:r>
            <a:r>
              <a:rPr lang="pt-BR" sz="1600" i="1" dirty="0" smtClean="0"/>
              <a:t>Nossa </a:t>
            </a:r>
            <a:r>
              <a:rPr lang="pt-BR" sz="1600" i="1" dirty="0" smtClean="0"/>
              <a:t>alma, sentimentos e instintos, intuição, nossas flutuações e humores,  herança ancestral, infância e inconsciente. Nosso modelo de feminino (Mãe)</a:t>
            </a:r>
          </a:p>
          <a:p>
            <a:pPr>
              <a:buNone/>
            </a:pPr>
            <a:endParaRPr lang="pt-BR" sz="1600" i="1" dirty="0" smtClean="0"/>
          </a:p>
          <a:p>
            <a:pPr>
              <a:buNone/>
            </a:pPr>
            <a:endParaRPr lang="pt-BR" sz="1600" i="1" dirty="0" smtClean="0"/>
          </a:p>
          <a:p>
            <a:pPr>
              <a:buNone/>
            </a:pPr>
            <a:endParaRPr lang="pt-BR" sz="1600" i="1" dirty="0" smtClean="0"/>
          </a:p>
          <a:p>
            <a:pPr>
              <a:buNone/>
            </a:pPr>
            <a:endParaRPr lang="pt-BR" sz="1600" i="1" dirty="0" smtClean="0"/>
          </a:p>
          <a:p>
            <a:pPr>
              <a:buNone/>
            </a:pPr>
            <a:r>
              <a:rPr lang="pt-BR" sz="1600" i="1" dirty="0" smtClean="0"/>
              <a:t> </a:t>
            </a:r>
            <a:br>
              <a:rPr lang="pt-BR" sz="1600" i="1" dirty="0" smtClean="0"/>
            </a:br>
            <a:r>
              <a:rPr lang="pt-BR" sz="1600" i="1" dirty="0" smtClean="0"/>
              <a:t>     </a:t>
            </a:r>
            <a:r>
              <a:rPr lang="pt-BR" sz="1600" b="1" i="1" dirty="0" smtClean="0"/>
              <a:t>Signo </a:t>
            </a:r>
            <a:r>
              <a:rPr lang="pt-BR" sz="1600" b="1" i="1" dirty="0" smtClean="0"/>
              <a:t>Regente: Câncer</a:t>
            </a:r>
            <a:endParaRPr lang="pt-BR" sz="1600" i="1" dirty="0" smtClean="0"/>
          </a:p>
          <a:p>
            <a:pPr>
              <a:buNone/>
            </a:pPr>
            <a:endParaRPr lang="pt-BR" dirty="0"/>
          </a:p>
        </p:txBody>
      </p:sp>
      <p:pic>
        <p:nvPicPr>
          <p:cNvPr id="6" name="Imagem 5" descr="http://www.astro.com/im/i80_pmon.gif"/>
          <p:cNvPicPr/>
          <p:nvPr/>
        </p:nvPicPr>
        <p:blipFill>
          <a:blip r:embed="rId2" cstate="print"/>
          <a:srcRect/>
          <a:stretch>
            <a:fillRect/>
          </a:stretch>
        </p:blipFill>
        <p:spPr bwMode="auto">
          <a:xfrm>
            <a:off x="1619672" y="4005064"/>
            <a:ext cx="1214446" cy="895352"/>
          </a:xfrm>
          <a:prstGeom prst="rect">
            <a:avLst/>
          </a:prstGeom>
          <a:noFill/>
          <a:ln w="9525">
            <a:noFill/>
            <a:miter lim="800000"/>
            <a:headEnd/>
            <a:tailEnd/>
          </a:ln>
        </p:spPr>
      </p:pic>
      <p:pic>
        <p:nvPicPr>
          <p:cNvPr id="17414" name="Picture 6" descr="http://t1.gstatic.com/images?q=tbn:ANd9GcRwTVQmrLInmkt6yr8AsdwAyz589ypdQuRBdm3aykifqycRB3KsbA"/>
          <p:cNvPicPr>
            <a:picLocks noChangeAspect="1" noChangeArrowheads="1"/>
          </p:cNvPicPr>
          <p:nvPr/>
        </p:nvPicPr>
        <p:blipFill>
          <a:blip r:embed="rId3" cstate="print"/>
          <a:srcRect/>
          <a:stretch>
            <a:fillRect/>
          </a:stretch>
        </p:blipFill>
        <p:spPr bwMode="auto">
          <a:xfrm>
            <a:off x="7929586" y="1285860"/>
            <a:ext cx="943824" cy="1000108"/>
          </a:xfrm>
          <a:prstGeom prst="rect">
            <a:avLst/>
          </a:prstGeom>
          <a:noFill/>
        </p:spPr>
      </p:pic>
      <p:pic>
        <p:nvPicPr>
          <p:cNvPr id="17412" name="Picture 4" descr="http://t0.gstatic.com/images?q=tbn:ANd9GcT1m8km35l3J6D0faxNIqzKvHelBA_I43M1XQhgMWcaQ8qF7evZXA"/>
          <p:cNvPicPr>
            <a:picLocks noChangeAspect="1" noChangeArrowheads="1"/>
          </p:cNvPicPr>
          <p:nvPr/>
        </p:nvPicPr>
        <p:blipFill>
          <a:blip r:embed="rId4" cstate="print"/>
          <a:srcRect/>
          <a:stretch>
            <a:fillRect/>
          </a:stretch>
        </p:blipFill>
        <p:spPr bwMode="auto">
          <a:xfrm>
            <a:off x="5357818" y="2571744"/>
            <a:ext cx="2928958" cy="2928958"/>
          </a:xfrm>
          <a:prstGeom prst="rect">
            <a:avLst/>
          </a:prstGeom>
          <a:noFill/>
        </p:spPr>
      </p:pic>
      <p:sp>
        <p:nvSpPr>
          <p:cNvPr id="9" name="Título 4"/>
          <p:cNvSpPr>
            <a:spLocks noGrp="1"/>
          </p:cNvSpPr>
          <p:nvPr>
            <p:ph type="title"/>
          </p:nvPr>
        </p:nvSpPr>
        <p:spPr>
          <a:xfrm>
            <a:off x="428596" y="785794"/>
            <a:ext cx="8229600" cy="1653342"/>
          </a:xfrm>
        </p:spPr>
        <p:txBody>
          <a:bodyPr>
            <a:normAutofit/>
          </a:bodyPr>
          <a:lstStyle/>
          <a:p>
            <a:r>
              <a:rPr lang="pt-BR" b="1" dirty="0" smtClean="0">
                <a:latin typeface="Colonna MT" pitchFamily="82" charset="0"/>
              </a:rPr>
              <a:t>Os Planetas</a:t>
            </a:r>
            <a:r>
              <a:rPr lang="pt-BR" dirty="0" smtClean="0">
                <a:latin typeface="Colonna MT" pitchFamily="82" charset="0"/>
              </a:rPr>
              <a:t/>
            </a:r>
            <a:br>
              <a:rPr lang="pt-BR" dirty="0" smtClean="0">
                <a:latin typeface="Colonna MT" pitchFamily="82" charset="0"/>
              </a:rPr>
            </a:br>
            <a:endParaRPr lang="pt-BR" dirty="0">
              <a:latin typeface="Colonna MT" pitchFamily="82"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00034" y="2428868"/>
            <a:ext cx="8429684" cy="2428892"/>
          </a:xfrm>
        </p:spPr>
        <p:txBody>
          <a:bodyPr>
            <a:noAutofit/>
          </a:bodyPr>
          <a:lstStyle/>
          <a:p>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t> </a:t>
            </a:r>
            <a:br>
              <a:rPr lang="pt-BR" sz="4000" b="1" dirty="0" smtClean="0"/>
            </a:br>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 </a:t>
            </a:r>
            <a:br>
              <a:rPr lang="pt-BR" sz="4000" b="1" dirty="0" smtClean="0">
                <a:latin typeface="Colonna MT" pitchFamily="82" charset="0"/>
              </a:rPr>
            </a:br>
            <a:r>
              <a:rPr lang="pt-BR" sz="4000" b="1" dirty="0" smtClean="0">
                <a:latin typeface="Colonna MT" pitchFamily="82" charset="0"/>
              </a:rPr>
              <a:t/>
            </a:r>
            <a:br>
              <a:rPr lang="pt-BR" sz="4000" b="1" dirty="0" smtClean="0">
                <a:latin typeface="Colonna MT" pitchFamily="82" charset="0"/>
              </a:rPr>
            </a:br>
            <a:r>
              <a:rPr lang="pt-BR" sz="4000" b="1" dirty="0" smtClean="0">
                <a:latin typeface="Colonna MT" pitchFamily="82" charset="0"/>
              </a:rPr>
              <a:t>As Casas Astrológicas</a:t>
            </a:r>
            <a:br>
              <a:rPr lang="pt-BR" sz="4000" b="1" dirty="0" smtClean="0">
                <a:latin typeface="Colonna MT" pitchFamily="82" charset="0"/>
              </a:rPr>
            </a:br>
            <a:r>
              <a:rPr lang="pt-BR" sz="4000" b="1" i="1" dirty="0" smtClean="0">
                <a:latin typeface="Colonna MT" pitchFamily="82" charset="0"/>
              </a:rPr>
              <a:t>                       </a:t>
            </a:r>
            <a:r>
              <a:rPr lang="pt-BR" sz="2400" dirty="0" smtClean="0"/>
              <a:t/>
            </a:r>
            <a:br>
              <a:rPr lang="pt-BR" sz="2400" dirty="0" smtClean="0"/>
            </a:br>
            <a:r>
              <a:rPr lang="pt-BR" sz="4000" dirty="0" smtClean="0">
                <a:latin typeface="Colonna MT" pitchFamily="82" charset="0"/>
              </a:rPr>
              <a:t/>
            </a:r>
            <a:br>
              <a:rPr lang="pt-BR" sz="4000" dirty="0" smtClean="0">
                <a:latin typeface="Colonna MT" pitchFamily="82" charset="0"/>
              </a:rPr>
            </a:br>
            <a:r>
              <a:rPr lang="pt-BR" sz="4000" dirty="0" smtClean="0"/>
              <a:t/>
            </a:r>
            <a:br>
              <a:rPr lang="pt-BR" sz="4000" dirty="0" smtClean="0"/>
            </a:br>
            <a:r>
              <a:rPr lang="pt-BR" sz="2400" dirty="0" smtClean="0">
                <a:latin typeface="Colonna MT" pitchFamily="82" charset="0"/>
              </a:rPr>
              <a:t/>
            </a:r>
            <a:br>
              <a:rPr lang="pt-BR" sz="2400" dirty="0" smtClean="0">
                <a:latin typeface="Colonna MT" pitchFamily="82" charset="0"/>
              </a:rPr>
            </a:br>
            <a:r>
              <a:rPr lang="pt-BR" sz="4000" dirty="0" smtClean="0">
                <a:latin typeface="Colonna MT" pitchFamily="82" charset="0"/>
              </a:rPr>
              <a:t/>
            </a:r>
            <a:br>
              <a:rPr lang="pt-BR" sz="4000" dirty="0" smtClean="0">
                <a:latin typeface="Colonna MT" pitchFamily="82" charset="0"/>
              </a:rPr>
            </a:br>
            <a:r>
              <a:rPr lang="pt-BR" sz="2000" dirty="0" smtClean="0">
                <a:latin typeface="Colonna MT" pitchFamily="82" charset="0"/>
              </a:rPr>
              <a:t/>
            </a:r>
            <a:br>
              <a:rPr lang="pt-BR" sz="2000" dirty="0" smtClean="0">
                <a:latin typeface="Colonna MT" pitchFamily="82" charset="0"/>
              </a:rPr>
            </a:br>
            <a:endParaRPr lang="pt-BR" sz="2000" dirty="0">
              <a:latin typeface="Colonna MT" pitchFamily="82" charset="0"/>
            </a:endParaRPr>
          </a:p>
        </p:txBody>
      </p:sp>
      <p:sp>
        <p:nvSpPr>
          <p:cNvPr id="3" name="Espaço Reservado para Conteúdo 2"/>
          <p:cNvSpPr>
            <a:spLocks noGrp="1"/>
          </p:cNvSpPr>
          <p:nvPr>
            <p:ph sz="half" idx="1"/>
          </p:nvPr>
        </p:nvSpPr>
        <p:spPr>
          <a:xfrm>
            <a:off x="357158" y="1500174"/>
            <a:ext cx="8429684" cy="5143536"/>
          </a:xfrm>
        </p:spPr>
        <p:txBody>
          <a:bodyPr>
            <a:noAutofit/>
          </a:bodyPr>
          <a:lstStyle/>
          <a:p>
            <a:pPr>
              <a:buNone/>
            </a:pPr>
            <a:endParaRPr lang="pt-BR" sz="1400" b="1" i="1" dirty="0" smtClean="0"/>
          </a:p>
          <a:p>
            <a:pPr>
              <a:buNone/>
            </a:pPr>
            <a:r>
              <a:rPr lang="pt-BR" sz="1400" b="1" i="1" dirty="0" smtClean="0"/>
              <a:t>10ª Casa (MC) – </a:t>
            </a:r>
            <a:r>
              <a:rPr lang="pt-BR" sz="1400" b="1" i="1" dirty="0" smtClean="0"/>
              <a:t>Carreira e Ideal de Vida</a:t>
            </a:r>
            <a:endParaRPr lang="pt-BR" sz="1400" b="1" i="1" dirty="0" smtClean="0"/>
          </a:p>
          <a:p>
            <a:pPr>
              <a:buNone/>
            </a:pPr>
            <a:r>
              <a:rPr lang="pt-BR" sz="1400" i="1" dirty="0" smtClean="0"/>
              <a:t>Esta casa é de particular importância, já que afeta não só a nossa escolha profissional e o nosso chamamento – é também muito importante para o nosso desenvolvimento em geral, aquilo em que nos tornamos. Isto prolonga-se pela nossa vida fora. De acordo com a tradição, bem como com experiências mais recentes, esta casa descreve a imagem da mãe e a relação com a mãe real.</a:t>
            </a:r>
          </a:p>
          <a:p>
            <a:pPr>
              <a:buNone/>
            </a:pPr>
            <a:endParaRPr lang="pt-BR" sz="1400" b="1" i="1" dirty="0" smtClean="0"/>
          </a:p>
          <a:p>
            <a:pPr>
              <a:buNone/>
            </a:pPr>
            <a:endParaRPr lang="pt-BR" sz="1400" b="1" i="1" dirty="0" smtClean="0"/>
          </a:p>
          <a:p>
            <a:pPr>
              <a:buNone/>
            </a:pPr>
            <a:r>
              <a:rPr lang="pt-BR" sz="1400" b="1" i="1" dirty="0" smtClean="0"/>
              <a:t>11ª Casa – Amigos e </a:t>
            </a:r>
            <a:r>
              <a:rPr lang="pt-BR" sz="1400" b="1" i="1" dirty="0" smtClean="0"/>
              <a:t>Projetos para o futuro</a:t>
            </a:r>
            <a:endParaRPr lang="pt-BR" sz="1400" b="1" i="1" dirty="0" smtClean="0"/>
          </a:p>
          <a:p>
            <a:pPr>
              <a:buNone/>
            </a:pPr>
            <a:r>
              <a:rPr lang="pt-BR" sz="1400" i="1" dirty="0" smtClean="0"/>
              <a:t>A décima primeira casa mostra como nos relacionamos com os amigos, benfeitores e professores – as pessoas que nos querem bem ou com quem podemos aprender. Também nos mostra a nós nesse papel. Esta casa mostra como nos relacionamos com a sociedade em que vivemos.</a:t>
            </a:r>
          </a:p>
          <a:p>
            <a:pPr>
              <a:buNone/>
            </a:pPr>
            <a:endParaRPr lang="pt-BR" sz="1400" b="1" i="1" dirty="0" smtClean="0"/>
          </a:p>
          <a:p>
            <a:pPr>
              <a:buNone/>
            </a:pPr>
            <a:endParaRPr lang="pt-BR" sz="1400" b="1" i="1" dirty="0" smtClean="0"/>
          </a:p>
          <a:p>
            <a:pPr>
              <a:buNone/>
            </a:pPr>
            <a:r>
              <a:rPr lang="pt-BR" sz="1400" b="1" i="1" dirty="0" smtClean="0"/>
              <a:t>12ª Casa – </a:t>
            </a:r>
            <a:r>
              <a:rPr lang="pt-BR" sz="1400" b="1" i="1" dirty="0" smtClean="0"/>
              <a:t>Frustrações,  Espiritualidade e </a:t>
            </a:r>
            <a:r>
              <a:rPr lang="pt-BR" sz="1400" b="1" i="1" dirty="0" err="1" smtClean="0"/>
              <a:t>Karma</a:t>
            </a:r>
            <a:endParaRPr lang="pt-BR" sz="1400" b="1" i="1" dirty="0" smtClean="0"/>
          </a:p>
          <a:p>
            <a:pPr>
              <a:buNone/>
            </a:pPr>
            <a:r>
              <a:rPr lang="pt-BR" sz="1400" i="1" dirty="0" smtClean="0"/>
              <a:t>Esta casa representa aquelas esferas da vida onde o indivíduo já não representa um papel, onde nós recuamos para um enorme buraco ou nos deixamos cair nele. A astrologia tradicional vê os hospitais, prisões e instituições psiquiátricas nesta casa. Está também associada a mosteiros e outros retiros.</a:t>
            </a:r>
          </a:p>
          <a:p>
            <a:pPr>
              <a:buNone/>
            </a:pPr>
            <a:endParaRPr lang="pt-BR" sz="1400" b="1" i="1" dirty="0" smtClean="0"/>
          </a:p>
        </p:txBody>
      </p:sp>
      <p:sp>
        <p:nvSpPr>
          <p:cNvPr id="1026" name="AutoShape 2"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28" name="AutoShape 4"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0" name="AutoShape 6"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2" name="AutoShape 8"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sp>
        <p:nvSpPr>
          <p:cNvPr id="1034" name="AutoShape 10" descr="data:image/jpeg;base64,/9j/4AAQSkZJRgABAQAAAQABAAD/2wCEAAkGBhISERUUERIUFRIWFRYVFhcYFxUaGBkVFRYVFBQWFRwgGyYgGBsjHRQWHy8gIycqLSwsFR4xNTAqNSYrLCkBCQoKDgwOFg8PGikcHSQpKSksLDUpKSwpLCwpKSwpKSosKSkpKSwpKSkpKSkpKSkpKSwsKSkpKSkpKSwpLCwsKf/AABEIAKIAwAMBIgACEQEDEQH/xAAbAAEAAgMBAQAAAAAAAAAAAAAABQYBAgQDB//EAD0QAAEDAgMFBwEFBwMFAAAAAAEAAhEDIQQSMQUGIkFREzJhcYGRoUIjYoKxwQcUUnKSotGy4fAVFjND8f/EABkBAQEBAQEBAAAAAAAAAAAAAAABAgMEBf/EACMRAQEAAgICAQQDAAAAAAAAAAABAhEDEiExQQQyQmETFCL/2gAMAwEAAhEDEQA/APuKIiAiIgIiICIiAiIgIiICIiAixKSgyiIgIiICIiAiIgIiICIiAiIgIixKDKLxdWA5rQ4xsEzYC5Gnumh0ouOnjg7uX05wtjUqdGj+o/krodS1JURittCmeOqwRqDwj3vCgKO9WIqvLKAwtZ9yGsxRkAWJLcgNpE9ZWphU2upcsgr5Tidi42rVJqB0moMxZVp8MkyGNL4BAEXHQq3bKxNakz7YjKBLQKjqj76NeS0Z7RxWvIW8uPXqrtaZWVHYDbDKoEgscdWu1B6eKkFxssGUWJRBlERAREQEREBERAREQCtVsVqixUv+piizGVatUU/t6zaeeD3WM7MAHW4cQOjljZW8FHENcwFzhlBc2oBPFPLTLIOmkeLVA74SwuMF1P8Aeq+YT9T6FIsjnpnhVRmIjjDnNI5t1EganU8h5tXu4uGZ47Yt8vruBwnZZ3SRJA0PLUhsn38F7NxfEMsuESJ4ZOhmfeFR90t7apIp1ajWmBkqOc0B94yPYTZ0TDgb81ciXScrcxk6xMzBvMx4Lhnx3G+V26a9QiCRc8gBPqZWMPVBcSQc/UNv76+68nZWw6o4Uz/MB5i+q5a+1qFIZn1Wtbe7ni4PQOHwFnW/CPHG7sYLtBV7GmKof2kNsXVJzS+LE5r8l74jDF88WhkgABpPKZ717nko2t+0TCUwQ0VKn8lMtHhLnQD6KKxH7RC69PDDUGX1WjTSA0aLphhyfEFooMqZWgtgANu4TLRqCNddF14fFvBgt6y2dCD9PhEHVVGnvVUeGw3I6Wg8ZdOYjQ5REhwN5XR/1Kq+iHtY8hxqZsrAchZAl0n6gZ9FcuO/kRdKeJaevr16L2XzsbcdmYynUdfs8wqAGoC14zBrtII8LL6IFxzw6tRlZWAsrmCIiAiIgIiICIiAtVkrCqvnO9W0WsqVmHvjGYSq3yYykXH4I9VTcW0Bz+zEDtXub/KXnK3x4VNftGGXHPPVtM/2x+iiOycGgkWImdR4eEr6nDhJhK532xtrZ2SBwupVJNNw0c2Ig9CHEGPBdeB27Va9rX4iv2WV0gVCCQASGg6gaDXRR2JqnK1s8AIcB0Lxld5SY9ljDVGCoHVZyhrhAm5i3yF2mMs8iZ2Ztgh9R5dUmIae0qZhJM3npC4se6XZpOZ0kmZN41Jv8rko1Q4uDQYJtfqV0bQoU2ENY4ucAC88s38LeREcxzU6yVXFXcOZnmtqGKyiwnnE+BK8sS7Ux8fmvPMMvn+i6osuz6LjDbS51Af1tpED0DgFObqbVZTfVFdzWUnU4PE6C4Py/wBWXn0AVdwNZwZmBuHMII+72bR+Qv4L0paTJtJv4jkvNnh23KbTu1WMfi2uw+V1PtcMMwuA6rLDHWzfQr6QAvlm7lWKtERZ1alPmC4hfU14ueasjUbIiLzKIiICIsEoMosStS/wQZJRQ20t7cLQJa+oC8GOzZx1J6ZWyW+sKsbQ/aU+4o0Azoarr+fZtPwXBdMeLLL1DcX9edbEsYJe5rR1JAHyvkeM3sxlTvVqvkwNpN9MvF7uKhqlQEy9uc9Xku9Lz7r04/SZfNTstu9GDo4nEuqCpNM9kwPpkOaTABaSJHPVRVOllAGoAAvBsLAHr5qZ3cb2lFlOQ0kVK9pAAa7I3rA4L+aldl7BFan2gLaeYmBkDiYcW3J8QdF0/knHOt+Ga+e7XpjLmbHeAJm3hPyuPGUg10TbM4DlZokfmfdWXH0TiqDrhpa4QcrpzGnWJBvcSGgHlK98Vu44Gu8tk9sWNnUN4X+51XeckRUsOQCP8jkty+5k/PmrANmFhGam2InRv+2n6r0OCLjZrR5gACfRb7Kq73WJ1C1iQCB108Fa6e7jHhxcBpEsOUk9GmLlR+L2Qym4tGcwJu4FwzCDy5JOSbG+Cwrjh+0HdD2MPWS5hW9LDvMDKADA4tToLDndS+DwwGGaxg+qm6OZdnECPJc1WmWuktIhxmxiRfiBvK59vJUhu7hsrqbTlntWuI10cYj0K+jBfOsNW7Gl2wbm7M5wNM2XKbHTVxC6x+0+O9hXDyq015OXjzzu5GpV8lJVNo/tNoHvUKzfH7N35Ov6Kb2ZvVhsRanUGb+BwLHX8HAT6SvPlx5Y+4qYRatctlzBYKytHuQcu0se2iwveYaPckmAG+JJAH/I+bbd3ur1yQ1zqdK9mau/mdz/AA2UtvftHtapYDwUj2Y8ar4NRw65GQ3zqHoqo+tLybW08hZe/wCn4ZrdZtcgqxwgH5aPUDVZAtYNHktazyTZadk7mvdpgqQtWjpZDTK92MbFyZ8FV2u27zWGg1zXEVBhxShuUyWta98TpPaTYLt2hs59N3AKxpgZhlcMod9WaQbzz1ubqt7Ea5tN54oDHMYQBAqEiBMSHZW2OlwVO4feCpWDA15Dg0ExYl3jynx0Mr52WF7eGkRhh2jyCJEFsEuLgGgOIBJIkxFl0SBRMB5DnsqFwANSweJIaBckZeHQXKmaFFlWHVGEVoALgQDEte4ECwPKVFbVwRotcxzjAIaw88pILrj6szj6Ala7drqo4X1TmBFOr9XfBvNib6Bc+IrPLtKc6al3wAvWk2lN4i93Bx5iCuqDJ7Ntutmj0JXa3XocdKvWbHHlEz3WgAxqJd+i5a1CCcxOY3kkGZEAyPyU7g9mhx+0c1sXjNJcGwTMwIvrotcRsYZnZHGAeGSG6ieeo8lO0gxRpRScWhwIFO5vBDWuJDvTRbhgcMwgmSCIMiWkyRYxblzIUpX2c0Z2An6XTef/ABzHSeH5XI7D5SHOAILMzb8ni5B1tz5Bcu+6rmxeDIw7w4TmpEiJILC9h15nlHgoOjgQNaZPnP8AlW7B5CwiXAjPJNu+yABEzBANheZXjs3ZDqjgXd2Oq1jydZdoh8NhQbU6WkaXHr46KROAhh1zC4HCMp6jmrbR2cymCGiOqhdp0wM8cgOXIkArGPL3uixLbubQNWgHEy4EtJ8Wmx9oUsFW9y4FF/hVIM9Q1oViC8mc1lY3PQXKH3m232FLgvWeclNv3ou4/dbqfTqpStUDWkuMACSegFyfRfOsfje3c6s83dwtafpoyS1oHPNAced28gtcWHa+UtROOqwA1pk3En6nEkvefMyVEOqR681YKWyTVOZ7omwBZAjllH6rcbsUxrUaT4Sf0X08c5GKrwqxoJK9WFx+lWAbGA0aY6kBb09l9bK3khpBDCHWFj90dyaVZ2bPBsCJW79jOi7m+6zeQ0kNx8CHYaoHj/3zHKWhsfkofaWEdSrvymAajspGgkyGu6XdA5WVj2FWFCi4O1NSQAbxNME/3BRWNh1Sof4nPBHIiRYjmLLyYbueS307a1Ilhe0Q/IeHkC11ESR5OdMdCpDA1e2dUD7htcjKQDHDMfl7KMwRBFy4xA1uA4MbE/Ufsw/0jRS+CeTUJJ0qvAsBbJI015GT0XLPcV1Utm08zj2bLQBwiw15qB224Cq6wbAAj9bK1Aa31+FTN5yRiHSdQ2NdIPROG7y8ljydSFVj2TlBALnQCQBe0gamOa1xOILC6wnKCLxBIFmiLg/CbJpPdUloflDTNyOfiYJuF4Y6m7tX2vMeJtYTzuvV81E9QbmfmgEE0h4FppSD/ddeextnOrYcZjAaZpmQQJbDvRedSv2fDoLNE8stANB+D8rfAbTdTpdnlBs+TpqC4RHmvPq63GnqNgNpUcziS/SA45SSRl9tV24GoG29FtjCTTpz1HxTP6qKq1S26mMucsrGXirQbj0ULtbDwSeRBB+IPwufDb1NbaoDHUXXcdsYeqIFQX5EELEwy476a3Ki9gYjsq7qZsyrdh5Zxy9ZVrBVP2th2hpkGNWkG48vG5uFPbDxdR9JvaiHizrRNg4GPEG61y4/ksa7yU3Owzw0n6c0Ak5A4F8AXcYGnNVJ20sIxnDlyEyH1C4nSABA/wCacl9CLVEY3dfDVSXOpAPOr2Sxx6SW6+qnFyTH2VRjvRh4IbVAP3KBNvOSZXkd5aAHfqnx7KPzVrrbhNPdxNdvn2TvnJPyuV+4FX6cdU/EwfoQvTOXiTyqbt7Kc2afxRKz/wB1fct4NH+VYqu42LHdxFN3g5pHwWlR+J3Mxg72Hw9Xxa4MPvDV1mfFflPLipbzUybmPNsBSVLaIcAQQQeYNra+qhMdu8WD7SlVoH7/AB0z+IaeZK4cG99KqaZgXgjkSNInry6rfXG+k8r3gi4uaBJu8de+zMJ8Zp/kvHFECo9pMHMdQecOn+4+y59kY0thxJ4HNnoRmA+QTHkpLb2z6lWoGggy27hF55ubPC25E88p6Lzfbkrzw1QiAQLZTYEi7ahm38pC7sJisje0tBqSOdoqUifdoB8lyUtnPY9gcJZ9oXuB5sY5oAuLHNOhFlrjnltN0t1eA/KDbje8OsPGPxBYykyvhNpTBbbJrRMtcTMiMpHIei4NtvzVzrERbw0j3XHs2o41WZWvBJnOQ1xHKIdz5aWWcfnzEOIB5S0ud4zy5BbmEmfhrfhmlVyiQ0kSD9PK31WjVaZJBLnfVex0AGh6xZaYfCB5GYzGhOUR+GRKz+88QbLYnLINoLtYGi2y7MW/OcwHCXZvNuUtH6rnqHhiblpjW0iy6MkBrRTIYQcsmOEd0NFz1JM2lbYSg19Rg4xxacLha5uItbosXKSNaSO8uLNKlTy3OePQMdKrtfeMgQKDifefCAu7fPabBUYwvaCxrnG95fEAC50/1Kv/AL4fopuM83RTHvGb2C1w4/53WMvaRbTxlbuYMMnm8tb8TPwtjgsVTPFQZUI1yOBjxdfReeD2TiqvdaY/iJcxnzxO9AFPbO3LaL13mp9wDLSnxb9fm5Zz5OvuxZHBsWniK9TNUo0wzTic4wPuAGJVzp0gBZKVMNADQABoAIA8gvReTPPtXVlERYQWCsog1hIWyIPKpSBkEAgiCCLR+qpW8u4DXzUw/C4fQIj8E2B8PkK8kLUtW8M8sLuUsfGnbVq07VaTpYcjiAeIgizhFiYiCP8AKsFXeltbJ2FYhwaS/MYddxJDraN5R1Vz2nsCjWu9pD4jO1xa6OQJGo8DKruJ/Z/UmaWMqATbO1s+Utygj0XrnNhl93is6sQ1WtVcSXZzYZiC51pzEZgIANjyXXg9rudLXcc5DIdoWiBJ5jii/OF2UNysUwgjEsMGYd2uUm+oa4W8JXXS3XxE8TsOLcmVHf6nHne/QKXkwNGycGW1WveAyBDczmyYkiQBPP8A+rgxrDVqvLczzJ7jKkfleOshS9LdN41rtjnlo02nynVdB3UYe/UqOHQm3+3osTkku9mlRxeCcLkNb/O5gPsXSvKk+QRY9Ia4k9bAFo85CvmH3bw7LtpAHquylgmN7rWjyA0V/sfpdVQsPhcY8Q1tQMkuLS1uUk6EA5g30IU3gNj4lt/sqboIkl7yJ6AmArRCyGrllzW/ENK/S3RZmL6j3Pe4y50NaTYC5A8FKYXZNKn3GNB66n3N12ZVmFzueV91dRqAsrMLMLKsBZREQREQEREBERAWIWUQYhYyrZEGsLELeEhFawswsoiMQkLKIMQgWUQEREBERAREQEREBERAREQEREBERAREQEREBERAREQEREBERAREQf/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pt-BR"/>
          </a:p>
        </p:txBody>
      </p:sp>
      <p:pic>
        <p:nvPicPr>
          <p:cNvPr id="67586" name="Picture 2" descr="http://t0.gstatic.com/images?q=tbn:ANd9GcQP5WJA9Znqb4vHXmVtlPw90321Z-z_Cjxfosw7hpzJo2Oq3NP9Kg"/>
          <p:cNvPicPr>
            <a:picLocks noChangeAspect="1" noChangeArrowheads="1"/>
          </p:cNvPicPr>
          <p:nvPr/>
        </p:nvPicPr>
        <p:blipFill>
          <a:blip r:embed="rId2" cstate="print"/>
          <a:srcRect/>
          <a:stretch>
            <a:fillRect/>
          </a:stretch>
        </p:blipFill>
        <p:spPr bwMode="auto">
          <a:xfrm>
            <a:off x="7715272" y="5607863"/>
            <a:ext cx="1428728" cy="1250137"/>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28596" y="2786058"/>
            <a:ext cx="8305800" cy="1143000"/>
          </a:xfrm>
        </p:spPr>
        <p:txBody>
          <a:bodyPr/>
          <a:lstStyle/>
          <a:p>
            <a:r>
              <a:rPr lang="pt-BR" dirty="0" smtClean="0">
                <a:latin typeface="Colonna MT" pitchFamily="82" charset="0"/>
              </a:rPr>
              <a:t>                       FIM</a:t>
            </a:r>
            <a:endParaRPr lang="pt-BR" dirty="0">
              <a:latin typeface="Colonna MT" pitchFamily="8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ço Reservado para Conteúdo 12"/>
          <p:cNvSpPr>
            <a:spLocks noGrp="1"/>
          </p:cNvSpPr>
          <p:nvPr>
            <p:ph sz="half" idx="1"/>
          </p:nvPr>
        </p:nvSpPr>
        <p:spPr/>
        <p:txBody>
          <a:bodyPr>
            <a:normAutofit fontScale="92500" lnSpcReduction="10000"/>
          </a:bodyPr>
          <a:lstStyle/>
          <a:p>
            <a:pPr>
              <a:buNone/>
            </a:pPr>
            <a:r>
              <a:rPr lang="pt-BR" sz="1600" b="1" i="1" dirty="0" smtClean="0"/>
              <a:t>Mercúrio</a:t>
            </a:r>
          </a:p>
          <a:p>
            <a:pPr>
              <a:buNone/>
            </a:pPr>
            <a:endParaRPr lang="pt-BR" sz="1600" i="1" dirty="0" smtClean="0"/>
          </a:p>
          <a:p>
            <a:pPr>
              <a:buNone/>
            </a:pPr>
            <a:r>
              <a:rPr lang="pt-BR" sz="1600" i="1" dirty="0" smtClean="0"/>
              <a:t>R</a:t>
            </a:r>
            <a:r>
              <a:rPr lang="pt-BR" sz="1600" i="1" dirty="0" smtClean="0"/>
              <a:t>epresenta </a:t>
            </a:r>
            <a:r>
              <a:rPr lang="pt-BR" sz="1600" i="1" dirty="0" smtClean="0"/>
              <a:t>o sentido da razão (senso comum), aquele que é racional. Representa a palavra dita e escrita, a ordenação, o peso e a avaliação, o processo de aprendizagem e as aptidões</a:t>
            </a:r>
            <a:r>
              <a:rPr lang="pt-BR" sz="1600" i="1" dirty="0" smtClean="0"/>
              <a:t>.</a:t>
            </a:r>
          </a:p>
          <a:p>
            <a:pPr>
              <a:buNone/>
            </a:pPr>
            <a:r>
              <a:rPr lang="pt-BR" sz="1600" i="1" dirty="0" smtClean="0"/>
              <a:t>Nosso </a:t>
            </a:r>
            <a:r>
              <a:rPr lang="pt-BR" sz="1600" i="1" dirty="0" smtClean="0"/>
              <a:t>poder de comunicação verbal, mente objetiva, memória intelectual, viagens, juízo, fraudes e enganações, fofocas.</a:t>
            </a:r>
          </a:p>
          <a:p>
            <a:pPr>
              <a:buNone/>
            </a:pPr>
            <a:r>
              <a:rPr lang="pt-BR" sz="1600" i="1" dirty="0" smtClean="0"/>
              <a:t>  </a:t>
            </a:r>
          </a:p>
          <a:p>
            <a:pPr>
              <a:buNone/>
            </a:pPr>
            <a:endParaRPr lang="pt-BR" sz="1600" i="1" dirty="0" smtClean="0"/>
          </a:p>
          <a:p>
            <a:pPr>
              <a:buNone/>
            </a:pPr>
            <a:endParaRPr lang="pt-BR" sz="1600" i="1" dirty="0" smtClean="0"/>
          </a:p>
          <a:p>
            <a:pPr>
              <a:buNone/>
            </a:pPr>
            <a:endParaRPr lang="pt-BR" sz="1600" i="1" dirty="0" smtClean="0"/>
          </a:p>
          <a:p>
            <a:pPr>
              <a:buNone/>
            </a:pPr>
            <a:endParaRPr lang="pt-BR" sz="1600" i="1" dirty="0" smtClean="0"/>
          </a:p>
          <a:p>
            <a:pPr>
              <a:buNone/>
            </a:pPr>
            <a:endParaRPr lang="pt-BR" sz="1600" i="1" dirty="0" smtClean="0"/>
          </a:p>
          <a:p>
            <a:pPr algn="ctr">
              <a:buNone/>
            </a:pPr>
            <a:r>
              <a:rPr lang="pt-BR" sz="1600" i="1" dirty="0" smtClean="0"/>
              <a:t/>
            </a:r>
            <a:br>
              <a:rPr lang="pt-BR" sz="1600" i="1" dirty="0" smtClean="0"/>
            </a:br>
            <a:r>
              <a:rPr lang="pt-BR" sz="1600" b="1" i="1" dirty="0" smtClean="0"/>
              <a:t>Signos </a:t>
            </a:r>
            <a:r>
              <a:rPr lang="pt-BR" sz="1600" b="1" i="1" dirty="0" smtClean="0"/>
              <a:t>Regentes:  Gêmeos </a:t>
            </a:r>
            <a:r>
              <a:rPr lang="pt-BR" sz="1600" b="1" i="1" dirty="0" smtClean="0"/>
              <a:t>e Virgem</a:t>
            </a:r>
            <a:endParaRPr lang="pt-BR" sz="1600" i="1" dirty="0" smtClean="0"/>
          </a:p>
          <a:p>
            <a:pPr>
              <a:buNone/>
            </a:pPr>
            <a:endParaRPr lang="pt-BR" dirty="0"/>
          </a:p>
        </p:txBody>
      </p:sp>
      <p:pic>
        <p:nvPicPr>
          <p:cNvPr id="7" name="Imagem 6" descr="http://www.astro.com/im/i80_pmer.gif"/>
          <p:cNvPicPr/>
          <p:nvPr/>
        </p:nvPicPr>
        <p:blipFill>
          <a:blip r:embed="rId2" cstate="print"/>
          <a:srcRect/>
          <a:stretch>
            <a:fillRect/>
          </a:stretch>
        </p:blipFill>
        <p:spPr bwMode="auto">
          <a:xfrm>
            <a:off x="1619672" y="4509120"/>
            <a:ext cx="1501908" cy="1071570"/>
          </a:xfrm>
          <a:prstGeom prst="rect">
            <a:avLst/>
          </a:prstGeom>
          <a:noFill/>
          <a:ln w="9525">
            <a:noFill/>
            <a:miter lim="800000"/>
            <a:headEnd/>
            <a:tailEnd/>
          </a:ln>
        </p:spPr>
      </p:pic>
      <p:pic>
        <p:nvPicPr>
          <p:cNvPr id="18438" name="Picture 6" descr="http://t0.gstatic.com/images?q=tbn:ANd9GcTQf-dhloRSgfyD7wMvWk3ClOJImoyjuTMq2OfKWoItcSkYgoha"/>
          <p:cNvPicPr>
            <a:picLocks noChangeAspect="1" noChangeArrowheads="1"/>
          </p:cNvPicPr>
          <p:nvPr/>
        </p:nvPicPr>
        <p:blipFill>
          <a:blip r:embed="rId3" cstate="print"/>
          <a:srcRect/>
          <a:stretch>
            <a:fillRect/>
          </a:stretch>
        </p:blipFill>
        <p:spPr bwMode="auto">
          <a:xfrm>
            <a:off x="5643570" y="2643182"/>
            <a:ext cx="2500330" cy="2857520"/>
          </a:xfrm>
          <a:prstGeom prst="rect">
            <a:avLst/>
          </a:prstGeom>
          <a:noFill/>
        </p:spPr>
      </p:pic>
      <p:sp>
        <p:nvSpPr>
          <p:cNvPr id="8" name="Título 4"/>
          <p:cNvSpPr txBox="1">
            <a:spLocks/>
          </p:cNvSpPr>
          <p:nvPr/>
        </p:nvSpPr>
        <p:spPr>
          <a:xfrm>
            <a:off x="457200" y="704088"/>
            <a:ext cx="8229600" cy="1653342"/>
          </a:xfrm>
          <a:prstGeom prst="rect">
            <a:avLst/>
          </a:prstGeom>
        </p:spPr>
        <p:txBody>
          <a:bodyPr vert="horz" lIns="0" rIns="0" bIns="0" anchor="b">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t-BR" sz="5000" b="1" i="0" u="none" strike="noStrike" kern="1200" cap="none" spc="0" normalizeH="0" baseline="0" noProof="0" dirty="0" smtClean="0">
                <a:ln>
                  <a:noFill/>
                </a:ln>
                <a:solidFill>
                  <a:schemeClr val="tx2"/>
                </a:solidFill>
                <a:effectLst/>
                <a:uLnTx/>
                <a:uFillTx/>
                <a:latin typeface="Colonna MT" pitchFamily="82" charset="0"/>
                <a:ea typeface="+mj-ea"/>
                <a:cs typeface="+mj-cs"/>
              </a:rPr>
              <a:t>Os Planetas</a:t>
            </a:r>
            <a:r>
              <a:rPr kumimoji="0" lang="pt-BR" sz="5000" b="0" i="0" u="none" strike="noStrike" kern="1200" cap="none" spc="0" normalizeH="0" baseline="0" noProof="0" dirty="0" smtClean="0">
                <a:ln>
                  <a:noFill/>
                </a:ln>
                <a:solidFill>
                  <a:schemeClr val="tx2"/>
                </a:solidFill>
                <a:effectLst/>
                <a:uLnTx/>
                <a:uFillTx/>
                <a:latin typeface="Colonna MT" pitchFamily="82" charset="0"/>
                <a:ea typeface="+mj-ea"/>
                <a:cs typeface="+mj-cs"/>
              </a:rPr>
              <a:t/>
            </a:r>
            <a:br>
              <a:rPr kumimoji="0" lang="pt-BR" sz="5000" b="0" i="0" u="none" strike="noStrike" kern="1200" cap="none" spc="0" normalizeH="0" baseline="0" noProof="0" dirty="0" smtClean="0">
                <a:ln>
                  <a:noFill/>
                </a:ln>
                <a:solidFill>
                  <a:schemeClr val="tx2"/>
                </a:solidFill>
                <a:effectLst/>
                <a:uLnTx/>
                <a:uFillTx/>
                <a:latin typeface="Colonna MT" pitchFamily="82" charset="0"/>
                <a:ea typeface="+mj-ea"/>
                <a:cs typeface="+mj-cs"/>
              </a:rPr>
            </a:br>
            <a:endParaRPr kumimoji="0" lang="pt-BR" sz="5000" b="0" i="0" u="none" strike="noStrike" kern="1200" cap="none" spc="0" normalizeH="0" baseline="0" noProof="0" dirty="0">
              <a:ln>
                <a:noFill/>
              </a:ln>
              <a:solidFill>
                <a:schemeClr val="tx2"/>
              </a:solidFill>
              <a:effectLst/>
              <a:uLnTx/>
              <a:uFillTx/>
              <a:latin typeface="Colonna MT" pitchFamily="82" charset="0"/>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57200" y="785794"/>
            <a:ext cx="8229600" cy="1643074"/>
          </a:xfrm>
        </p:spPr>
        <p:txBody>
          <a:bodyPr>
            <a:normAutofit/>
          </a:bodyPr>
          <a:lstStyle/>
          <a:p>
            <a:r>
              <a:rPr lang="pt-BR" b="1" dirty="0" smtClean="0">
                <a:latin typeface="Colonna MT" pitchFamily="82" charset="0"/>
              </a:rPr>
              <a:t>Os Planetas</a:t>
            </a:r>
            <a:r>
              <a:rPr lang="pt-BR" dirty="0" smtClean="0">
                <a:latin typeface="Colonna MT" pitchFamily="82" charset="0"/>
              </a:rPr>
              <a:t/>
            </a:r>
            <a:br>
              <a:rPr lang="pt-BR" dirty="0" smtClean="0">
                <a:latin typeface="Colonna MT" pitchFamily="82" charset="0"/>
              </a:rPr>
            </a:br>
            <a:endParaRPr lang="pt-BR" dirty="0">
              <a:latin typeface="Colonna MT" pitchFamily="82" charset="0"/>
            </a:endParaRPr>
          </a:p>
        </p:txBody>
      </p:sp>
      <p:sp>
        <p:nvSpPr>
          <p:cNvPr id="13" name="Espaço Reservado para Conteúdo 12"/>
          <p:cNvSpPr>
            <a:spLocks noGrp="1"/>
          </p:cNvSpPr>
          <p:nvPr>
            <p:ph sz="half" idx="1"/>
          </p:nvPr>
        </p:nvSpPr>
        <p:spPr>
          <a:xfrm>
            <a:off x="428596" y="1857364"/>
            <a:ext cx="4038600" cy="4434840"/>
          </a:xfrm>
        </p:spPr>
        <p:txBody>
          <a:bodyPr>
            <a:normAutofit fontScale="92500" lnSpcReduction="10000"/>
          </a:bodyPr>
          <a:lstStyle/>
          <a:p>
            <a:pPr>
              <a:buNone/>
            </a:pPr>
            <a:r>
              <a:rPr lang="pt-BR" sz="1600" b="1" dirty="0" smtClean="0"/>
              <a:t> </a:t>
            </a:r>
            <a:r>
              <a:rPr lang="pt-BR" sz="1600" b="1" i="1" dirty="0" smtClean="0"/>
              <a:t>Vênus</a:t>
            </a:r>
          </a:p>
          <a:p>
            <a:pPr>
              <a:buNone/>
            </a:pPr>
            <a:endParaRPr lang="pt-BR" sz="1600" i="1" dirty="0" smtClean="0"/>
          </a:p>
          <a:p>
            <a:pPr>
              <a:buNone/>
            </a:pPr>
            <a:r>
              <a:rPr lang="pt-BR" sz="1600" i="1" dirty="0" smtClean="0"/>
              <a:t>Vênus dá-nos o sentido da beleza, a alegria do prazer, o sentido de estética, o amor pela harmonia, a sociabilidade, o sentido de prazer nas relações e o erotismo</a:t>
            </a:r>
            <a:r>
              <a:rPr lang="pt-BR" sz="1600" i="1" dirty="0" smtClean="0"/>
              <a:t>.</a:t>
            </a:r>
          </a:p>
          <a:p>
            <a:pPr>
              <a:buNone/>
            </a:pPr>
            <a:r>
              <a:rPr lang="pt-BR" sz="1600" i="1" dirty="0" smtClean="0"/>
              <a:t>Poder de atração, glamour, charme, vaidade e luxúria.</a:t>
            </a:r>
          </a:p>
          <a:p>
            <a:pPr>
              <a:buNone/>
            </a:pPr>
            <a:endParaRPr lang="pt-BR" sz="1600" i="1" dirty="0" smtClean="0"/>
          </a:p>
          <a:p>
            <a:pPr>
              <a:buNone/>
            </a:pPr>
            <a:endParaRPr lang="pt-BR" sz="1600" i="1" dirty="0" smtClean="0"/>
          </a:p>
          <a:p>
            <a:pPr>
              <a:buNone/>
            </a:pPr>
            <a:endParaRPr lang="pt-BR" sz="1600" i="1" dirty="0" smtClean="0"/>
          </a:p>
          <a:p>
            <a:pPr>
              <a:buNone/>
            </a:pPr>
            <a:endParaRPr lang="pt-BR" sz="1600" i="1" dirty="0" smtClean="0"/>
          </a:p>
          <a:p>
            <a:pPr>
              <a:buNone/>
            </a:pPr>
            <a:endParaRPr lang="pt-BR" sz="1600" i="1" dirty="0" smtClean="0"/>
          </a:p>
          <a:p>
            <a:pPr>
              <a:buNone/>
            </a:pPr>
            <a:endParaRPr lang="pt-BR" sz="1600" i="1" dirty="0" smtClean="0"/>
          </a:p>
          <a:p>
            <a:pPr>
              <a:buNone/>
            </a:pPr>
            <a:endParaRPr lang="pt-BR" sz="1600" i="1" dirty="0" smtClean="0"/>
          </a:p>
          <a:p>
            <a:pPr>
              <a:buNone/>
            </a:pPr>
            <a:endParaRPr lang="pt-BR" sz="1600" i="1" dirty="0" smtClean="0"/>
          </a:p>
          <a:p>
            <a:pPr>
              <a:buNone/>
            </a:pPr>
            <a:r>
              <a:rPr lang="pt-BR" sz="1600" i="1" dirty="0" smtClean="0"/>
              <a:t> </a:t>
            </a:r>
            <a:r>
              <a:rPr lang="pt-BR" sz="1600" i="1" dirty="0" smtClean="0"/>
              <a:t>             </a:t>
            </a:r>
            <a:r>
              <a:rPr lang="pt-BR" sz="1600" b="1" i="1" dirty="0" smtClean="0"/>
              <a:t>Signos Regentes: Libra e To</a:t>
            </a:r>
            <a:r>
              <a:rPr lang="pt-BR" sz="1600" b="1" dirty="0" smtClean="0"/>
              <a:t>uro</a:t>
            </a:r>
            <a:endParaRPr lang="pt-BR" sz="1600" dirty="0" smtClean="0"/>
          </a:p>
          <a:p>
            <a:pPr>
              <a:buNone/>
            </a:pPr>
            <a:endParaRPr lang="pt-BR" dirty="0"/>
          </a:p>
        </p:txBody>
      </p:sp>
      <p:pic>
        <p:nvPicPr>
          <p:cNvPr id="6" name="Imagem 5" descr="http://www.astro.com/im/i80_pven.gif"/>
          <p:cNvPicPr/>
          <p:nvPr/>
        </p:nvPicPr>
        <p:blipFill>
          <a:blip r:embed="rId2" cstate="print"/>
          <a:srcRect/>
          <a:stretch>
            <a:fillRect/>
          </a:stretch>
        </p:blipFill>
        <p:spPr bwMode="auto">
          <a:xfrm>
            <a:off x="1547664" y="4221088"/>
            <a:ext cx="1656184" cy="1214446"/>
          </a:xfrm>
          <a:prstGeom prst="rect">
            <a:avLst/>
          </a:prstGeom>
          <a:noFill/>
          <a:ln w="9525">
            <a:noFill/>
            <a:miter lim="800000"/>
            <a:headEnd/>
            <a:tailEnd/>
          </a:ln>
        </p:spPr>
      </p:pic>
      <p:pic>
        <p:nvPicPr>
          <p:cNvPr id="19458" name="Picture 2" descr="http://t2.gstatic.com/images?q=tbn:ANd9GcRDUItSDumz_pkOAlV5OARpC-kYkFPyrp-2doZGBeDhOXcHKDrc"/>
          <p:cNvPicPr>
            <a:picLocks noChangeAspect="1" noChangeArrowheads="1"/>
          </p:cNvPicPr>
          <p:nvPr/>
        </p:nvPicPr>
        <p:blipFill>
          <a:blip r:embed="rId3" cstate="print"/>
          <a:srcRect/>
          <a:stretch>
            <a:fillRect/>
          </a:stretch>
        </p:blipFill>
        <p:spPr bwMode="auto">
          <a:xfrm>
            <a:off x="5429257" y="2500306"/>
            <a:ext cx="2571768" cy="3071834"/>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57200" y="571480"/>
            <a:ext cx="8229600" cy="1928826"/>
          </a:xfrm>
        </p:spPr>
        <p:txBody>
          <a:bodyPr>
            <a:normAutofit/>
          </a:bodyPr>
          <a:lstStyle/>
          <a:p>
            <a:r>
              <a:rPr lang="pt-BR" b="1" dirty="0" smtClean="0">
                <a:latin typeface="Colonna MT" pitchFamily="82" charset="0"/>
              </a:rPr>
              <a:t>Os Planetas</a:t>
            </a:r>
            <a:r>
              <a:rPr lang="pt-BR" dirty="0" smtClean="0">
                <a:latin typeface="Colonna MT" pitchFamily="82" charset="0"/>
              </a:rPr>
              <a:t/>
            </a:r>
            <a:br>
              <a:rPr lang="pt-BR" dirty="0" smtClean="0">
                <a:latin typeface="Colonna MT" pitchFamily="82" charset="0"/>
              </a:rPr>
            </a:br>
            <a:endParaRPr lang="pt-BR" dirty="0">
              <a:latin typeface="Colonna MT" pitchFamily="82" charset="0"/>
            </a:endParaRPr>
          </a:p>
        </p:txBody>
      </p:sp>
      <p:sp>
        <p:nvSpPr>
          <p:cNvPr id="13" name="Espaço Reservado para Conteúdo 12"/>
          <p:cNvSpPr>
            <a:spLocks noGrp="1"/>
          </p:cNvSpPr>
          <p:nvPr>
            <p:ph sz="half" idx="1"/>
          </p:nvPr>
        </p:nvSpPr>
        <p:spPr/>
        <p:txBody>
          <a:bodyPr>
            <a:normAutofit/>
          </a:bodyPr>
          <a:lstStyle/>
          <a:p>
            <a:pPr>
              <a:buNone/>
            </a:pPr>
            <a:r>
              <a:rPr lang="pt-BR" sz="1600" b="1" i="1" dirty="0" smtClean="0"/>
              <a:t> Marte</a:t>
            </a:r>
            <a:endParaRPr lang="pt-BR" sz="1600" i="1" dirty="0" smtClean="0"/>
          </a:p>
          <a:p>
            <a:pPr>
              <a:buNone/>
            </a:pPr>
            <a:endParaRPr lang="pt-BR" sz="1600" i="1" dirty="0" smtClean="0"/>
          </a:p>
          <a:p>
            <a:pPr>
              <a:buNone/>
            </a:pPr>
            <a:r>
              <a:rPr lang="pt-BR" sz="1600" i="1" dirty="0" smtClean="0"/>
              <a:t>Virilidade</a:t>
            </a:r>
            <a:r>
              <a:rPr lang="pt-BR" sz="1600" i="1" dirty="0" smtClean="0"/>
              <a:t>, agressividade, paixão, raiva, fúria, machismo, ato sexual.</a:t>
            </a:r>
          </a:p>
          <a:p>
            <a:pPr>
              <a:buNone/>
            </a:pPr>
            <a:r>
              <a:rPr lang="pt-BR" sz="1600" i="1" dirty="0" smtClean="0"/>
              <a:t/>
            </a:r>
            <a:br>
              <a:rPr lang="pt-BR" sz="1600" i="1" dirty="0" smtClean="0"/>
            </a:br>
            <a:endParaRPr lang="pt-BR" sz="1600" i="1" dirty="0" smtClean="0"/>
          </a:p>
          <a:p>
            <a:pPr>
              <a:buNone/>
            </a:pPr>
            <a:endParaRPr lang="pt-BR" sz="1600" b="1" i="1" dirty="0" smtClean="0"/>
          </a:p>
          <a:p>
            <a:pPr>
              <a:buNone/>
            </a:pPr>
            <a:endParaRPr lang="pt-BR" sz="1600" b="1" i="1" dirty="0" smtClean="0"/>
          </a:p>
          <a:p>
            <a:pPr>
              <a:buNone/>
            </a:pPr>
            <a:endParaRPr lang="pt-BR" sz="1600" b="1" i="1" dirty="0" smtClean="0"/>
          </a:p>
          <a:p>
            <a:pPr>
              <a:buNone/>
            </a:pPr>
            <a:endParaRPr lang="pt-BR" sz="1600" b="1" i="1" dirty="0" smtClean="0"/>
          </a:p>
          <a:p>
            <a:pPr>
              <a:buNone/>
            </a:pPr>
            <a:endParaRPr lang="pt-BR" sz="1600" b="1" i="1" dirty="0" smtClean="0"/>
          </a:p>
          <a:p>
            <a:pPr>
              <a:buNone/>
            </a:pPr>
            <a:r>
              <a:rPr lang="pt-BR" sz="1600" b="1" i="1" dirty="0" smtClean="0"/>
              <a:t>        </a:t>
            </a:r>
            <a:r>
              <a:rPr lang="pt-BR" sz="1600" b="1" i="1" dirty="0" smtClean="0"/>
              <a:t>       </a:t>
            </a:r>
            <a:r>
              <a:rPr lang="pt-BR" sz="1600" b="1" i="1" dirty="0" smtClean="0"/>
              <a:t>Signo </a:t>
            </a:r>
            <a:r>
              <a:rPr lang="pt-BR" sz="1600" b="1" i="1" dirty="0" smtClean="0"/>
              <a:t>R</a:t>
            </a:r>
            <a:r>
              <a:rPr lang="pt-BR" sz="1600" b="1" i="1" dirty="0" smtClean="0"/>
              <a:t>egente: Áries</a:t>
            </a:r>
            <a:endParaRPr lang="pt-BR" sz="1600" i="1" dirty="0" smtClean="0"/>
          </a:p>
          <a:p>
            <a:pPr>
              <a:buNone/>
            </a:pPr>
            <a:endParaRPr lang="pt-BR" sz="1600" dirty="0" smtClean="0"/>
          </a:p>
          <a:p>
            <a:pPr>
              <a:buNone/>
            </a:pPr>
            <a:endParaRPr lang="pt-BR" dirty="0"/>
          </a:p>
        </p:txBody>
      </p:sp>
      <p:pic>
        <p:nvPicPr>
          <p:cNvPr id="7" name="Imagem 6" descr="http://www.astro.com/im/i80_pmar.gif"/>
          <p:cNvPicPr/>
          <p:nvPr/>
        </p:nvPicPr>
        <p:blipFill>
          <a:blip r:embed="rId2" cstate="print"/>
          <a:srcRect/>
          <a:stretch>
            <a:fillRect/>
          </a:stretch>
        </p:blipFill>
        <p:spPr bwMode="auto">
          <a:xfrm>
            <a:off x="1763688" y="3573016"/>
            <a:ext cx="1224136" cy="1080120"/>
          </a:xfrm>
          <a:prstGeom prst="rect">
            <a:avLst/>
          </a:prstGeom>
          <a:noFill/>
          <a:ln w="9525">
            <a:noFill/>
            <a:miter lim="800000"/>
            <a:headEnd/>
            <a:tailEnd/>
          </a:ln>
        </p:spPr>
      </p:pic>
      <p:pic>
        <p:nvPicPr>
          <p:cNvPr id="1026" name="Picture 2" descr="http://insidepulse.com/wp-content/uploads/2012/08/Planet-Mars.jpg"/>
          <p:cNvPicPr>
            <a:picLocks noChangeAspect="1" noChangeArrowheads="1"/>
          </p:cNvPicPr>
          <p:nvPr/>
        </p:nvPicPr>
        <p:blipFill>
          <a:blip r:embed="rId3" cstate="print"/>
          <a:srcRect/>
          <a:stretch>
            <a:fillRect/>
          </a:stretch>
        </p:blipFill>
        <p:spPr bwMode="auto">
          <a:xfrm>
            <a:off x="4929190" y="2060848"/>
            <a:ext cx="3429024" cy="4012705"/>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57200" y="704088"/>
            <a:ext cx="8229600" cy="1939094"/>
          </a:xfrm>
        </p:spPr>
        <p:txBody>
          <a:bodyPr>
            <a:normAutofit/>
          </a:bodyPr>
          <a:lstStyle/>
          <a:p>
            <a:r>
              <a:rPr lang="pt-BR" b="1" dirty="0" smtClean="0">
                <a:latin typeface="Colonna MT" pitchFamily="82" charset="0"/>
              </a:rPr>
              <a:t>Os Planetas</a:t>
            </a:r>
            <a:r>
              <a:rPr lang="pt-BR" dirty="0" smtClean="0">
                <a:latin typeface="Colonna MT" pitchFamily="82" charset="0"/>
              </a:rPr>
              <a:t/>
            </a:r>
            <a:br>
              <a:rPr lang="pt-BR" dirty="0" smtClean="0">
                <a:latin typeface="Colonna MT" pitchFamily="82" charset="0"/>
              </a:rPr>
            </a:br>
            <a:endParaRPr lang="pt-BR" dirty="0">
              <a:latin typeface="Colonna MT" pitchFamily="82" charset="0"/>
            </a:endParaRPr>
          </a:p>
        </p:txBody>
      </p:sp>
      <p:sp>
        <p:nvSpPr>
          <p:cNvPr id="13" name="Espaço Reservado para Conteúdo 12"/>
          <p:cNvSpPr>
            <a:spLocks noGrp="1"/>
          </p:cNvSpPr>
          <p:nvPr>
            <p:ph sz="half" idx="1"/>
          </p:nvPr>
        </p:nvSpPr>
        <p:spPr/>
        <p:txBody>
          <a:bodyPr>
            <a:normAutofit fontScale="92500" lnSpcReduction="10000"/>
          </a:bodyPr>
          <a:lstStyle/>
          <a:p>
            <a:pPr>
              <a:buNone/>
            </a:pPr>
            <a:r>
              <a:rPr lang="pt-BR" sz="1600" b="1" i="1" dirty="0" smtClean="0"/>
              <a:t> Júpiter</a:t>
            </a:r>
          </a:p>
          <a:p>
            <a:pPr>
              <a:buNone/>
            </a:pPr>
            <a:endParaRPr lang="pt-BR" sz="1600" i="1" dirty="0" smtClean="0"/>
          </a:p>
          <a:p>
            <a:pPr>
              <a:buNone/>
            </a:pPr>
            <a:r>
              <a:rPr lang="pt-BR" sz="1600" i="1" dirty="0" smtClean="0"/>
              <a:t>A procura do significado e do objetivo de vida do indivíduo, o otimismo, a esperança e o sentido de justiça, são representados por Júpiter. Também o são a fé, a filosofia básica de vida, a luta pelo desenvolvimento pessoal e o desejo de expansão. </a:t>
            </a:r>
            <a:endParaRPr lang="pt-BR" sz="1600" i="1" dirty="0" smtClean="0"/>
          </a:p>
          <a:p>
            <a:pPr>
              <a:buNone/>
            </a:pPr>
            <a:r>
              <a:rPr lang="pt-BR" sz="1600" i="1" dirty="0" smtClean="0"/>
              <a:t>Abundância, sorte, religião e rito, opulência, generosidade e desperdício.</a:t>
            </a:r>
          </a:p>
          <a:p>
            <a:pPr>
              <a:buNone/>
            </a:pPr>
            <a:endParaRPr lang="pt-BR" sz="1600" i="1" dirty="0" smtClean="0"/>
          </a:p>
          <a:p>
            <a:pPr>
              <a:buNone/>
            </a:pPr>
            <a:endParaRPr lang="pt-BR" sz="1600" i="1" dirty="0" smtClean="0"/>
          </a:p>
          <a:p>
            <a:pPr>
              <a:buNone/>
            </a:pPr>
            <a:endParaRPr lang="pt-BR" sz="1600" i="1" dirty="0" smtClean="0"/>
          </a:p>
          <a:p>
            <a:pPr>
              <a:buNone/>
            </a:pPr>
            <a:endParaRPr lang="pt-BR" sz="1600" i="1" dirty="0" smtClean="0"/>
          </a:p>
          <a:p>
            <a:pPr>
              <a:buNone/>
            </a:pPr>
            <a:endParaRPr lang="pt-BR" sz="1600" i="1" dirty="0" smtClean="0"/>
          </a:p>
          <a:p>
            <a:pPr>
              <a:buNone/>
            </a:pPr>
            <a:endParaRPr lang="pt-BR" sz="1600" i="1" dirty="0" smtClean="0"/>
          </a:p>
          <a:p>
            <a:pPr>
              <a:buNone/>
            </a:pPr>
            <a:r>
              <a:rPr lang="pt-BR" sz="1600" i="1" dirty="0" smtClean="0"/>
              <a:t> </a:t>
            </a:r>
            <a:br>
              <a:rPr lang="pt-BR" sz="1600" i="1" dirty="0" smtClean="0"/>
            </a:br>
            <a:r>
              <a:rPr lang="pt-BR" sz="1600" i="1" dirty="0" smtClean="0"/>
              <a:t>     </a:t>
            </a:r>
            <a:r>
              <a:rPr lang="pt-BR" sz="1600" b="1" i="1" dirty="0" smtClean="0"/>
              <a:t>Signo </a:t>
            </a:r>
            <a:r>
              <a:rPr lang="pt-BR" sz="1600" b="1" i="1" dirty="0" smtClean="0"/>
              <a:t>Regente: </a:t>
            </a:r>
            <a:r>
              <a:rPr lang="pt-BR" sz="1600" b="1" i="1" dirty="0" smtClean="0"/>
              <a:t>Sagitário</a:t>
            </a:r>
            <a:endParaRPr lang="pt-BR" sz="1600" i="1" dirty="0" smtClean="0"/>
          </a:p>
          <a:p>
            <a:pPr>
              <a:buNone/>
            </a:pPr>
            <a:endParaRPr lang="pt-BR" sz="1600" i="1" dirty="0" smtClean="0"/>
          </a:p>
          <a:p>
            <a:pPr>
              <a:buNone/>
            </a:pPr>
            <a:endParaRPr lang="pt-BR" sz="1600" dirty="0" smtClean="0"/>
          </a:p>
          <a:p>
            <a:pPr>
              <a:buNone/>
            </a:pPr>
            <a:endParaRPr lang="pt-BR" dirty="0"/>
          </a:p>
        </p:txBody>
      </p:sp>
      <p:pic>
        <p:nvPicPr>
          <p:cNvPr id="21506" name="Picture 2" descr="http://www.officialpsds.com/images/thumbs/Planet-Jupiter-psd20006.png"/>
          <p:cNvPicPr>
            <a:picLocks noChangeAspect="1" noChangeArrowheads="1"/>
          </p:cNvPicPr>
          <p:nvPr/>
        </p:nvPicPr>
        <p:blipFill>
          <a:blip r:embed="rId2" cstate="print"/>
          <a:srcRect/>
          <a:stretch>
            <a:fillRect/>
          </a:stretch>
        </p:blipFill>
        <p:spPr bwMode="auto">
          <a:xfrm>
            <a:off x="5357818" y="2285992"/>
            <a:ext cx="2643206" cy="3326136"/>
          </a:xfrm>
          <a:prstGeom prst="rect">
            <a:avLst/>
          </a:prstGeom>
          <a:noFill/>
        </p:spPr>
      </p:pic>
      <p:pic>
        <p:nvPicPr>
          <p:cNvPr id="8" name="Imagem 7" descr="http://www.astro.com/im/i80_pjup.gif"/>
          <p:cNvPicPr/>
          <p:nvPr/>
        </p:nvPicPr>
        <p:blipFill>
          <a:blip r:embed="rId3" cstate="print"/>
          <a:srcRect/>
          <a:stretch>
            <a:fillRect/>
          </a:stretch>
        </p:blipFill>
        <p:spPr bwMode="auto">
          <a:xfrm>
            <a:off x="1619672" y="4653136"/>
            <a:ext cx="1368152" cy="10801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535</TotalTime>
  <Words>4117</Words>
  <Application>Microsoft Office PowerPoint</Application>
  <PresentationFormat>Apresentação na tela (4:3)</PresentationFormat>
  <Paragraphs>410</Paragraphs>
  <Slides>51</Slides>
  <Notes>3</Notes>
  <HiddenSlides>0</HiddenSlides>
  <MMClips>0</MMClips>
  <ScaleCrop>false</ScaleCrop>
  <HeadingPairs>
    <vt:vector size="4" baseType="variant">
      <vt:variant>
        <vt:lpstr>Tema</vt:lpstr>
      </vt:variant>
      <vt:variant>
        <vt:i4>1</vt:i4>
      </vt:variant>
      <vt:variant>
        <vt:lpstr>Títulos de slides</vt:lpstr>
      </vt:variant>
      <vt:variant>
        <vt:i4>51</vt:i4>
      </vt:variant>
    </vt:vector>
  </HeadingPairs>
  <TitlesOfParts>
    <vt:vector size="52" baseType="lpstr">
      <vt:lpstr>Fluxo</vt:lpstr>
      <vt:lpstr>Introdução à Astrologia </vt:lpstr>
      <vt:lpstr>Introdução </vt:lpstr>
      <vt:lpstr>Interpretando o papel destes protagonistas (os planetas) e as suas qualidades  (os elementos, signos e casas) e fazendo a síntese, a astrologia pode apresentar um quadro perceptível e completo da pessoa e do seu potencial, baseado na carta natal. </vt:lpstr>
      <vt:lpstr>Os Planetas </vt:lpstr>
      <vt:lpstr>Os Planetas </vt:lpstr>
      <vt:lpstr>Slide 6</vt:lpstr>
      <vt:lpstr>Os Planetas </vt:lpstr>
      <vt:lpstr>Os Planetas </vt:lpstr>
      <vt:lpstr>Os Planetas </vt:lpstr>
      <vt:lpstr>Os Planetas </vt:lpstr>
      <vt:lpstr>Os Planetas </vt:lpstr>
      <vt:lpstr>Os Planetas </vt:lpstr>
      <vt:lpstr>Os Planetas </vt:lpstr>
      <vt:lpstr>Os Quatros Elementos e o Zodíaco </vt:lpstr>
      <vt:lpstr>Os Quatros Elementos e o Zodíaco </vt:lpstr>
      <vt:lpstr>Os Quatros Elementos e o Zodíaco </vt:lpstr>
      <vt:lpstr>Os Quatros Elementos e o Zodíaco </vt:lpstr>
      <vt:lpstr>Estados elementares ou Qualidades   </vt:lpstr>
      <vt:lpstr>Estados elementares ou Qualidades   </vt:lpstr>
      <vt:lpstr>Estados elementares ou Qualidades   </vt:lpstr>
      <vt:lpstr>Estados elementares ou Qualidades   </vt:lpstr>
      <vt:lpstr>         Signos   </vt:lpstr>
      <vt:lpstr>Áries                                    20/03  a  19/04 </vt:lpstr>
      <vt:lpstr>Áries </vt:lpstr>
      <vt:lpstr>  Touro                            20 de Abril a 20 de Maio  </vt:lpstr>
      <vt:lpstr>  Touro                             </vt:lpstr>
      <vt:lpstr>     Gêmeos                           21 de Maio a 20 de Junho   </vt:lpstr>
      <vt:lpstr>   Gêmeos</vt:lpstr>
      <vt:lpstr>      Câncer                           21 de Junho a 22 de Julho   </vt:lpstr>
      <vt:lpstr>   Câncer </vt:lpstr>
      <vt:lpstr>      Leão                               23 de Julho a 22 de Agosto   </vt:lpstr>
      <vt:lpstr>   Leão </vt:lpstr>
      <vt:lpstr>      Virgem                      23 de Agosto a 22 de Setembro    </vt:lpstr>
      <vt:lpstr>   Virgem </vt:lpstr>
      <vt:lpstr>      Libra                         23 de Setembro a 22 de Outubro    </vt:lpstr>
      <vt:lpstr>   Libra</vt:lpstr>
      <vt:lpstr>      Escorpião                 23 de Outubro a 21 de Novembro     </vt:lpstr>
      <vt:lpstr>   Escorpião</vt:lpstr>
      <vt:lpstr>      Sagitário                22 de Novembro a 21 de Dezembro     </vt:lpstr>
      <vt:lpstr>   Sagitário </vt:lpstr>
      <vt:lpstr>      Capricórnio               22 de Dezembro a 20 de Janeiro      </vt:lpstr>
      <vt:lpstr>   Capricórnio </vt:lpstr>
      <vt:lpstr>      Aquário                      21 de Janeiro a 18 de Fevereiro       </vt:lpstr>
      <vt:lpstr>   Aquário </vt:lpstr>
      <vt:lpstr>      Peixes                          19 de Fevereiro a 19 de Março       </vt:lpstr>
      <vt:lpstr>   Peixes</vt:lpstr>
      <vt:lpstr>        As Casas Astrológicas                              </vt:lpstr>
      <vt:lpstr>        As Casas Astrológicas                              </vt:lpstr>
      <vt:lpstr>        As Casas Astrológicas                              </vt:lpstr>
      <vt:lpstr>        As Casas Astrológicas                              </vt:lpstr>
      <vt:lpstr>                       FIM</vt:lpstr>
    </vt:vector>
  </TitlesOfParts>
  <Company>TAM Linhas Aéreas S/A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Introdução Á Astrologia</dc:title>
  <dc:creator>j.silva29-trc</dc:creator>
  <cp:lastModifiedBy>Pedro</cp:lastModifiedBy>
  <cp:revision>69</cp:revision>
  <dcterms:created xsi:type="dcterms:W3CDTF">2013-03-20T07:37:23Z</dcterms:created>
  <dcterms:modified xsi:type="dcterms:W3CDTF">2013-04-13T18:59:43Z</dcterms:modified>
</cp:coreProperties>
</file>