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Circe Contrast" charset="1" panose="020C0503080504020303"/>
      <p:regular r:id="rId16"/>
    </p:embeddedFont>
    <p:embeddedFont>
      <p:font typeface="Circe Italics" charset="1" panose="020B0502020203090203"/>
      <p:regular r:id="rId17"/>
    </p:embeddedFont>
    <p:embeddedFont>
      <p:font typeface="Circe Bold" charset="1" panose="020B0602020203020203"/>
      <p:regular r:id="rId18"/>
    </p:embeddedFont>
    <p:embeddedFont>
      <p:font typeface="Circe" charset="1" panose="020B0502020203020203"/>
      <p:regular r:id="rId19"/>
    </p:embeddedFont>
    <p:embeddedFont>
      <p:font typeface="Circe Bold Italics" charset="1" panose="020B06020202030902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F6EEE8"/>
        </a:solidFill>
      </p:bgPr>
    </p:bg>
    <p:spTree>
      <p:nvGrpSpPr>
        <p:cNvPr id="1" name=""/>
        <p:cNvGrpSpPr/>
        <p:nvPr/>
      </p:nvGrpSpPr>
      <p:grpSpPr>
        <a:xfrm>
          <a:off x="0" y="0"/>
          <a:ext cx="0" cy="0"/>
          <a:chOff x="0" y="0"/>
          <a:chExt cx="0" cy="0"/>
        </a:xfrm>
      </p:grpSpPr>
      <p:grpSp>
        <p:nvGrpSpPr>
          <p:cNvPr name="Group 2" id="2"/>
          <p:cNvGrpSpPr/>
          <p:nvPr/>
        </p:nvGrpSpPr>
        <p:grpSpPr>
          <a:xfrm rot="0">
            <a:off x="-1093252" y="-846203"/>
            <a:ext cx="2455604" cy="11548014"/>
            <a:chOff x="0" y="0"/>
            <a:chExt cx="646744" cy="3041452"/>
          </a:xfrm>
        </p:grpSpPr>
        <p:sp>
          <p:nvSpPr>
            <p:cNvPr name="Freeform 3" id="3"/>
            <p:cNvSpPr/>
            <p:nvPr/>
          </p:nvSpPr>
          <p:spPr>
            <a:xfrm flipH="false" flipV="false" rot="0">
              <a:off x="0" y="0"/>
              <a:ext cx="646744" cy="3041452"/>
            </a:xfrm>
            <a:custGeom>
              <a:avLst/>
              <a:gdLst/>
              <a:ahLst/>
              <a:cxnLst/>
              <a:rect r="r" b="b" t="t" l="l"/>
              <a:pathLst>
                <a:path h="3041452" w="646744">
                  <a:moveTo>
                    <a:pt x="0" y="0"/>
                  </a:moveTo>
                  <a:lnTo>
                    <a:pt x="646744" y="0"/>
                  </a:lnTo>
                  <a:lnTo>
                    <a:pt x="646744" y="3041452"/>
                  </a:lnTo>
                  <a:lnTo>
                    <a:pt x="0" y="3041452"/>
                  </a:lnTo>
                  <a:close/>
                </a:path>
              </a:pathLst>
            </a:custGeom>
            <a:solidFill>
              <a:srgbClr val="D8CACA"/>
            </a:solidFill>
          </p:spPr>
        </p:sp>
        <p:sp>
          <p:nvSpPr>
            <p:cNvPr name="TextBox 4" id="4"/>
            <p:cNvSpPr txBox="true"/>
            <p:nvPr/>
          </p:nvSpPr>
          <p:spPr>
            <a:xfrm>
              <a:off x="0" y="-38100"/>
              <a:ext cx="646744" cy="3079552"/>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411877" y="3138119"/>
            <a:ext cx="13464247" cy="3638550"/>
          </a:xfrm>
          <a:prstGeom prst="rect">
            <a:avLst/>
          </a:prstGeom>
        </p:spPr>
        <p:txBody>
          <a:bodyPr anchor="t" rtlCol="false" tIns="0" lIns="0" bIns="0" rIns="0">
            <a:spAutoFit/>
          </a:bodyPr>
          <a:lstStyle/>
          <a:p>
            <a:pPr algn="ctr">
              <a:lnSpc>
                <a:spcPts val="13800"/>
              </a:lnSpc>
            </a:pPr>
            <a:r>
              <a:rPr lang="en-US" sz="15000">
                <a:solidFill>
                  <a:srgbClr val="000000"/>
                </a:solidFill>
                <a:latin typeface="Circe Contrast"/>
                <a:ea typeface="Circe Contrast"/>
                <a:cs typeface="Circe Contrast"/>
                <a:sym typeface="Circe Contrast"/>
              </a:rPr>
              <a:t>ESTRATEGIA INTEGRAL</a:t>
            </a:r>
          </a:p>
        </p:txBody>
      </p:sp>
      <p:grpSp>
        <p:nvGrpSpPr>
          <p:cNvPr name="Group 6" id="6"/>
          <p:cNvGrpSpPr>
            <a:grpSpLocks noChangeAspect="true"/>
          </p:cNvGrpSpPr>
          <p:nvPr/>
        </p:nvGrpSpPr>
        <p:grpSpPr>
          <a:xfrm rot="0">
            <a:off x="13008776" y="9258300"/>
            <a:ext cx="5246370" cy="5246370"/>
            <a:chOff x="0" y="0"/>
            <a:chExt cx="6355080" cy="6355080"/>
          </a:xfrm>
        </p:grpSpPr>
        <p:sp>
          <p:nvSpPr>
            <p:cNvPr name="Freeform 7" id="7"/>
            <p:cNvSpPr/>
            <p:nvPr/>
          </p:nvSpPr>
          <p:spPr>
            <a:xfrm flipH="false" flipV="false" rot="0">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name="Group 8" id="8"/>
          <p:cNvGrpSpPr>
            <a:grpSpLocks noChangeAspect="true"/>
          </p:cNvGrpSpPr>
          <p:nvPr/>
        </p:nvGrpSpPr>
        <p:grpSpPr>
          <a:xfrm rot="0">
            <a:off x="1613152" y="-4217670"/>
            <a:ext cx="5246370" cy="5246370"/>
            <a:chOff x="0" y="0"/>
            <a:chExt cx="6355080" cy="6355080"/>
          </a:xfrm>
        </p:grpSpPr>
        <p:sp>
          <p:nvSpPr>
            <p:cNvPr name="Freeform 9" id="9"/>
            <p:cNvSpPr/>
            <p:nvPr/>
          </p:nvSpPr>
          <p:spPr>
            <a:xfrm flipH="false" flipV="false" rot="0">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725076">
                <a:alpha val="40000"/>
              </a:srgbClr>
            </a:solidFill>
          </p:spPr>
        </p:sp>
      </p:grpSp>
      <p:sp>
        <p:nvSpPr>
          <p:cNvPr name="TextBox 10" id="10"/>
          <p:cNvSpPr txBox="true"/>
          <p:nvPr/>
        </p:nvSpPr>
        <p:spPr>
          <a:xfrm rot="0">
            <a:off x="5044808" y="1849160"/>
            <a:ext cx="8198384" cy="679360"/>
          </a:xfrm>
          <a:prstGeom prst="rect">
            <a:avLst/>
          </a:prstGeom>
        </p:spPr>
        <p:txBody>
          <a:bodyPr anchor="t" rtlCol="false" tIns="0" lIns="0" bIns="0" rIns="0">
            <a:spAutoFit/>
          </a:bodyPr>
          <a:lstStyle/>
          <a:p>
            <a:pPr algn="ctr">
              <a:lnSpc>
                <a:spcPts val="5604"/>
              </a:lnSpc>
            </a:pPr>
            <a:r>
              <a:rPr lang="en-US" sz="4003" i="true">
                <a:solidFill>
                  <a:srgbClr val="000000"/>
                </a:solidFill>
                <a:latin typeface="Circe Italics"/>
                <a:ea typeface="Circe Italics"/>
                <a:cs typeface="Circe Italics"/>
                <a:sym typeface="Circe Italics"/>
              </a:rPr>
              <a:t>Propuesta de marketing</a:t>
            </a:r>
          </a:p>
        </p:txBody>
      </p:sp>
      <p:sp>
        <p:nvSpPr>
          <p:cNvPr name="TextBox 11" id="11"/>
          <p:cNvSpPr txBox="true"/>
          <p:nvPr/>
        </p:nvSpPr>
        <p:spPr>
          <a:xfrm rot="0">
            <a:off x="2656039" y="6919544"/>
            <a:ext cx="12975921" cy="670662"/>
          </a:xfrm>
          <a:prstGeom prst="rect">
            <a:avLst/>
          </a:prstGeom>
        </p:spPr>
        <p:txBody>
          <a:bodyPr anchor="t" rtlCol="false" tIns="0" lIns="0" bIns="0" rIns="0">
            <a:spAutoFit/>
          </a:bodyPr>
          <a:lstStyle/>
          <a:p>
            <a:pPr algn="ctr">
              <a:lnSpc>
                <a:spcPts val="5559"/>
              </a:lnSpc>
            </a:pPr>
            <a:r>
              <a:rPr lang="en-US" b="true" sz="3970" spc="170">
                <a:solidFill>
                  <a:srgbClr val="725076"/>
                </a:solidFill>
                <a:latin typeface="Circe Bold"/>
                <a:ea typeface="Circe Bold"/>
                <a:cs typeface="Circe Bold"/>
                <a:sym typeface="Circe Bold"/>
              </a:rPr>
              <a:t>PARA ACCESORIOS BORCELLE </a:t>
            </a:r>
          </a:p>
        </p:txBody>
      </p:sp>
      <p:sp>
        <p:nvSpPr>
          <p:cNvPr name="TextBox 12" id="12"/>
          <p:cNvSpPr txBox="true"/>
          <p:nvPr/>
        </p:nvSpPr>
        <p:spPr>
          <a:xfrm rot="0">
            <a:off x="5044808" y="7837856"/>
            <a:ext cx="8198384" cy="523784"/>
          </a:xfrm>
          <a:prstGeom prst="rect">
            <a:avLst/>
          </a:prstGeom>
        </p:spPr>
        <p:txBody>
          <a:bodyPr anchor="t" rtlCol="false" tIns="0" lIns="0" bIns="0" rIns="0">
            <a:spAutoFit/>
          </a:bodyPr>
          <a:lstStyle/>
          <a:p>
            <a:pPr algn="ctr">
              <a:lnSpc>
                <a:spcPts val="4205"/>
              </a:lnSpc>
            </a:pPr>
            <a:r>
              <a:rPr lang="en-US" sz="3003">
                <a:solidFill>
                  <a:srgbClr val="000000"/>
                </a:solidFill>
                <a:latin typeface="Circe"/>
                <a:ea typeface="Circe"/>
                <a:cs typeface="Circe"/>
                <a:sym typeface="Circe"/>
              </a:rPr>
              <a:t>Hecho por Agencia Ensigna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EEE8"/>
        </a:solidFill>
      </p:bgPr>
    </p:bg>
    <p:spTree>
      <p:nvGrpSpPr>
        <p:cNvPr id="1" name=""/>
        <p:cNvGrpSpPr/>
        <p:nvPr/>
      </p:nvGrpSpPr>
      <p:grpSpPr>
        <a:xfrm>
          <a:off x="0" y="0"/>
          <a:ext cx="0" cy="0"/>
          <a:chOff x="0" y="0"/>
          <a:chExt cx="0" cy="0"/>
        </a:xfrm>
      </p:grpSpPr>
      <p:grpSp>
        <p:nvGrpSpPr>
          <p:cNvPr name="Group 2" id="2"/>
          <p:cNvGrpSpPr/>
          <p:nvPr/>
        </p:nvGrpSpPr>
        <p:grpSpPr>
          <a:xfrm rot="0">
            <a:off x="9144000" y="-304124"/>
            <a:ext cx="11655442" cy="11209454"/>
            <a:chOff x="0" y="0"/>
            <a:chExt cx="3069746" cy="2952284"/>
          </a:xfrm>
        </p:grpSpPr>
        <p:sp>
          <p:nvSpPr>
            <p:cNvPr name="Freeform 3" id="3"/>
            <p:cNvSpPr/>
            <p:nvPr/>
          </p:nvSpPr>
          <p:spPr>
            <a:xfrm flipH="false" flipV="false" rot="0">
              <a:off x="0" y="0"/>
              <a:ext cx="3069746" cy="2952284"/>
            </a:xfrm>
            <a:custGeom>
              <a:avLst/>
              <a:gdLst/>
              <a:ahLst/>
              <a:cxnLst/>
              <a:rect r="r" b="b" t="t" l="l"/>
              <a:pathLst>
                <a:path h="2952284" w="3069746">
                  <a:moveTo>
                    <a:pt x="0" y="0"/>
                  </a:moveTo>
                  <a:lnTo>
                    <a:pt x="3069746" y="0"/>
                  </a:lnTo>
                  <a:lnTo>
                    <a:pt x="3069746" y="2952284"/>
                  </a:lnTo>
                  <a:lnTo>
                    <a:pt x="0" y="2952284"/>
                  </a:lnTo>
                  <a:close/>
                </a:path>
              </a:pathLst>
            </a:custGeom>
            <a:solidFill>
              <a:srgbClr val="FFFFFF"/>
            </a:solidFill>
          </p:spPr>
        </p:sp>
        <p:sp>
          <p:nvSpPr>
            <p:cNvPr name="TextBox 4" id="4"/>
            <p:cNvSpPr txBox="true"/>
            <p:nvPr/>
          </p:nvSpPr>
          <p:spPr>
            <a:xfrm>
              <a:off x="0" y="-47625"/>
              <a:ext cx="3069746" cy="2999909"/>
            </a:xfrm>
            <a:prstGeom prst="rect">
              <a:avLst/>
            </a:prstGeom>
          </p:spPr>
          <p:txBody>
            <a:bodyPr anchor="ctr" rtlCol="false" tIns="50800" lIns="50800" bIns="50800" rIns="50800"/>
            <a:lstStyle/>
            <a:p>
              <a:pPr algn="ctr">
                <a:lnSpc>
                  <a:spcPts val="3413"/>
                </a:lnSpc>
              </a:pPr>
            </a:p>
          </p:txBody>
        </p:sp>
      </p:grpSp>
      <p:sp>
        <p:nvSpPr>
          <p:cNvPr name="AutoShape 5" id="5"/>
          <p:cNvSpPr/>
          <p:nvPr/>
        </p:nvSpPr>
        <p:spPr>
          <a:xfrm>
            <a:off x="9127248" y="5295841"/>
            <a:ext cx="3695102" cy="9525"/>
          </a:xfrm>
          <a:prstGeom prst="line">
            <a:avLst/>
          </a:prstGeom>
          <a:ln cap="flat" w="9525">
            <a:solidFill>
              <a:srgbClr val="AB84C2"/>
            </a:solidFill>
            <a:prstDash val="solid"/>
            <a:headEnd type="none" len="sm" w="sm"/>
            <a:tailEnd type="none" len="sm" w="sm"/>
          </a:ln>
        </p:spPr>
      </p:sp>
      <p:grpSp>
        <p:nvGrpSpPr>
          <p:cNvPr name="Group 6" id="6"/>
          <p:cNvGrpSpPr/>
          <p:nvPr/>
        </p:nvGrpSpPr>
        <p:grpSpPr>
          <a:xfrm rot="0">
            <a:off x="10537810" y="2579075"/>
            <a:ext cx="873978" cy="873978"/>
            <a:chOff x="0" y="0"/>
            <a:chExt cx="1165303" cy="1165303"/>
          </a:xfrm>
        </p:grpSpPr>
        <p:grpSp>
          <p:nvGrpSpPr>
            <p:cNvPr name="Group 7" id="7"/>
            <p:cNvGrpSpPr/>
            <p:nvPr/>
          </p:nvGrpSpPr>
          <p:grpSpPr>
            <a:xfrm rot="0">
              <a:off x="0" y="0"/>
              <a:ext cx="1165303" cy="1165303"/>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6EEE8"/>
              </a:solidFill>
            </p:spPr>
          </p:sp>
        </p:grpSp>
        <p:sp>
          <p:nvSpPr>
            <p:cNvPr name="Freeform 9" id="9"/>
            <p:cNvSpPr/>
            <p:nvPr/>
          </p:nvSpPr>
          <p:spPr>
            <a:xfrm flipH="false" flipV="false" rot="0">
              <a:off x="319923" y="179229"/>
              <a:ext cx="525458" cy="806845"/>
            </a:xfrm>
            <a:custGeom>
              <a:avLst/>
              <a:gdLst/>
              <a:ahLst/>
              <a:cxnLst/>
              <a:rect r="r" b="b" t="t" l="l"/>
              <a:pathLst>
                <a:path h="806845" w="525458">
                  <a:moveTo>
                    <a:pt x="0" y="0"/>
                  </a:moveTo>
                  <a:lnTo>
                    <a:pt x="525457" y="0"/>
                  </a:lnTo>
                  <a:lnTo>
                    <a:pt x="525457" y="806845"/>
                  </a:lnTo>
                  <a:lnTo>
                    <a:pt x="0" y="8068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0" id="10"/>
          <p:cNvGrpSpPr/>
          <p:nvPr/>
        </p:nvGrpSpPr>
        <p:grpSpPr>
          <a:xfrm rot="0">
            <a:off x="10537810" y="4104799"/>
            <a:ext cx="873978" cy="873978"/>
            <a:chOff x="0" y="0"/>
            <a:chExt cx="1165303" cy="1165303"/>
          </a:xfrm>
        </p:grpSpPr>
        <p:grpSp>
          <p:nvGrpSpPr>
            <p:cNvPr name="Group 11" id="11"/>
            <p:cNvGrpSpPr/>
            <p:nvPr/>
          </p:nvGrpSpPr>
          <p:grpSpPr>
            <a:xfrm rot="0">
              <a:off x="0" y="0"/>
              <a:ext cx="1165303" cy="1165303"/>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6EEE8"/>
              </a:solidFill>
            </p:spPr>
          </p:sp>
        </p:grpSp>
        <p:sp>
          <p:nvSpPr>
            <p:cNvPr name="Freeform 13" id="13"/>
            <p:cNvSpPr/>
            <p:nvPr/>
          </p:nvSpPr>
          <p:spPr>
            <a:xfrm flipH="false" flipV="false" rot="0">
              <a:off x="244407" y="244407"/>
              <a:ext cx="676490" cy="676490"/>
            </a:xfrm>
            <a:custGeom>
              <a:avLst/>
              <a:gdLst/>
              <a:ahLst/>
              <a:cxnLst/>
              <a:rect r="r" b="b" t="t" l="l"/>
              <a:pathLst>
                <a:path h="676490" w="676490">
                  <a:moveTo>
                    <a:pt x="0" y="0"/>
                  </a:moveTo>
                  <a:lnTo>
                    <a:pt x="676490" y="0"/>
                  </a:lnTo>
                  <a:lnTo>
                    <a:pt x="676490" y="676490"/>
                  </a:lnTo>
                  <a:lnTo>
                    <a:pt x="0" y="6764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4" id="14"/>
          <p:cNvGrpSpPr/>
          <p:nvPr/>
        </p:nvGrpSpPr>
        <p:grpSpPr>
          <a:xfrm rot="0">
            <a:off x="10537810" y="5626477"/>
            <a:ext cx="873978" cy="873978"/>
            <a:chOff x="0" y="0"/>
            <a:chExt cx="1165303" cy="1165303"/>
          </a:xfrm>
        </p:grpSpPr>
        <p:grpSp>
          <p:nvGrpSpPr>
            <p:cNvPr name="Group 15" id="15"/>
            <p:cNvGrpSpPr/>
            <p:nvPr/>
          </p:nvGrpSpPr>
          <p:grpSpPr>
            <a:xfrm rot="0">
              <a:off x="0" y="0"/>
              <a:ext cx="1165303" cy="1165303"/>
              <a:chOff x="0" y="0"/>
              <a:chExt cx="6350000" cy="6350000"/>
            </a:xfrm>
          </p:grpSpPr>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6EEE8"/>
              </a:solidFill>
            </p:spPr>
          </p:sp>
        </p:grpSp>
        <p:sp>
          <p:nvSpPr>
            <p:cNvPr name="Freeform 17" id="17"/>
            <p:cNvSpPr/>
            <p:nvPr/>
          </p:nvSpPr>
          <p:spPr>
            <a:xfrm flipH="false" flipV="false" rot="0">
              <a:off x="206948" y="314493"/>
              <a:ext cx="751408" cy="536318"/>
            </a:xfrm>
            <a:custGeom>
              <a:avLst/>
              <a:gdLst/>
              <a:ahLst/>
              <a:cxnLst/>
              <a:rect r="r" b="b" t="t" l="l"/>
              <a:pathLst>
                <a:path h="536318" w="751408">
                  <a:moveTo>
                    <a:pt x="0" y="0"/>
                  </a:moveTo>
                  <a:lnTo>
                    <a:pt x="751408" y="0"/>
                  </a:lnTo>
                  <a:lnTo>
                    <a:pt x="751408" y="536318"/>
                  </a:lnTo>
                  <a:lnTo>
                    <a:pt x="0" y="5363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18" id="18"/>
          <p:cNvGrpSpPr/>
          <p:nvPr/>
        </p:nvGrpSpPr>
        <p:grpSpPr>
          <a:xfrm rot="0">
            <a:off x="10537810" y="7148154"/>
            <a:ext cx="873978" cy="873978"/>
            <a:chOff x="0" y="0"/>
            <a:chExt cx="1165303" cy="1165303"/>
          </a:xfrm>
        </p:grpSpPr>
        <p:grpSp>
          <p:nvGrpSpPr>
            <p:cNvPr name="Group 19" id="19"/>
            <p:cNvGrpSpPr/>
            <p:nvPr/>
          </p:nvGrpSpPr>
          <p:grpSpPr>
            <a:xfrm rot="0">
              <a:off x="0" y="0"/>
              <a:ext cx="1165303" cy="1165303"/>
              <a:chOff x="0" y="0"/>
              <a:chExt cx="6350000" cy="6350000"/>
            </a:xfrm>
          </p:grpSpPr>
          <p:sp>
            <p:nvSpPr>
              <p:cNvPr name="Freeform 20" id="2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6EEE8"/>
              </a:solidFill>
            </p:spPr>
          </p:sp>
        </p:grpSp>
        <p:sp>
          <p:nvSpPr>
            <p:cNvPr name="Freeform 21" id="21"/>
            <p:cNvSpPr/>
            <p:nvPr/>
          </p:nvSpPr>
          <p:spPr>
            <a:xfrm flipH="false" flipV="false" rot="0">
              <a:off x="206948" y="193960"/>
              <a:ext cx="763958" cy="777384"/>
            </a:xfrm>
            <a:custGeom>
              <a:avLst/>
              <a:gdLst/>
              <a:ahLst/>
              <a:cxnLst/>
              <a:rect r="r" b="b" t="t" l="l"/>
              <a:pathLst>
                <a:path h="777384" w="763958">
                  <a:moveTo>
                    <a:pt x="0" y="0"/>
                  </a:moveTo>
                  <a:lnTo>
                    <a:pt x="763957" y="0"/>
                  </a:lnTo>
                  <a:lnTo>
                    <a:pt x="763957" y="777384"/>
                  </a:lnTo>
                  <a:lnTo>
                    <a:pt x="0" y="7773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TextBox 22" id="22"/>
          <p:cNvSpPr txBox="true"/>
          <p:nvPr/>
        </p:nvSpPr>
        <p:spPr>
          <a:xfrm rot="0">
            <a:off x="1824133" y="2785102"/>
            <a:ext cx="5674326" cy="5126253"/>
          </a:xfrm>
          <a:prstGeom prst="rect">
            <a:avLst/>
          </a:prstGeom>
        </p:spPr>
        <p:txBody>
          <a:bodyPr anchor="t" rtlCol="false" tIns="0" lIns="0" bIns="0" rIns="0">
            <a:spAutoFit/>
          </a:bodyPr>
          <a:lstStyle/>
          <a:p>
            <a:pPr algn="l">
              <a:lnSpc>
                <a:spcPts val="10056"/>
              </a:lnSpc>
            </a:pPr>
            <a:r>
              <a:rPr lang="en-US" sz="9141">
                <a:solidFill>
                  <a:srgbClr val="412D44"/>
                </a:solidFill>
                <a:latin typeface="Circe Contrast"/>
                <a:ea typeface="Circe Contrast"/>
                <a:cs typeface="Circe Contrast"/>
                <a:sym typeface="Circe Contrast"/>
              </a:rPr>
              <a:t>Estos son nuestros medios de contacto</a:t>
            </a:r>
          </a:p>
        </p:txBody>
      </p:sp>
      <p:sp>
        <p:nvSpPr>
          <p:cNvPr name="TextBox 23" id="23"/>
          <p:cNvSpPr txBox="true"/>
          <p:nvPr/>
        </p:nvSpPr>
        <p:spPr>
          <a:xfrm rot="0">
            <a:off x="11763840" y="2616014"/>
            <a:ext cx="3836070" cy="790575"/>
          </a:xfrm>
          <a:prstGeom prst="rect">
            <a:avLst/>
          </a:prstGeom>
        </p:spPr>
        <p:txBody>
          <a:bodyPr anchor="t" rtlCol="false" tIns="0" lIns="0" bIns="0" rIns="0">
            <a:spAutoFit/>
          </a:bodyPr>
          <a:lstStyle/>
          <a:p>
            <a:pPr algn="l">
              <a:lnSpc>
                <a:spcPts val="3136"/>
              </a:lnSpc>
            </a:pPr>
            <a:r>
              <a:rPr lang="en-US" sz="2613">
                <a:solidFill>
                  <a:srgbClr val="000000"/>
                </a:solidFill>
                <a:latin typeface="Circe"/>
                <a:ea typeface="Circe"/>
                <a:cs typeface="Circe"/>
                <a:sym typeface="Circe"/>
              </a:rPr>
              <a:t>Calle Cualquiera 123, Cualquier Lugar</a:t>
            </a:r>
          </a:p>
        </p:txBody>
      </p:sp>
      <p:sp>
        <p:nvSpPr>
          <p:cNvPr name="TextBox 24" id="24"/>
          <p:cNvSpPr txBox="true"/>
          <p:nvPr/>
        </p:nvSpPr>
        <p:spPr>
          <a:xfrm rot="0">
            <a:off x="11763840" y="4342325"/>
            <a:ext cx="3833159" cy="400050"/>
          </a:xfrm>
          <a:prstGeom prst="rect">
            <a:avLst/>
          </a:prstGeom>
        </p:spPr>
        <p:txBody>
          <a:bodyPr anchor="t" rtlCol="false" tIns="0" lIns="0" bIns="0" rIns="0">
            <a:spAutoFit/>
          </a:bodyPr>
          <a:lstStyle/>
          <a:p>
            <a:pPr algn="l">
              <a:lnSpc>
                <a:spcPts val="3136"/>
              </a:lnSpc>
            </a:pPr>
            <a:r>
              <a:rPr lang="en-US" sz="2613">
                <a:solidFill>
                  <a:srgbClr val="000000"/>
                </a:solidFill>
                <a:latin typeface="Circe"/>
                <a:ea typeface="Circe"/>
                <a:cs typeface="Circe"/>
                <a:sym typeface="Circe"/>
              </a:rPr>
              <a:t>(55) 1234-5678</a:t>
            </a:r>
          </a:p>
        </p:txBody>
      </p:sp>
      <p:sp>
        <p:nvSpPr>
          <p:cNvPr name="TextBox 25" id="25"/>
          <p:cNvSpPr txBox="true"/>
          <p:nvPr/>
        </p:nvSpPr>
        <p:spPr>
          <a:xfrm rot="0">
            <a:off x="11763840" y="5805196"/>
            <a:ext cx="4396723" cy="447965"/>
          </a:xfrm>
          <a:prstGeom prst="rect">
            <a:avLst/>
          </a:prstGeom>
        </p:spPr>
        <p:txBody>
          <a:bodyPr anchor="t" rtlCol="false" tIns="0" lIns="0" bIns="0" rIns="0">
            <a:spAutoFit/>
          </a:bodyPr>
          <a:lstStyle/>
          <a:p>
            <a:pPr algn="l">
              <a:lnSpc>
                <a:spcPts val="3658"/>
              </a:lnSpc>
            </a:pPr>
            <a:r>
              <a:rPr lang="en-US" sz="2613">
                <a:solidFill>
                  <a:srgbClr val="000000"/>
                </a:solidFill>
                <a:latin typeface="Circe"/>
                <a:ea typeface="Circe"/>
                <a:cs typeface="Circe"/>
                <a:sym typeface="Circe"/>
              </a:rPr>
              <a:t>hola@sitioincreible.com</a:t>
            </a:r>
          </a:p>
        </p:txBody>
      </p:sp>
      <p:sp>
        <p:nvSpPr>
          <p:cNvPr name="TextBox 26" id="26"/>
          <p:cNvSpPr txBox="true"/>
          <p:nvPr/>
        </p:nvSpPr>
        <p:spPr>
          <a:xfrm rot="0">
            <a:off x="11763840" y="7326874"/>
            <a:ext cx="4396723" cy="447965"/>
          </a:xfrm>
          <a:prstGeom prst="rect">
            <a:avLst/>
          </a:prstGeom>
        </p:spPr>
        <p:txBody>
          <a:bodyPr anchor="t" rtlCol="false" tIns="0" lIns="0" bIns="0" rIns="0">
            <a:spAutoFit/>
          </a:bodyPr>
          <a:lstStyle/>
          <a:p>
            <a:pPr algn="l">
              <a:lnSpc>
                <a:spcPts val="3658"/>
              </a:lnSpc>
            </a:pPr>
            <a:r>
              <a:rPr lang="en-US" sz="2613">
                <a:solidFill>
                  <a:srgbClr val="000000"/>
                </a:solidFill>
                <a:latin typeface="Circe"/>
                <a:ea typeface="Circe"/>
                <a:cs typeface="Circe"/>
                <a:sym typeface="Circe"/>
              </a:rPr>
              <a:t>www.sitioincreible.com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227623">
            <a:off x="16592986" y="1073344"/>
            <a:ext cx="3315235" cy="2947545"/>
          </a:xfrm>
          <a:custGeom>
            <a:avLst/>
            <a:gdLst/>
            <a:ahLst/>
            <a:cxnLst/>
            <a:rect r="r" b="b" t="t" l="l"/>
            <a:pathLst>
              <a:path h="2947545" w="3315235">
                <a:moveTo>
                  <a:pt x="0" y="0"/>
                </a:moveTo>
                <a:lnTo>
                  <a:pt x="3315235" y="0"/>
                </a:lnTo>
                <a:lnTo>
                  <a:pt x="3315235" y="2947545"/>
                </a:lnTo>
                <a:lnTo>
                  <a:pt x="0" y="29475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79681" y="3113373"/>
            <a:ext cx="13702597" cy="2790756"/>
            <a:chOff x="0" y="0"/>
            <a:chExt cx="7591766" cy="1546186"/>
          </a:xfrm>
        </p:grpSpPr>
        <p:sp>
          <p:nvSpPr>
            <p:cNvPr name="Freeform 4" id="4"/>
            <p:cNvSpPr/>
            <p:nvPr/>
          </p:nvSpPr>
          <p:spPr>
            <a:xfrm flipH="false" flipV="false" rot="0">
              <a:off x="0" y="0"/>
              <a:ext cx="7591766" cy="1546186"/>
            </a:xfrm>
            <a:custGeom>
              <a:avLst/>
              <a:gdLst/>
              <a:ahLst/>
              <a:cxnLst/>
              <a:rect r="r" b="b" t="t" l="l"/>
              <a:pathLst>
                <a:path h="1546186" w="7591766">
                  <a:moveTo>
                    <a:pt x="7467305" y="1546186"/>
                  </a:moveTo>
                  <a:lnTo>
                    <a:pt x="124460" y="1546186"/>
                  </a:lnTo>
                  <a:cubicBezTo>
                    <a:pt x="55880" y="1546186"/>
                    <a:pt x="0" y="1490306"/>
                    <a:pt x="0" y="1421726"/>
                  </a:cubicBezTo>
                  <a:lnTo>
                    <a:pt x="0" y="124460"/>
                  </a:lnTo>
                  <a:cubicBezTo>
                    <a:pt x="0" y="55880"/>
                    <a:pt x="55880" y="0"/>
                    <a:pt x="124460" y="0"/>
                  </a:cubicBezTo>
                  <a:lnTo>
                    <a:pt x="7467306" y="0"/>
                  </a:lnTo>
                  <a:cubicBezTo>
                    <a:pt x="7535886" y="0"/>
                    <a:pt x="7591766" y="55880"/>
                    <a:pt x="7591766" y="124460"/>
                  </a:cubicBezTo>
                  <a:lnTo>
                    <a:pt x="7591766" y="1421726"/>
                  </a:lnTo>
                  <a:cubicBezTo>
                    <a:pt x="7591766" y="1490306"/>
                    <a:pt x="7535886" y="1546186"/>
                    <a:pt x="7467306" y="1546186"/>
                  </a:cubicBezTo>
                  <a:close/>
                </a:path>
              </a:pathLst>
            </a:custGeom>
            <a:solidFill>
              <a:srgbClr val="F6EEE8"/>
            </a:solidFill>
          </p:spPr>
        </p:sp>
      </p:grpSp>
      <p:grpSp>
        <p:nvGrpSpPr>
          <p:cNvPr name="Group 5" id="5"/>
          <p:cNvGrpSpPr/>
          <p:nvPr/>
        </p:nvGrpSpPr>
        <p:grpSpPr>
          <a:xfrm rot="0">
            <a:off x="2379681" y="6167220"/>
            <a:ext cx="13702597" cy="2790756"/>
            <a:chOff x="0" y="0"/>
            <a:chExt cx="7591766" cy="1546186"/>
          </a:xfrm>
        </p:grpSpPr>
        <p:sp>
          <p:nvSpPr>
            <p:cNvPr name="Freeform 6" id="6"/>
            <p:cNvSpPr/>
            <p:nvPr/>
          </p:nvSpPr>
          <p:spPr>
            <a:xfrm flipH="false" flipV="false" rot="0">
              <a:off x="0" y="0"/>
              <a:ext cx="7591766" cy="1546186"/>
            </a:xfrm>
            <a:custGeom>
              <a:avLst/>
              <a:gdLst/>
              <a:ahLst/>
              <a:cxnLst/>
              <a:rect r="r" b="b" t="t" l="l"/>
              <a:pathLst>
                <a:path h="1546186" w="7591766">
                  <a:moveTo>
                    <a:pt x="7467305" y="1546186"/>
                  </a:moveTo>
                  <a:lnTo>
                    <a:pt x="124460" y="1546186"/>
                  </a:lnTo>
                  <a:cubicBezTo>
                    <a:pt x="55880" y="1546186"/>
                    <a:pt x="0" y="1490306"/>
                    <a:pt x="0" y="1421726"/>
                  </a:cubicBezTo>
                  <a:lnTo>
                    <a:pt x="0" y="124460"/>
                  </a:lnTo>
                  <a:cubicBezTo>
                    <a:pt x="0" y="55880"/>
                    <a:pt x="55880" y="0"/>
                    <a:pt x="124460" y="0"/>
                  </a:cubicBezTo>
                  <a:lnTo>
                    <a:pt x="7467306" y="0"/>
                  </a:lnTo>
                  <a:cubicBezTo>
                    <a:pt x="7535886" y="0"/>
                    <a:pt x="7591766" y="55880"/>
                    <a:pt x="7591766" y="124460"/>
                  </a:cubicBezTo>
                  <a:lnTo>
                    <a:pt x="7591766" y="1421726"/>
                  </a:lnTo>
                  <a:cubicBezTo>
                    <a:pt x="7591766" y="1490306"/>
                    <a:pt x="7535886" y="1546186"/>
                    <a:pt x="7467306" y="1546186"/>
                  </a:cubicBezTo>
                  <a:close/>
                </a:path>
              </a:pathLst>
            </a:custGeom>
            <a:solidFill>
              <a:srgbClr val="D8CACA"/>
            </a:solidFill>
          </p:spPr>
        </p:sp>
      </p:grpSp>
      <p:sp>
        <p:nvSpPr>
          <p:cNvPr name="TextBox 7" id="7"/>
          <p:cNvSpPr txBox="true"/>
          <p:nvPr/>
        </p:nvSpPr>
        <p:spPr>
          <a:xfrm rot="0">
            <a:off x="2775632" y="1595724"/>
            <a:ext cx="12910696" cy="1250949"/>
          </a:xfrm>
          <a:prstGeom prst="rect">
            <a:avLst/>
          </a:prstGeom>
        </p:spPr>
        <p:txBody>
          <a:bodyPr anchor="t" rtlCol="false" tIns="0" lIns="0" bIns="0" rIns="0">
            <a:spAutoFit/>
          </a:bodyPr>
          <a:lstStyle/>
          <a:p>
            <a:pPr algn="ctr">
              <a:lnSpc>
                <a:spcPts val="9199"/>
              </a:lnSpc>
            </a:pPr>
            <a:r>
              <a:rPr lang="en-US" sz="9999">
                <a:solidFill>
                  <a:srgbClr val="412D44"/>
                </a:solidFill>
                <a:latin typeface="Circe Contrast"/>
                <a:ea typeface="Circe Contrast"/>
                <a:cs typeface="Circe Contrast"/>
                <a:sym typeface="Circe Contrast"/>
              </a:rPr>
              <a:t>Introducción</a:t>
            </a:r>
          </a:p>
        </p:txBody>
      </p:sp>
      <p:sp>
        <p:nvSpPr>
          <p:cNvPr name="TextBox 8" id="8"/>
          <p:cNvSpPr txBox="true"/>
          <p:nvPr/>
        </p:nvSpPr>
        <p:spPr>
          <a:xfrm rot="0">
            <a:off x="2815058" y="3526299"/>
            <a:ext cx="8198384" cy="481239"/>
          </a:xfrm>
          <a:prstGeom prst="rect">
            <a:avLst/>
          </a:prstGeom>
        </p:spPr>
        <p:txBody>
          <a:bodyPr anchor="t" rtlCol="false" tIns="0" lIns="0" bIns="0" rIns="0">
            <a:spAutoFit/>
          </a:bodyPr>
          <a:lstStyle/>
          <a:p>
            <a:pPr algn="l">
              <a:lnSpc>
                <a:spcPts val="3925"/>
              </a:lnSpc>
            </a:pPr>
            <a:r>
              <a:rPr lang="en-US" b="true" sz="2803" spc="-78">
                <a:solidFill>
                  <a:srgbClr val="583D5B"/>
                </a:solidFill>
                <a:latin typeface="Circe Bold"/>
                <a:ea typeface="Circe Bold"/>
                <a:cs typeface="Circe Bold"/>
                <a:sym typeface="Circe Bold"/>
              </a:rPr>
              <a:t>¿DE QUÉ TRATA ESTA PRESENTACIÓN?</a:t>
            </a:r>
          </a:p>
        </p:txBody>
      </p:sp>
      <p:sp>
        <p:nvSpPr>
          <p:cNvPr name="TextBox 9" id="9"/>
          <p:cNvSpPr txBox="true"/>
          <p:nvPr/>
        </p:nvSpPr>
        <p:spPr>
          <a:xfrm rot="0">
            <a:off x="2815058" y="6685179"/>
            <a:ext cx="8198384" cy="481239"/>
          </a:xfrm>
          <a:prstGeom prst="rect">
            <a:avLst/>
          </a:prstGeom>
        </p:spPr>
        <p:txBody>
          <a:bodyPr anchor="t" rtlCol="false" tIns="0" lIns="0" bIns="0" rIns="0">
            <a:spAutoFit/>
          </a:bodyPr>
          <a:lstStyle/>
          <a:p>
            <a:pPr algn="l">
              <a:lnSpc>
                <a:spcPts val="3925"/>
              </a:lnSpc>
            </a:pPr>
            <a:r>
              <a:rPr lang="en-US" b="true" sz="2803" spc="-78">
                <a:solidFill>
                  <a:srgbClr val="583D5B"/>
                </a:solidFill>
                <a:latin typeface="Circe Bold"/>
                <a:ea typeface="Circe Bold"/>
                <a:cs typeface="Circe Bold"/>
                <a:sym typeface="Circe Bold"/>
              </a:rPr>
              <a:t>¿QUIÉNES SOMOS NOSOTROS?</a:t>
            </a:r>
          </a:p>
        </p:txBody>
      </p:sp>
      <p:sp>
        <p:nvSpPr>
          <p:cNvPr name="TextBox 10" id="10"/>
          <p:cNvSpPr txBox="true"/>
          <p:nvPr/>
        </p:nvSpPr>
        <p:spPr>
          <a:xfrm rot="0">
            <a:off x="2815058" y="4167141"/>
            <a:ext cx="12676156" cy="1137996"/>
          </a:xfrm>
          <a:prstGeom prst="rect">
            <a:avLst/>
          </a:prstGeom>
        </p:spPr>
        <p:txBody>
          <a:bodyPr anchor="t" rtlCol="false" tIns="0" lIns="0" bIns="0" rIns="0">
            <a:spAutoFit/>
          </a:bodyPr>
          <a:lstStyle/>
          <a:p>
            <a:pPr algn="l">
              <a:lnSpc>
                <a:spcPts val="3092"/>
              </a:lnSpc>
            </a:pPr>
            <a:r>
              <a:rPr lang="en-US" sz="2208">
                <a:solidFill>
                  <a:srgbClr val="000000"/>
                </a:solidFill>
                <a:latin typeface="Circe"/>
                <a:ea typeface="Circe"/>
                <a:cs typeface="Circe"/>
                <a:sym typeface="Circe"/>
              </a:rPr>
              <a:t>En esta presentación encontrarás la propuesta de estrategia para tu negocio. Esta te servirá para visualizar nuestra metodología de trabajo y la importancia de crear, tener y aplicar una estrategia de negocio en los diferentes canales de comunicación para obtener excelentes resultados según tus objetivos.</a:t>
            </a:r>
          </a:p>
        </p:txBody>
      </p:sp>
      <p:sp>
        <p:nvSpPr>
          <p:cNvPr name="TextBox 11" id="11"/>
          <p:cNvSpPr txBox="true"/>
          <p:nvPr/>
        </p:nvSpPr>
        <p:spPr>
          <a:xfrm rot="0">
            <a:off x="2815058" y="7328343"/>
            <a:ext cx="12676156" cy="1137996"/>
          </a:xfrm>
          <a:prstGeom prst="rect">
            <a:avLst/>
          </a:prstGeom>
        </p:spPr>
        <p:txBody>
          <a:bodyPr anchor="t" rtlCol="false" tIns="0" lIns="0" bIns="0" rIns="0">
            <a:spAutoFit/>
          </a:bodyPr>
          <a:lstStyle/>
          <a:p>
            <a:pPr algn="l">
              <a:lnSpc>
                <a:spcPts val="3092"/>
              </a:lnSpc>
            </a:pPr>
            <a:r>
              <a:rPr lang="en-US" sz="2208">
                <a:solidFill>
                  <a:srgbClr val="000000"/>
                </a:solidFill>
                <a:latin typeface="Circe"/>
                <a:ea typeface="Circe"/>
                <a:cs typeface="Circe"/>
                <a:sym typeface="Circe"/>
              </a:rPr>
              <a:t>Somos una agencia de marketing, diseño y publicidad conformada por un grupo de profesionales dispuestos a crear e impulsar negocios rentables, sin que estos pierdan su verdadera esencia y propósito.</a:t>
            </a:r>
          </a:p>
          <a:p>
            <a:pPr algn="l">
              <a:lnSpc>
                <a:spcPts val="3092"/>
              </a:lnSpc>
            </a:pPr>
            <a:r>
              <a:rPr lang="en-US" sz="2208">
                <a:solidFill>
                  <a:srgbClr val="000000"/>
                </a:solidFill>
                <a:latin typeface="Circe"/>
                <a:ea typeface="Circe"/>
                <a:cs typeface="Circe"/>
                <a:sym typeface="Circe"/>
              </a:rPr>
              <a:t>Creamos estrategias integrales abarcando la parte visual, comunicacional y comercial.</a:t>
            </a:r>
          </a:p>
        </p:txBody>
      </p:sp>
      <p:sp>
        <p:nvSpPr>
          <p:cNvPr name="Freeform 12" id="12"/>
          <p:cNvSpPr/>
          <p:nvPr/>
        </p:nvSpPr>
        <p:spPr>
          <a:xfrm flipH="false" flipV="false" rot="7689246">
            <a:off x="-1657617" y="6088825"/>
            <a:ext cx="3315235" cy="2947545"/>
          </a:xfrm>
          <a:custGeom>
            <a:avLst/>
            <a:gdLst/>
            <a:ahLst/>
            <a:cxnLst/>
            <a:rect r="r" b="b" t="t" l="l"/>
            <a:pathLst>
              <a:path h="2947545" w="3315235">
                <a:moveTo>
                  <a:pt x="0" y="0"/>
                </a:moveTo>
                <a:lnTo>
                  <a:pt x="3315234" y="0"/>
                </a:lnTo>
                <a:lnTo>
                  <a:pt x="3315234" y="2947546"/>
                </a:lnTo>
                <a:lnTo>
                  <a:pt x="0" y="29475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EEE8"/>
        </a:solidFill>
      </p:bgPr>
    </p:bg>
    <p:spTree>
      <p:nvGrpSpPr>
        <p:cNvPr id="1" name=""/>
        <p:cNvGrpSpPr/>
        <p:nvPr/>
      </p:nvGrpSpPr>
      <p:grpSpPr>
        <a:xfrm>
          <a:off x="0" y="0"/>
          <a:ext cx="0" cy="0"/>
          <a:chOff x="0" y="0"/>
          <a:chExt cx="0" cy="0"/>
        </a:xfrm>
      </p:grpSpPr>
      <p:sp>
        <p:nvSpPr>
          <p:cNvPr name="AutoShape 2" id="2"/>
          <p:cNvSpPr/>
          <p:nvPr/>
        </p:nvSpPr>
        <p:spPr>
          <a:xfrm rot="0">
            <a:off x="-970562" y="652445"/>
            <a:ext cx="19821877" cy="0"/>
          </a:xfrm>
          <a:prstGeom prst="line">
            <a:avLst/>
          </a:prstGeom>
          <a:ln cap="flat" w="114300">
            <a:solidFill>
              <a:srgbClr val="FFFFFF"/>
            </a:solidFill>
            <a:prstDash val="solid"/>
            <a:headEnd type="none" len="sm" w="sm"/>
            <a:tailEnd type="none" len="sm" w="sm"/>
          </a:ln>
        </p:spPr>
      </p:sp>
      <p:grpSp>
        <p:nvGrpSpPr>
          <p:cNvPr name="Group 3" id="3"/>
          <p:cNvGrpSpPr/>
          <p:nvPr/>
        </p:nvGrpSpPr>
        <p:grpSpPr>
          <a:xfrm rot="0">
            <a:off x="8807027" y="3491279"/>
            <a:ext cx="8125279" cy="784604"/>
            <a:chOff x="0" y="0"/>
            <a:chExt cx="6839033" cy="660400"/>
          </a:xfrm>
        </p:grpSpPr>
        <p:sp>
          <p:nvSpPr>
            <p:cNvPr name="Freeform 4" id="4"/>
            <p:cNvSpPr/>
            <p:nvPr/>
          </p:nvSpPr>
          <p:spPr>
            <a:xfrm flipH="false" flipV="false" rot="0">
              <a:off x="0" y="0"/>
              <a:ext cx="6839033" cy="660400"/>
            </a:xfrm>
            <a:custGeom>
              <a:avLst/>
              <a:gdLst/>
              <a:ahLst/>
              <a:cxnLst/>
              <a:rect r="r" b="b" t="t" l="l"/>
              <a:pathLst>
                <a:path h="660400" w="6839033">
                  <a:moveTo>
                    <a:pt x="6714573" y="660400"/>
                  </a:moveTo>
                  <a:lnTo>
                    <a:pt x="124460" y="660400"/>
                  </a:lnTo>
                  <a:cubicBezTo>
                    <a:pt x="55880" y="660400"/>
                    <a:pt x="0" y="604520"/>
                    <a:pt x="0" y="535940"/>
                  </a:cubicBezTo>
                  <a:lnTo>
                    <a:pt x="0" y="124460"/>
                  </a:lnTo>
                  <a:cubicBezTo>
                    <a:pt x="0" y="55880"/>
                    <a:pt x="55880" y="0"/>
                    <a:pt x="124460" y="0"/>
                  </a:cubicBezTo>
                  <a:lnTo>
                    <a:pt x="6714573" y="0"/>
                  </a:lnTo>
                  <a:cubicBezTo>
                    <a:pt x="6783153" y="0"/>
                    <a:pt x="6839033" y="55880"/>
                    <a:pt x="6839033" y="124460"/>
                  </a:cubicBezTo>
                  <a:lnTo>
                    <a:pt x="6839033" y="535940"/>
                  </a:lnTo>
                  <a:cubicBezTo>
                    <a:pt x="6839033" y="604520"/>
                    <a:pt x="6783153" y="660400"/>
                    <a:pt x="6714573" y="660400"/>
                  </a:cubicBezTo>
                  <a:close/>
                </a:path>
              </a:pathLst>
            </a:custGeom>
            <a:solidFill>
              <a:srgbClr val="E6D4E1"/>
            </a:solidFill>
          </p:spPr>
        </p:sp>
      </p:grpSp>
      <p:sp>
        <p:nvSpPr>
          <p:cNvPr name="Freeform 5" id="5"/>
          <p:cNvSpPr/>
          <p:nvPr/>
        </p:nvSpPr>
        <p:spPr>
          <a:xfrm flipH="false" flipV="false" rot="0">
            <a:off x="8948650" y="3624737"/>
            <a:ext cx="509218" cy="517689"/>
          </a:xfrm>
          <a:custGeom>
            <a:avLst/>
            <a:gdLst/>
            <a:ahLst/>
            <a:cxnLst/>
            <a:rect r="r" b="b" t="t" l="l"/>
            <a:pathLst>
              <a:path h="517689" w="509218">
                <a:moveTo>
                  <a:pt x="0" y="0"/>
                </a:moveTo>
                <a:lnTo>
                  <a:pt x="509218" y="0"/>
                </a:lnTo>
                <a:lnTo>
                  <a:pt x="509218" y="517689"/>
                </a:lnTo>
                <a:lnTo>
                  <a:pt x="0" y="517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8807027" y="4397066"/>
            <a:ext cx="8125279" cy="784604"/>
            <a:chOff x="0" y="0"/>
            <a:chExt cx="6839033" cy="660400"/>
          </a:xfrm>
        </p:grpSpPr>
        <p:sp>
          <p:nvSpPr>
            <p:cNvPr name="Freeform 7" id="7"/>
            <p:cNvSpPr/>
            <p:nvPr/>
          </p:nvSpPr>
          <p:spPr>
            <a:xfrm flipH="false" flipV="false" rot="0">
              <a:off x="0" y="0"/>
              <a:ext cx="6839033" cy="660400"/>
            </a:xfrm>
            <a:custGeom>
              <a:avLst/>
              <a:gdLst/>
              <a:ahLst/>
              <a:cxnLst/>
              <a:rect r="r" b="b" t="t" l="l"/>
              <a:pathLst>
                <a:path h="660400" w="6839033">
                  <a:moveTo>
                    <a:pt x="6714573" y="660400"/>
                  </a:moveTo>
                  <a:lnTo>
                    <a:pt x="124460" y="660400"/>
                  </a:lnTo>
                  <a:cubicBezTo>
                    <a:pt x="55880" y="660400"/>
                    <a:pt x="0" y="604520"/>
                    <a:pt x="0" y="535940"/>
                  </a:cubicBezTo>
                  <a:lnTo>
                    <a:pt x="0" y="124460"/>
                  </a:lnTo>
                  <a:cubicBezTo>
                    <a:pt x="0" y="55880"/>
                    <a:pt x="55880" y="0"/>
                    <a:pt x="124460" y="0"/>
                  </a:cubicBezTo>
                  <a:lnTo>
                    <a:pt x="6714573" y="0"/>
                  </a:lnTo>
                  <a:cubicBezTo>
                    <a:pt x="6783153" y="0"/>
                    <a:pt x="6839033" y="55880"/>
                    <a:pt x="6839033" y="124460"/>
                  </a:cubicBezTo>
                  <a:lnTo>
                    <a:pt x="6839033" y="535940"/>
                  </a:lnTo>
                  <a:cubicBezTo>
                    <a:pt x="6839033" y="604520"/>
                    <a:pt x="6783153" y="660400"/>
                    <a:pt x="6714573" y="660400"/>
                  </a:cubicBezTo>
                  <a:close/>
                </a:path>
              </a:pathLst>
            </a:custGeom>
            <a:solidFill>
              <a:srgbClr val="E6D4E1"/>
            </a:solidFill>
          </p:spPr>
        </p:sp>
      </p:grpSp>
      <p:sp>
        <p:nvSpPr>
          <p:cNvPr name="Freeform 8" id="8"/>
          <p:cNvSpPr/>
          <p:nvPr/>
        </p:nvSpPr>
        <p:spPr>
          <a:xfrm flipH="false" flipV="false" rot="0">
            <a:off x="8948650" y="4530524"/>
            <a:ext cx="509218" cy="517689"/>
          </a:xfrm>
          <a:custGeom>
            <a:avLst/>
            <a:gdLst/>
            <a:ahLst/>
            <a:cxnLst/>
            <a:rect r="r" b="b" t="t" l="l"/>
            <a:pathLst>
              <a:path h="517689" w="509218">
                <a:moveTo>
                  <a:pt x="0" y="0"/>
                </a:moveTo>
                <a:lnTo>
                  <a:pt x="509218" y="0"/>
                </a:lnTo>
                <a:lnTo>
                  <a:pt x="509218" y="517689"/>
                </a:lnTo>
                <a:lnTo>
                  <a:pt x="0" y="517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8807027" y="5307992"/>
            <a:ext cx="8125279" cy="784604"/>
            <a:chOff x="0" y="0"/>
            <a:chExt cx="6839033" cy="660400"/>
          </a:xfrm>
        </p:grpSpPr>
        <p:sp>
          <p:nvSpPr>
            <p:cNvPr name="Freeform 10" id="10"/>
            <p:cNvSpPr/>
            <p:nvPr/>
          </p:nvSpPr>
          <p:spPr>
            <a:xfrm flipH="false" flipV="false" rot="0">
              <a:off x="0" y="0"/>
              <a:ext cx="6839033" cy="660400"/>
            </a:xfrm>
            <a:custGeom>
              <a:avLst/>
              <a:gdLst/>
              <a:ahLst/>
              <a:cxnLst/>
              <a:rect r="r" b="b" t="t" l="l"/>
              <a:pathLst>
                <a:path h="660400" w="6839033">
                  <a:moveTo>
                    <a:pt x="6714573" y="660400"/>
                  </a:moveTo>
                  <a:lnTo>
                    <a:pt x="124460" y="660400"/>
                  </a:lnTo>
                  <a:cubicBezTo>
                    <a:pt x="55880" y="660400"/>
                    <a:pt x="0" y="604520"/>
                    <a:pt x="0" y="535940"/>
                  </a:cubicBezTo>
                  <a:lnTo>
                    <a:pt x="0" y="124460"/>
                  </a:lnTo>
                  <a:cubicBezTo>
                    <a:pt x="0" y="55880"/>
                    <a:pt x="55880" y="0"/>
                    <a:pt x="124460" y="0"/>
                  </a:cubicBezTo>
                  <a:lnTo>
                    <a:pt x="6714573" y="0"/>
                  </a:lnTo>
                  <a:cubicBezTo>
                    <a:pt x="6783153" y="0"/>
                    <a:pt x="6839033" y="55880"/>
                    <a:pt x="6839033" y="124460"/>
                  </a:cubicBezTo>
                  <a:lnTo>
                    <a:pt x="6839033" y="535940"/>
                  </a:lnTo>
                  <a:cubicBezTo>
                    <a:pt x="6839033" y="604520"/>
                    <a:pt x="6783153" y="660400"/>
                    <a:pt x="6714573" y="660400"/>
                  </a:cubicBezTo>
                  <a:close/>
                </a:path>
              </a:pathLst>
            </a:custGeom>
            <a:solidFill>
              <a:srgbClr val="E6D4E1"/>
            </a:solidFill>
          </p:spPr>
        </p:sp>
      </p:grpSp>
      <p:sp>
        <p:nvSpPr>
          <p:cNvPr name="Freeform 11" id="11"/>
          <p:cNvSpPr/>
          <p:nvPr/>
        </p:nvSpPr>
        <p:spPr>
          <a:xfrm flipH="false" flipV="false" rot="0">
            <a:off x="8948650" y="5441450"/>
            <a:ext cx="509218" cy="517689"/>
          </a:xfrm>
          <a:custGeom>
            <a:avLst/>
            <a:gdLst/>
            <a:ahLst/>
            <a:cxnLst/>
            <a:rect r="r" b="b" t="t" l="l"/>
            <a:pathLst>
              <a:path h="517689" w="509218">
                <a:moveTo>
                  <a:pt x="0" y="0"/>
                </a:moveTo>
                <a:lnTo>
                  <a:pt x="509218" y="0"/>
                </a:lnTo>
                <a:lnTo>
                  <a:pt x="509218" y="517689"/>
                </a:lnTo>
                <a:lnTo>
                  <a:pt x="0" y="517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8807027" y="6213593"/>
            <a:ext cx="8125279" cy="784604"/>
            <a:chOff x="0" y="0"/>
            <a:chExt cx="6839033" cy="660400"/>
          </a:xfrm>
        </p:grpSpPr>
        <p:sp>
          <p:nvSpPr>
            <p:cNvPr name="Freeform 13" id="13"/>
            <p:cNvSpPr/>
            <p:nvPr/>
          </p:nvSpPr>
          <p:spPr>
            <a:xfrm flipH="false" flipV="false" rot="0">
              <a:off x="0" y="0"/>
              <a:ext cx="6839033" cy="660400"/>
            </a:xfrm>
            <a:custGeom>
              <a:avLst/>
              <a:gdLst/>
              <a:ahLst/>
              <a:cxnLst/>
              <a:rect r="r" b="b" t="t" l="l"/>
              <a:pathLst>
                <a:path h="660400" w="6839033">
                  <a:moveTo>
                    <a:pt x="6714573" y="660400"/>
                  </a:moveTo>
                  <a:lnTo>
                    <a:pt x="124460" y="660400"/>
                  </a:lnTo>
                  <a:cubicBezTo>
                    <a:pt x="55880" y="660400"/>
                    <a:pt x="0" y="604520"/>
                    <a:pt x="0" y="535940"/>
                  </a:cubicBezTo>
                  <a:lnTo>
                    <a:pt x="0" y="124460"/>
                  </a:lnTo>
                  <a:cubicBezTo>
                    <a:pt x="0" y="55880"/>
                    <a:pt x="55880" y="0"/>
                    <a:pt x="124460" y="0"/>
                  </a:cubicBezTo>
                  <a:lnTo>
                    <a:pt x="6714573" y="0"/>
                  </a:lnTo>
                  <a:cubicBezTo>
                    <a:pt x="6783153" y="0"/>
                    <a:pt x="6839033" y="55880"/>
                    <a:pt x="6839033" y="124460"/>
                  </a:cubicBezTo>
                  <a:lnTo>
                    <a:pt x="6839033" y="535940"/>
                  </a:lnTo>
                  <a:cubicBezTo>
                    <a:pt x="6839033" y="604520"/>
                    <a:pt x="6783153" y="660400"/>
                    <a:pt x="6714573" y="660400"/>
                  </a:cubicBezTo>
                  <a:close/>
                </a:path>
              </a:pathLst>
            </a:custGeom>
            <a:solidFill>
              <a:srgbClr val="E6D4E1"/>
            </a:solidFill>
          </p:spPr>
        </p:sp>
      </p:grpSp>
      <p:sp>
        <p:nvSpPr>
          <p:cNvPr name="Freeform 14" id="14"/>
          <p:cNvSpPr/>
          <p:nvPr/>
        </p:nvSpPr>
        <p:spPr>
          <a:xfrm flipH="false" flipV="false" rot="0">
            <a:off x="8948650" y="6347050"/>
            <a:ext cx="509218" cy="517689"/>
          </a:xfrm>
          <a:custGeom>
            <a:avLst/>
            <a:gdLst/>
            <a:ahLst/>
            <a:cxnLst/>
            <a:rect r="r" b="b" t="t" l="l"/>
            <a:pathLst>
              <a:path h="517689" w="509218">
                <a:moveTo>
                  <a:pt x="0" y="0"/>
                </a:moveTo>
                <a:lnTo>
                  <a:pt x="509218" y="0"/>
                </a:lnTo>
                <a:lnTo>
                  <a:pt x="509218" y="517689"/>
                </a:lnTo>
                <a:lnTo>
                  <a:pt x="0" y="517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8817005" y="7122022"/>
            <a:ext cx="8125279" cy="784604"/>
            <a:chOff x="0" y="0"/>
            <a:chExt cx="6839033" cy="660400"/>
          </a:xfrm>
        </p:grpSpPr>
        <p:sp>
          <p:nvSpPr>
            <p:cNvPr name="Freeform 16" id="16"/>
            <p:cNvSpPr/>
            <p:nvPr/>
          </p:nvSpPr>
          <p:spPr>
            <a:xfrm flipH="false" flipV="false" rot="0">
              <a:off x="0" y="0"/>
              <a:ext cx="6839033" cy="660400"/>
            </a:xfrm>
            <a:custGeom>
              <a:avLst/>
              <a:gdLst/>
              <a:ahLst/>
              <a:cxnLst/>
              <a:rect r="r" b="b" t="t" l="l"/>
              <a:pathLst>
                <a:path h="660400" w="6839033">
                  <a:moveTo>
                    <a:pt x="6714573" y="660400"/>
                  </a:moveTo>
                  <a:lnTo>
                    <a:pt x="124460" y="660400"/>
                  </a:lnTo>
                  <a:cubicBezTo>
                    <a:pt x="55880" y="660400"/>
                    <a:pt x="0" y="604520"/>
                    <a:pt x="0" y="535940"/>
                  </a:cubicBezTo>
                  <a:lnTo>
                    <a:pt x="0" y="124460"/>
                  </a:lnTo>
                  <a:cubicBezTo>
                    <a:pt x="0" y="55880"/>
                    <a:pt x="55880" y="0"/>
                    <a:pt x="124460" y="0"/>
                  </a:cubicBezTo>
                  <a:lnTo>
                    <a:pt x="6714573" y="0"/>
                  </a:lnTo>
                  <a:cubicBezTo>
                    <a:pt x="6783153" y="0"/>
                    <a:pt x="6839033" y="55880"/>
                    <a:pt x="6839033" y="124460"/>
                  </a:cubicBezTo>
                  <a:lnTo>
                    <a:pt x="6839033" y="535940"/>
                  </a:lnTo>
                  <a:cubicBezTo>
                    <a:pt x="6839033" y="604520"/>
                    <a:pt x="6783153" y="660400"/>
                    <a:pt x="6714573" y="660400"/>
                  </a:cubicBezTo>
                  <a:close/>
                </a:path>
              </a:pathLst>
            </a:custGeom>
            <a:solidFill>
              <a:srgbClr val="E6D4E1"/>
            </a:solidFill>
          </p:spPr>
        </p:sp>
      </p:grpSp>
      <p:sp>
        <p:nvSpPr>
          <p:cNvPr name="Freeform 17" id="17"/>
          <p:cNvSpPr/>
          <p:nvPr/>
        </p:nvSpPr>
        <p:spPr>
          <a:xfrm flipH="false" flipV="false" rot="0">
            <a:off x="8958629" y="7255479"/>
            <a:ext cx="509218" cy="517689"/>
          </a:xfrm>
          <a:custGeom>
            <a:avLst/>
            <a:gdLst/>
            <a:ahLst/>
            <a:cxnLst/>
            <a:rect r="r" b="b" t="t" l="l"/>
            <a:pathLst>
              <a:path h="517689" w="509218">
                <a:moveTo>
                  <a:pt x="0" y="0"/>
                </a:moveTo>
                <a:lnTo>
                  <a:pt x="509218" y="0"/>
                </a:lnTo>
                <a:lnTo>
                  <a:pt x="509218" y="517690"/>
                </a:lnTo>
                <a:lnTo>
                  <a:pt x="0" y="517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8" id="18"/>
          <p:cNvGrpSpPr/>
          <p:nvPr/>
        </p:nvGrpSpPr>
        <p:grpSpPr>
          <a:xfrm rot="0">
            <a:off x="8817005" y="8030451"/>
            <a:ext cx="8125279" cy="784604"/>
            <a:chOff x="0" y="0"/>
            <a:chExt cx="6839033" cy="660400"/>
          </a:xfrm>
        </p:grpSpPr>
        <p:sp>
          <p:nvSpPr>
            <p:cNvPr name="Freeform 19" id="19"/>
            <p:cNvSpPr/>
            <p:nvPr/>
          </p:nvSpPr>
          <p:spPr>
            <a:xfrm flipH="false" flipV="false" rot="0">
              <a:off x="0" y="0"/>
              <a:ext cx="6839033" cy="660400"/>
            </a:xfrm>
            <a:custGeom>
              <a:avLst/>
              <a:gdLst/>
              <a:ahLst/>
              <a:cxnLst/>
              <a:rect r="r" b="b" t="t" l="l"/>
              <a:pathLst>
                <a:path h="660400" w="6839033">
                  <a:moveTo>
                    <a:pt x="6714573" y="660400"/>
                  </a:moveTo>
                  <a:lnTo>
                    <a:pt x="124460" y="660400"/>
                  </a:lnTo>
                  <a:cubicBezTo>
                    <a:pt x="55880" y="660400"/>
                    <a:pt x="0" y="604520"/>
                    <a:pt x="0" y="535940"/>
                  </a:cubicBezTo>
                  <a:lnTo>
                    <a:pt x="0" y="124460"/>
                  </a:lnTo>
                  <a:cubicBezTo>
                    <a:pt x="0" y="55880"/>
                    <a:pt x="55880" y="0"/>
                    <a:pt x="124460" y="0"/>
                  </a:cubicBezTo>
                  <a:lnTo>
                    <a:pt x="6714573" y="0"/>
                  </a:lnTo>
                  <a:cubicBezTo>
                    <a:pt x="6783153" y="0"/>
                    <a:pt x="6839033" y="55880"/>
                    <a:pt x="6839033" y="124460"/>
                  </a:cubicBezTo>
                  <a:lnTo>
                    <a:pt x="6839033" y="535940"/>
                  </a:lnTo>
                  <a:cubicBezTo>
                    <a:pt x="6839033" y="604520"/>
                    <a:pt x="6783153" y="660400"/>
                    <a:pt x="6714573" y="660400"/>
                  </a:cubicBezTo>
                  <a:close/>
                </a:path>
              </a:pathLst>
            </a:custGeom>
            <a:solidFill>
              <a:srgbClr val="E6D4E1"/>
            </a:solidFill>
          </p:spPr>
        </p:sp>
      </p:grpSp>
      <p:sp>
        <p:nvSpPr>
          <p:cNvPr name="Freeform 20" id="20"/>
          <p:cNvSpPr/>
          <p:nvPr/>
        </p:nvSpPr>
        <p:spPr>
          <a:xfrm flipH="false" flipV="false" rot="0">
            <a:off x="8958629" y="8163908"/>
            <a:ext cx="509218" cy="517689"/>
          </a:xfrm>
          <a:custGeom>
            <a:avLst/>
            <a:gdLst/>
            <a:ahLst/>
            <a:cxnLst/>
            <a:rect r="r" b="b" t="t" l="l"/>
            <a:pathLst>
              <a:path h="517689" w="509218">
                <a:moveTo>
                  <a:pt x="0" y="0"/>
                </a:moveTo>
                <a:lnTo>
                  <a:pt x="509218" y="0"/>
                </a:lnTo>
                <a:lnTo>
                  <a:pt x="509218" y="517690"/>
                </a:lnTo>
                <a:lnTo>
                  <a:pt x="0" y="517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6316222" y="5593850"/>
            <a:ext cx="712262" cy="336706"/>
          </a:xfrm>
          <a:custGeom>
            <a:avLst/>
            <a:gdLst/>
            <a:ahLst/>
            <a:cxnLst/>
            <a:rect r="r" b="b" t="t" l="l"/>
            <a:pathLst>
              <a:path h="336706" w="712262">
                <a:moveTo>
                  <a:pt x="0" y="0"/>
                </a:moveTo>
                <a:lnTo>
                  <a:pt x="712262" y="0"/>
                </a:lnTo>
                <a:lnTo>
                  <a:pt x="712262" y="336706"/>
                </a:lnTo>
                <a:lnTo>
                  <a:pt x="0" y="3367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2" id="22"/>
          <p:cNvSpPr txBox="true"/>
          <p:nvPr/>
        </p:nvSpPr>
        <p:spPr>
          <a:xfrm rot="0">
            <a:off x="1185039" y="1669015"/>
            <a:ext cx="6273604" cy="3521402"/>
          </a:xfrm>
          <a:prstGeom prst="rect">
            <a:avLst/>
          </a:prstGeom>
        </p:spPr>
        <p:txBody>
          <a:bodyPr anchor="t" rtlCol="false" tIns="0" lIns="0" bIns="0" rIns="0">
            <a:spAutoFit/>
          </a:bodyPr>
          <a:lstStyle/>
          <a:p>
            <a:pPr algn="l">
              <a:lnSpc>
                <a:spcPts val="9044"/>
              </a:lnSpc>
            </a:pPr>
            <a:r>
              <a:rPr lang="en-US" sz="9830">
                <a:solidFill>
                  <a:srgbClr val="412D44"/>
                </a:solidFill>
                <a:latin typeface="Circe Contrast"/>
                <a:ea typeface="Circe Contrast"/>
                <a:cs typeface="Circe Contrast"/>
                <a:sym typeface="Circe Contrast"/>
              </a:rPr>
              <a:t>Principales problemas de la marca</a:t>
            </a:r>
          </a:p>
        </p:txBody>
      </p:sp>
      <p:sp>
        <p:nvSpPr>
          <p:cNvPr name="TextBox 23" id="23"/>
          <p:cNvSpPr txBox="true"/>
          <p:nvPr/>
        </p:nvSpPr>
        <p:spPr>
          <a:xfrm rot="0">
            <a:off x="9649291" y="3650142"/>
            <a:ext cx="6712541" cy="419254"/>
          </a:xfrm>
          <a:prstGeom prst="rect">
            <a:avLst/>
          </a:prstGeom>
        </p:spPr>
        <p:txBody>
          <a:bodyPr anchor="t" rtlCol="false" tIns="0" lIns="0" bIns="0" rIns="0">
            <a:spAutoFit/>
          </a:bodyPr>
          <a:lstStyle/>
          <a:p>
            <a:pPr algn="l">
              <a:lnSpc>
                <a:spcPts val="3413"/>
              </a:lnSpc>
            </a:pPr>
            <a:r>
              <a:rPr lang="en-US" sz="2438">
                <a:solidFill>
                  <a:srgbClr val="000000"/>
                </a:solidFill>
                <a:latin typeface="Circe"/>
                <a:ea typeface="Circe"/>
                <a:cs typeface="Circe"/>
                <a:sym typeface="Circe"/>
              </a:rPr>
              <a:t>Actualmente, carece de identidad visual definida</a:t>
            </a:r>
          </a:p>
        </p:txBody>
      </p:sp>
      <p:sp>
        <p:nvSpPr>
          <p:cNvPr name="TextBox 24" id="24"/>
          <p:cNvSpPr txBox="true"/>
          <p:nvPr/>
        </p:nvSpPr>
        <p:spPr>
          <a:xfrm rot="0">
            <a:off x="9649291" y="4555929"/>
            <a:ext cx="6712541" cy="419254"/>
          </a:xfrm>
          <a:prstGeom prst="rect">
            <a:avLst/>
          </a:prstGeom>
        </p:spPr>
        <p:txBody>
          <a:bodyPr anchor="t" rtlCol="false" tIns="0" lIns="0" bIns="0" rIns="0">
            <a:spAutoFit/>
          </a:bodyPr>
          <a:lstStyle/>
          <a:p>
            <a:pPr algn="l">
              <a:lnSpc>
                <a:spcPts val="3413"/>
              </a:lnSpc>
            </a:pPr>
            <a:r>
              <a:rPr lang="en-US" sz="2438">
                <a:solidFill>
                  <a:srgbClr val="000000"/>
                </a:solidFill>
                <a:latin typeface="Circe"/>
                <a:ea typeface="Circe"/>
                <a:cs typeface="Circe"/>
                <a:sym typeface="Circe"/>
              </a:rPr>
              <a:t>No cuenta con una página web o tienda en línea</a:t>
            </a:r>
          </a:p>
        </p:txBody>
      </p:sp>
      <p:sp>
        <p:nvSpPr>
          <p:cNvPr name="TextBox 25" id="25"/>
          <p:cNvSpPr txBox="true"/>
          <p:nvPr/>
        </p:nvSpPr>
        <p:spPr>
          <a:xfrm rot="0">
            <a:off x="9649291" y="5466855"/>
            <a:ext cx="7002404" cy="419254"/>
          </a:xfrm>
          <a:prstGeom prst="rect">
            <a:avLst/>
          </a:prstGeom>
        </p:spPr>
        <p:txBody>
          <a:bodyPr anchor="t" rtlCol="false" tIns="0" lIns="0" bIns="0" rIns="0">
            <a:spAutoFit/>
          </a:bodyPr>
          <a:lstStyle/>
          <a:p>
            <a:pPr algn="l">
              <a:lnSpc>
                <a:spcPts val="3413"/>
              </a:lnSpc>
            </a:pPr>
            <a:r>
              <a:rPr lang="en-US" sz="2438">
                <a:solidFill>
                  <a:srgbClr val="000000"/>
                </a:solidFill>
                <a:latin typeface="Circe"/>
                <a:ea typeface="Circe"/>
                <a:cs typeface="Circe"/>
                <a:sym typeface="Circe"/>
              </a:rPr>
              <a:t>La diversificación de contenidos en redes es escasa</a:t>
            </a:r>
          </a:p>
        </p:txBody>
      </p:sp>
      <p:sp>
        <p:nvSpPr>
          <p:cNvPr name="TextBox 26" id="26"/>
          <p:cNvSpPr txBox="true"/>
          <p:nvPr/>
        </p:nvSpPr>
        <p:spPr>
          <a:xfrm rot="0">
            <a:off x="9649291" y="6372455"/>
            <a:ext cx="7002404" cy="419254"/>
          </a:xfrm>
          <a:prstGeom prst="rect">
            <a:avLst/>
          </a:prstGeom>
        </p:spPr>
        <p:txBody>
          <a:bodyPr anchor="t" rtlCol="false" tIns="0" lIns="0" bIns="0" rIns="0">
            <a:spAutoFit/>
          </a:bodyPr>
          <a:lstStyle/>
          <a:p>
            <a:pPr algn="l">
              <a:lnSpc>
                <a:spcPts val="3413"/>
              </a:lnSpc>
            </a:pPr>
            <a:r>
              <a:rPr lang="en-US" sz="2438">
                <a:solidFill>
                  <a:srgbClr val="000000"/>
                </a:solidFill>
                <a:latin typeface="Circe"/>
                <a:ea typeface="Circe"/>
                <a:cs typeface="Circe"/>
                <a:sym typeface="Circe"/>
              </a:rPr>
              <a:t>No sigue ningún tipo de plan de mercado o ventas</a:t>
            </a:r>
          </a:p>
        </p:txBody>
      </p:sp>
      <p:sp>
        <p:nvSpPr>
          <p:cNvPr name="TextBox 27" id="27"/>
          <p:cNvSpPr txBox="true"/>
          <p:nvPr/>
        </p:nvSpPr>
        <p:spPr>
          <a:xfrm rot="0">
            <a:off x="9659269" y="7280884"/>
            <a:ext cx="7002404" cy="419254"/>
          </a:xfrm>
          <a:prstGeom prst="rect">
            <a:avLst/>
          </a:prstGeom>
        </p:spPr>
        <p:txBody>
          <a:bodyPr anchor="t" rtlCol="false" tIns="0" lIns="0" bIns="0" rIns="0">
            <a:spAutoFit/>
          </a:bodyPr>
          <a:lstStyle/>
          <a:p>
            <a:pPr algn="l">
              <a:lnSpc>
                <a:spcPts val="3413"/>
              </a:lnSpc>
            </a:pPr>
            <a:r>
              <a:rPr lang="en-US" sz="2438">
                <a:solidFill>
                  <a:srgbClr val="000000"/>
                </a:solidFill>
                <a:latin typeface="Circe"/>
                <a:ea typeface="Circe"/>
                <a:cs typeface="Circe"/>
                <a:sym typeface="Circe"/>
              </a:rPr>
              <a:t>Comparte imágenes genéricas, no fotografías reales</a:t>
            </a:r>
          </a:p>
        </p:txBody>
      </p:sp>
      <p:sp>
        <p:nvSpPr>
          <p:cNvPr name="TextBox 28" id="28"/>
          <p:cNvSpPr txBox="true"/>
          <p:nvPr/>
        </p:nvSpPr>
        <p:spPr>
          <a:xfrm rot="0">
            <a:off x="9659269" y="8189313"/>
            <a:ext cx="7002404" cy="419254"/>
          </a:xfrm>
          <a:prstGeom prst="rect">
            <a:avLst/>
          </a:prstGeom>
        </p:spPr>
        <p:txBody>
          <a:bodyPr anchor="t" rtlCol="false" tIns="0" lIns="0" bIns="0" rIns="0">
            <a:spAutoFit/>
          </a:bodyPr>
          <a:lstStyle/>
          <a:p>
            <a:pPr algn="l">
              <a:lnSpc>
                <a:spcPts val="3413"/>
              </a:lnSpc>
            </a:pPr>
            <a:r>
              <a:rPr lang="en-US" sz="2438">
                <a:solidFill>
                  <a:srgbClr val="000000"/>
                </a:solidFill>
                <a:latin typeface="Circe"/>
                <a:ea typeface="Circe"/>
                <a:cs typeface="Circe"/>
                <a:sym typeface="Circe"/>
              </a:rPr>
              <a:t>No realizó ningún tipo de publicidad paga en línea</a:t>
            </a:r>
          </a:p>
        </p:txBody>
      </p:sp>
      <p:sp>
        <p:nvSpPr>
          <p:cNvPr name="AutoShape 29" id="29"/>
          <p:cNvSpPr/>
          <p:nvPr/>
        </p:nvSpPr>
        <p:spPr>
          <a:xfrm rot="0">
            <a:off x="-818960" y="404795"/>
            <a:ext cx="19821877" cy="0"/>
          </a:xfrm>
          <a:prstGeom prst="line">
            <a:avLst/>
          </a:prstGeom>
          <a:ln cap="flat" w="114300">
            <a:solidFill>
              <a:srgbClr val="FFFFFF"/>
            </a:solidFill>
            <a:prstDash val="solid"/>
            <a:headEnd type="none" len="sm" w="sm"/>
            <a:tailEnd type="none" len="sm" w="sm"/>
          </a:ln>
        </p:spPr>
      </p:sp>
      <p:sp>
        <p:nvSpPr>
          <p:cNvPr name="AutoShape 30" id="30"/>
          <p:cNvSpPr/>
          <p:nvPr/>
        </p:nvSpPr>
        <p:spPr>
          <a:xfrm rot="0">
            <a:off x="-574329" y="9672305"/>
            <a:ext cx="19821877" cy="0"/>
          </a:xfrm>
          <a:prstGeom prst="line">
            <a:avLst/>
          </a:prstGeom>
          <a:ln cap="flat" w="114300">
            <a:solidFill>
              <a:srgbClr val="FFFFFF"/>
            </a:solidFill>
            <a:prstDash val="solid"/>
            <a:headEnd type="none" len="sm" w="sm"/>
            <a:tailEnd type="none" len="sm" w="sm"/>
          </a:ln>
        </p:spPr>
      </p:sp>
      <p:sp>
        <p:nvSpPr>
          <p:cNvPr name="AutoShape 31" id="31"/>
          <p:cNvSpPr/>
          <p:nvPr/>
        </p:nvSpPr>
        <p:spPr>
          <a:xfrm rot="0">
            <a:off x="-422728" y="9424655"/>
            <a:ext cx="19821877" cy="0"/>
          </a:xfrm>
          <a:prstGeom prst="line">
            <a:avLst/>
          </a:prstGeom>
          <a:ln cap="flat" w="114300">
            <a:solidFill>
              <a:srgbClr val="FFFFFF"/>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36378" y="1739445"/>
            <a:ext cx="15615244" cy="6808110"/>
            <a:chOff x="0" y="0"/>
            <a:chExt cx="4309747" cy="1879012"/>
          </a:xfrm>
        </p:grpSpPr>
        <p:sp>
          <p:nvSpPr>
            <p:cNvPr name="Freeform 3" id="3"/>
            <p:cNvSpPr/>
            <p:nvPr/>
          </p:nvSpPr>
          <p:spPr>
            <a:xfrm flipH="false" flipV="false" rot="0">
              <a:off x="0" y="0"/>
              <a:ext cx="4309747" cy="1879012"/>
            </a:xfrm>
            <a:custGeom>
              <a:avLst/>
              <a:gdLst/>
              <a:ahLst/>
              <a:cxnLst/>
              <a:rect r="r" b="b" t="t" l="l"/>
              <a:pathLst>
                <a:path h="1879012" w="4309747">
                  <a:moveTo>
                    <a:pt x="0" y="0"/>
                  </a:moveTo>
                  <a:lnTo>
                    <a:pt x="4309747" y="0"/>
                  </a:lnTo>
                  <a:lnTo>
                    <a:pt x="4309747" y="1879012"/>
                  </a:lnTo>
                  <a:lnTo>
                    <a:pt x="0" y="1879012"/>
                  </a:lnTo>
                  <a:close/>
                </a:path>
              </a:pathLst>
            </a:custGeom>
            <a:solidFill>
              <a:srgbClr val="F6EEE8"/>
            </a:solidFill>
          </p:spPr>
        </p:sp>
        <p:sp>
          <p:nvSpPr>
            <p:cNvPr name="TextBox 4" id="4"/>
            <p:cNvSpPr txBox="true"/>
            <p:nvPr/>
          </p:nvSpPr>
          <p:spPr>
            <a:xfrm>
              <a:off x="0" y="-38100"/>
              <a:ext cx="4309747" cy="1917112"/>
            </a:xfrm>
            <a:prstGeom prst="rect">
              <a:avLst/>
            </a:prstGeom>
          </p:spPr>
          <p:txBody>
            <a:bodyPr anchor="ctr" rtlCol="false" tIns="50800" lIns="50800" bIns="50800" rIns="50800"/>
            <a:lstStyle/>
            <a:p>
              <a:pPr algn="ctr">
                <a:lnSpc>
                  <a:spcPts val="2659"/>
                </a:lnSpc>
              </a:pPr>
            </a:p>
          </p:txBody>
        </p:sp>
      </p:grpSp>
      <p:grpSp>
        <p:nvGrpSpPr>
          <p:cNvPr name="Group 5" id="5"/>
          <p:cNvGrpSpPr>
            <a:grpSpLocks noChangeAspect="true"/>
          </p:cNvGrpSpPr>
          <p:nvPr/>
        </p:nvGrpSpPr>
        <p:grpSpPr>
          <a:xfrm rot="0">
            <a:off x="1363646" y="1028700"/>
            <a:ext cx="4159154" cy="8229600"/>
            <a:chOff x="0" y="0"/>
            <a:chExt cx="2620010" cy="5184140"/>
          </a:xfrm>
        </p:grpSpPr>
        <p:sp>
          <p:nvSpPr>
            <p:cNvPr name="Freeform 6" id="6"/>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7" id="7"/>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22324" t="0" r="-22324" b="0"/>
              </a:stretch>
            </a:blipFill>
          </p:spPr>
        </p:sp>
        <p:sp>
          <p:nvSpPr>
            <p:cNvPr name="Freeform 8" id="8"/>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name="Freeform 9" id="9"/>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name="Freeform 10" id="10"/>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name="Freeform 11" id="11"/>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name="Freeform 12" id="12"/>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name="Freeform 13" id="13"/>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name="Freeform 14" id="14"/>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sp>
        <p:nvSpPr>
          <p:cNvPr name="TextBox 15" id="15"/>
          <p:cNvSpPr txBox="true"/>
          <p:nvPr/>
        </p:nvSpPr>
        <p:spPr>
          <a:xfrm rot="0">
            <a:off x="5775086" y="2663032"/>
            <a:ext cx="10881745" cy="774929"/>
          </a:xfrm>
          <a:prstGeom prst="rect">
            <a:avLst/>
          </a:prstGeom>
        </p:spPr>
        <p:txBody>
          <a:bodyPr anchor="t" rtlCol="false" tIns="0" lIns="0" bIns="0" rIns="0">
            <a:spAutoFit/>
          </a:bodyPr>
          <a:lstStyle/>
          <a:p>
            <a:pPr algn="ctr">
              <a:lnSpc>
                <a:spcPts val="5755"/>
              </a:lnSpc>
            </a:pPr>
            <a:r>
              <a:rPr lang="en-US" sz="6256">
                <a:solidFill>
                  <a:srgbClr val="412D44"/>
                </a:solidFill>
                <a:latin typeface="Circe Contrast"/>
                <a:ea typeface="Circe Contrast"/>
                <a:cs typeface="Circe Contrast"/>
                <a:sym typeface="Circe Contrast"/>
              </a:rPr>
              <a:t>¿Cómo podemos solucionarlo?</a:t>
            </a:r>
          </a:p>
        </p:txBody>
      </p:sp>
      <p:sp>
        <p:nvSpPr>
          <p:cNvPr name="TextBox 16" id="16"/>
          <p:cNvSpPr txBox="true"/>
          <p:nvPr/>
        </p:nvSpPr>
        <p:spPr>
          <a:xfrm rot="0">
            <a:off x="6139052" y="3905260"/>
            <a:ext cx="10153811" cy="1036193"/>
          </a:xfrm>
          <a:prstGeom prst="rect">
            <a:avLst/>
          </a:prstGeom>
        </p:spPr>
        <p:txBody>
          <a:bodyPr anchor="t" rtlCol="false" tIns="0" lIns="0" bIns="0" rIns="0">
            <a:spAutoFit/>
          </a:bodyPr>
          <a:lstStyle/>
          <a:p>
            <a:pPr algn="ctr">
              <a:lnSpc>
                <a:spcPts val="2748"/>
              </a:lnSpc>
            </a:pPr>
            <a:r>
              <a:rPr lang="en-US" sz="2290">
                <a:solidFill>
                  <a:srgbClr val="000000"/>
                </a:solidFill>
                <a:latin typeface="Circe"/>
                <a:ea typeface="Circe"/>
                <a:cs typeface="Circe"/>
                <a:sym typeface="Circe"/>
              </a:rPr>
              <a:t>Vamos a realizar un análisis detallado de tu marca y el mercado actual para comenzar a armar la identidad visual y de su mano, un plan de negocios que sea coherente y funcional según la misma.</a:t>
            </a:r>
          </a:p>
        </p:txBody>
      </p:sp>
      <p:sp>
        <p:nvSpPr>
          <p:cNvPr name="TextBox 17" id="17"/>
          <p:cNvSpPr txBox="true"/>
          <p:nvPr/>
        </p:nvSpPr>
        <p:spPr>
          <a:xfrm rot="0">
            <a:off x="6139052" y="5372723"/>
            <a:ext cx="10153811" cy="1371600"/>
          </a:xfrm>
          <a:prstGeom prst="rect">
            <a:avLst/>
          </a:prstGeom>
        </p:spPr>
        <p:txBody>
          <a:bodyPr anchor="t" rtlCol="false" tIns="0" lIns="0" bIns="0" rIns="0">
            <a:spAutoFit/>
          </a:bodyPr>
          <a:lstStyle/>
          <a:p>
            <a:pPr algn="ctr">
              <a:lnSpc>
                <a:spcPts val="2748"/>
              </a:lnSpc>
            </a:pPr>
            <a:r>
              <a:rPr lang="en-US" sz="2290">
                <a:solidFill>
                  <a:srgbClr val="000000"/>
                </a:solidFill>
                <a:latin typeface="Circe"/>
                <a:ea typeface="Circe"/>
                <a:cs typeface="Circe"/>
                <a:sym typeface="Circe"/>
              </a:rPr>
              <a:t>Luego, nuestro equipo de diseñadores comenzarán a crear diseños para tus redes sociales y empaquetado de productos. Además, establecerán como lucirá tu tienda digital, incluyendo el trabajo de nuestra fotógrafa encargada de capturar la esencia de cada uno de tus productos para compartirlos con el mundo.</a:t>
            </a:r>
          </a:p>
        </p:txBody>
      </p:sp>
      <p:sp>
        <p:nvSpPr>
          <p:cNvPr name="TextBox 18" id="18"/>
          <p:cNvSpPr txBox="true"/>
          <p:nvPr/>
        </p:nvSpPr>
        <p:spPr>
          <a:xfrm rot="0">
            <a:off x="6139052" y="7279284"/>
            <a:ext cx="10517778" cy="516134"/>
          </a:xfrm>
          <a:prstGeom prst="rect">
            <a:avLst/>
          </a:prstGeom>
        </p:spPr>
        <p:txBody>
          <a:bodyPr anchor="t" rtlCol="false" tIns="0" lIns="0" bIns="0" rIns="0">
            <a:spAutoFit/>
          </a:bodyPr>
          <a:lstStyle/>
          <a:p>
            <a:pPr algn="ctr">
              <a:lnSpc>
                <a:spcPts val="2055"/>
              </a:lnSpc>
            </a:pPr>
            <a:r>
              <a:rPr lang="en-US" b="true" sz="1468">
                <a:solidFill>
                  <a:srgbClr val="583D5B"/>
                </a:solidFill>
                <a:latin typeface="Circe Bold"/>
                <a:ea typeface="Circe Bold"/>
                <a:cs typeface="Circe Bold"/>
                <a:sym typeface="Circe Bold"/>
              </a:rPr>
              <a:t>TAMBIÉN TENDREMOS DOS ENCUENTROS EN LÍNEA PARA ENSEÑARTE A APLICAR TU NUEVA ESTRATEGIA DE CONTENIDOS DE MANERA CORRECTA, FÁCIL Y EFECTIVA PARA QUE TE SIENTAS SUPER SEGURA.</a:t>
            </a:r>
          </a:p>
        </p:txBody>
      </p:sp>
      <p:grpSp>
        <p:nvGrpSpPr>
          <p:cNvPr name="Group 19" id="19"/>
          <p:cNvGrpSpPr>
            <a:grpSpLocks noChangeAspect="true"/>
          </p:cNvGrpSpPr>
          <p:nvPr/>
        </p:nvGrpSpPr>
        <p:grpSpPr>
          <a:xfrm rot="0">
            <a:off x="1363646" y="-4646295"/>
            <a:ext cx="5246370" cy="5246370"/>
            <a:chOff x="0" y="0"/>
            <a:chExt cx="6355080" cy="6355080"/>
          </a:xfrm>
        </p:grpSpPr>
        <p:sp>
          <p:nvSpPr>
            <p:cNvPr name="Freeform 20" id="20"/>
            <p:cNvSpPr/>
            <p:nvPr/>
          </p:nvSpPr>
          <p:spPr>
            <a:xfrm flipH="false" flipV="false" rot="0">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725076">
                <a:alpha val="40000"/>
              </a:srgbClr>
            </a:solidFill>
          </p:spPr>
        </p:sp>
      </p:grpSp>
      <p:grpSp>
        <p:nvGrpSpPr>
          <p:cNvPr name="Group 21" id="21"/>
          <p:cNvGrpSpPr>
            <a:grpSpLocks noChangeAspect="true"/>
          </p:cNvGrpSpPr>
          <p:nvPr/>
        </p:nvGrpSpPr>
        <p:grpSpPr>
          <a:xfrm rot="0">
            <a:off x="12450083" y="9717290"/>
            <a:ext cx="5246370" cy="5246370"/>
            <a:chOff x="0" y="0"/>
            <a:chExt cx="6355080" cy="6355080"/>
          </a:xfrm>
        </p:grpSpPr>
        <p:sp>
          <p:nvSpPr>
            <p:cNvPr name="Freeform 22" id="22"/>
            <p:cNvSpPr/>
            <p:nvPr/>
          </p:nvSpPr>
          <p:spPr>
            <a:xfrm flipH="false" flipV="false" rot="0">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725076">
                <a:alpha val="40000"/>
              </a:srgbClr>
            </a:solid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EEE8"/>
        </a:solidFill>
      </p:bgPr>
    </p:bg>
    <p:spTree>
      <p:nvGrpSpPr>
        <p:cNvPr id="1" name=""/>
        <p:cNvGrpSpPr/>
        <p:nvPr/>
      </p:nvGrpSpPr>
      <p:grpSpPr>
        <a:xfrm>
          <a:off x="0" y="0"/>
          <a:ext cx="0" cy="0"/>
          <a:chOff x="0" y="0"/>
          <a:chExt cx="0" cy="0"/>
        </a:xfrm>
      </p:grpSpPr>
      <p:grpSp>
        <p:nvGrpSpPr>
          <p:cNvPr name="Group 2" id="2"/>
          <p:cNvGrpSpPr/>
          <p:nvPr/>
        </p:nvGrpSpPr>
        <p:grpSpPr>
          <a:xfrm rot="0">
            <a:off x="1854943" y="3457204"/>
            <a:ext cx="4410080" cy="5799771"/>
            <a:chOff x="0" y="0"/>
            <a:chExt cx="5880107" cy="7733027"/>
          </a:xfrm>
        </p:grpSpPr>
        <p:sp>
          <p:nvSpPr>
            <p:cNvPr name="Freeform 3" id="3"/>
            <p:cNvSpPr/>
            <p:nvPr/>
          </p:nvSpPr>
          <p:spPr>
            <a:xfrm flipH="false" flipV="false" rot="5400000">
              <a:off x="1777789" y="3633827"/>
              <a:ext cx="2321411" cy="5876990"/>
            </a:xfrm>
            <a:custGeom>
              <a:avLst/>
              <a:gdLst/>
              <a:ahLst/>
              <a:cxnLst/>
              <a:rect r="r" b="b" t="t" l="l"/>
              <a:pathLst>
                <a:path h="5876990" w="2321411">
                  <a:moveTo>
                    <a:pt x="0" y="0"/>
                  </a:moveTo>
                  <a:lnTo>
                    <a:pt x="2321411" y="0"/>
                  </a:lnTo>
                  <a:lnTo>
                    <a:pt x="2321411" y="5876990"/>
                  </a:lnTo>
                  <a:lnTo>
                    <a:pt x="0" y="5876990"/>
                  </a:lnTo>
                  <a:lnTo>
                    <a:pt x="0" y="0"/>
                  </a:lnTo>
                  <a:close/>
                </a:path>
              </a:pathLst>
            </a:custGeom>
            <a:blipFill>
              <a:blip r:embed="rId2"/>
              <a:stretch>
                <a:fillRect l="0" t="0" r="0" b="0"/>
              </a:stretch>
            </a:blipFill>
          </p:spPr>
        </p:sp>
        <p:grpSp>
          <p:nvGrpSpPr>
            <p:cNvPr name="Group 4" id="4"/>
            <p:cNvGrpSpPr/>
            <p:nvPr/>
          </p:nvGrpSpPr>
          <p:grpSpPr>
            <a:xfrm rot="0">
              <a:off x="3117" y="0"/>
              <a:ext cx="5876990" cy="7049564"/>
              <a:chOff x="0" y="0"/>
              <a:chExt cx="2442059" cy="2929297"/>
            </a:xfrm>
          </p:grpSpPr>
          <p:sp>
            <p:nvSpPr>
              <p:cNvPr name="Freeform 5" id="5"/>
              <p:cNvSpPr/>
              <p:nvPr/>
            </p:nvSpPr>
            <p:spPr>
              <a:xfrm flipH="false" flipV="false" rot="0">
                <a:off x="0" y="0"/>
                <a:ext cx="2442059" cy="2929298"/>
              </a:xfrm>
              <a:custGeom>
                <a:avLst/>
                <a:gdLst/>
                <a:ahLst/>
                <a:cxnLst/>
                <a:rect r="r" b="b" t="t" l="l"/>
                <a:pathLst>
                  <a:path h="2929298" w="2442059">
                    <a:moveTo>
                      <a:pt x="2317599" y="2929297"/>
                    </a:moveTo>
                    <a:lnTo>
                      <a:pt x="124460" y="2929297"/>
                    </a:lnTo>
                    <a:cubicBezTo>
                      <a:pt x="55880" y="2929297"/>
                      <a:pt x="0" y="2873417"/>
                      <a:pt x="0" y="2804837"/>
                    </a:cubicBezTo>
                    <a:lnTo>
                      <a:pt x="0" y="124460"/>
                    </a:lnTo>
                    <a:cubicBezTo>
                      <a:pt x="0" y="55880"/>
                      <a:pt x="55880" y="0"/>
                      <a:pt x="124460" y="0"/>
                    </a:cubicBezTo>
                    <a:lnTo>
                      <a:pt x="2317599" y="0"/>
                    </a:lnTo>
                    <a:cubicBezTo>
                      <a:pt x="2386179" y="0"/>
                      <a:pt x="2442059" y="55880"/>
                      <a:pt x="2442059" y="124460"/>
                    </a:cubicBezTo>
                    <a:lnTo>
                      <a:pt x="2442059" y="2804838"/>
                    </a:lnTo>
                    <a:cubicBezTo>
                      <a:pt x="2442059" y="2873417"/>
                      <a:pt x="2386179" y="2929298"/>
                      <a:pt x="2317599" y="2929298"/>
                    </a:cubicBezTo>
                    <a:close/>
                  </a:path>
                </a:pathLst>
              </a:custGeom>
              <a:solidFill>
                <a:srgbClr val="FFFFFF"/>
              </a:solidFill>
            </p:spPr>
          </p:sp>
        </p:grpSp>
      </p:grpSp>
      <p:grpSp>
        <p:nvGrpSpPr>
          <p:cNvPr name="Group 6" id="6"/>
          <p:cNvGrpSpPr/>
          <p:nvPr/>
        </p:nvGrpSpPr>
        <p:grpSpPr>
          <a:xfrm rot="0">
            <a:off x="6938960" y="3457204"/>
            <a:ext cx="4408911" cy="5799771"/>
            <a:chOff x="0" y="0"/>
            <a:chExt cx="5878548" cy="7733027"/>
          </a:xfrm>
        </p:grpSpPr>
        <p:sp>
          <p:nvSpPr>
            <p:cNvPr name="Freeform 7" id="7"/>
            <p:cNvSpPr/>
            <p:nvPr/>
          </p:nvSpPr>
          <p:spPr>
            <a:xfrm flipH="false" flipV="false" rot="5400000">
              <a:off x="1779348" y="3633827"/>
              <a:ext cx="2321411" cy="5876990"/>
            </a:xfrm>
            <a:custGeom>
              <a:avLst/>
              <a:gdLst/>
              <a:ahLst/>
              <a:cxnLst/>
              <a:rect r="r" b="b" t="t" l="l"/>
              <a:pathLst>
                <a:path h="5876990" w="2321411">
                  <a:moveTo>
                    <a:pt x="0" y="0"/>
                  </a:moveTo>
                  <a:lnTo>
                    <a:pt x="2321411" y="0"/>
                  </a:lnTo>
                  <a:lnTo>
                    <a:pt x="2321411" y="5876990"/>
                  </a:lnTo>
                  <a:lnTo>
                    <a:pt x="0" y="5876990"/>
                  </a:lnTo>
                  <a:lnTo>
                    <a:pt x="0" y="0"/>
                  </a:lnTo>
                  <a:close/>
                </a:path>
              </a:pathLst>
            </a:custGeom>
            <a:blipFill>
              <a:blip r:embed="rId2"/>
              <a:stretch>
                <a:fillRect l="0" t="0" r="0" b="0"/>
              </a:stretch>
            </a:blipFill>
          </p:spPr>
        </p:sp>
        <p:grpSp>
          <p:nvGrpSpPr>
            <p:cNvPr name="Group 8" id="8"/>
            <p:cNvGrpSpPr/>
            <p:nvPr/>
          </p:nvGrpSpPr>
          <p:grpSpPr>
            <a:xfrm rot="0">
              <a:off x="0" y="0"/>
              <a:ext cx="5876990" cy="7049564"/>
              <a:chOff x="0" y="0"/>
              <a:chExt cx="2442059" cy="2929297"/>
            </a:xfrm>
          </p:grpSpPr>
          <p:sp>
            <p:nvSpPr>
              <p:cNvPr name="Freeform 9" id="9"/>
              <p:cNvSpPr/>
              <p:nvPr/>
            </p:nvSpPr>
            <p:spPr>
              <a:xfrm flipH="false" flipV="false" rot="0">
                <a:off x="0" y="0"/>
                <a:ext cx="2442059" cy="2929298"/>
              </a:xfrm>
              <a:custGeom>
                <a:avLst/>
                <a:gdLst/>
                <a:ahLst/>
                <a:cxnLst/>
                <a:rect r="r" b="b" t="t" l="l"/>
                <a:pathLst>
                  <a:path h="2929298" w="2442059">
                    <a:moveTo>
                      <a:pt x="2317599" y="2929297"/>
                    </a:moveTo>
                    <a:lnTo>
                      <a:pt x="124460" y="2929297"/>
                    </a:lnTo>
                    <a:cubicBezTo>
                      <a:pt x="55880" y="2929297"/>
                      <a:pt x="0" y="2873417"/>
                      <a:pt x="0" y="2804837"/>
                    </a:cubicBezTo>
                    <a:lnTo>
                      <a:pt x="0" y="124460"/>
                    </a:lnTo>
                    <a:cubicBezTo>
                      <a:pt x="0" y="55880"/>
                      <a:pt x="55880" y="0"/>
                      <a:pt x="124460" y="0"/>
                    </a:cubicBezTo>
                    <a:lnTo>
                      <a:pt x="2317599" y="0"/>
                    </a:lnTo>
                    <a:cubicBezTo>
                      <a:pt x="2386179" y="0"/>
                      <a:pt x="2442059" y="55880"/>
                      <a:pt x="2442059" y="124460"/>
                    </a:cubicBezTo>
                    <a:lnTo>
                      <a:pt x="2442059" y="2804838"/>
                    </a:lnTo>
                    <a:cubicBezTo>
                      <a:pt x="2442059" y="2873417"/>
                      <a:pt x="2386179" y="2929298"/>
                      <a:pt x="2317599" y="2929298"/>
                    </a:cubicBezTo>
                    <a:close/>
                  </a:path>
                </a:pathLst>
              </a:custGeom>
              <a:solidFill>
                <a:srgbClr val="FFFFFF"/>
              </a:solidFill>
            </p:spPr>
          </p:sp>
        </p:grpSp>
      </p:grpSp>
      <p:grpSp>
        <p:nvGrpSpPr>
          <p:cNvPr name="Group 10" id="10"/>
          <p:cNvGrpSpPr/>
          <p:nvPr/>
        </p:nvGrpSpPr>
        <p:grpSpPr>
          <a:xfrm rot="0">
            <a:off x="12012283" y="3457204"/>
            <a:ext cx="4418436" cy="5799771"/>
            <a:chOff x="0" y="0"/>
            <a:chExt cx="5891248" cy="7733027"/>
          </a:xfrm>
        </p:grpSpPr>
        <p:sp>
          <p:nvSpPr>
            <p:cNvPr name="Freeform 11" id="11"/>
            <p:cNvSpPr/>
            <p:nvPr/>
          </p:nvSpPr>
          <p:spPr>
            <a:xfrm flipH="false" flipV="false" rot="5400000">
              <a:off x="1777789" y="3633827"/>
              <a:ext cx="2321411" cy="5876990"/>
            </a:xfrm>
            <a:custGeom>
              <a:avLst/>
              <a:gdLst/>
              <a:ahLst/>
              <a:cxnLst/>
              <a:rect r="r" b="b" t="t" l="l"/>
              <a:pathLst>
                <a:path h="5876990" w="2321411">
                  <a:moveTo>
                    <a:pt x="0" y="0"/>
                  </a:moveTo>
                  <a:lnTo>
                    <a:pt x="2321411" y="0"/>
                  </a:lnTo>
                  <a:lnTo>
                    <a:pt x="2321411" y="5876990"/>
                  </a:lnTo>
                  <a:lnTo>
                    <a:pt x="0" y="5876990"/>
                  </a:lnTo>
                  <a:lnTo>
                    <a:pt x="0" y="0"/>
                  </a:lnTo>
                  <a:close/>
                </a:path>
              </a:pathLst>
            </a:custGeom>
            <a:blipFill>
              <a:blip r:embed="rId2"/>
              <a:stretch>
                <a:fillRect l="0" t="0" r="0" b="0"/>
              </a:stretch>
            </a:blipFill>
          </p:spPr>
        </p:sp>
        <p:grpSp>
          <p:nvGrpSpPr>
            <p:cNvPr name="Group 12" id="12"/>
            <p:cNvGrpSpPr/>
            <p:nvPr/>
          </p:nvGrpSpPr>
          <p:grpSpPr>
            <a:xfrm rot="0">
              <a:off x="14258" y="0"/>
              <a:ext cx="5876990" cy="7049564"/>
              <a:chOff x="0" y="0"/>
              <a:chExt cx="2442059" cy="2929297"/>
            </a:xfrm>
          </p:grpSpPr>
          <p:sp>
            <p:nvSpPr>
              <p:cNvPr name="Freeform 13" id="13"/>
              <p:cNvSpPr/>
              <p:nvPr/>
            </p:nvSpPr>
            <p:spPr>
              <a:xfrm flipH="false" flipV="false" rot="0">
                <a:off x="0" y="0"/>
                <a:ext cx="2442059" cy="2929298"/>
              </a:xfrm>
              <a:custGeom>
                <a:avLst/>
                <a:gdLst/>
                <a:ahLst/>
                <a:cxnLst/>
                <a:rect r="r" b="b" t="t" l="l"/>
                <a:pathLst>
                  <a:path h="2929298" w="2442059">
                    <a:moveTo>
                      <a:pt x="2317599" y="2929297"/>
                    </a:moveTo>
                    <a:lnTo>
                      <a:pt x="124460" y="2929297"/>
                    </a:lnTo>
                    <a:cubicBezTo>
                      <a:pt x="55880" y="2929297"/>
                      <a:pt x="0" y="2873417"/>
                      <a:pt x="0" y="2804837"/>
                    </a:cubicBezTo>
                    <a:lnTo>
                      <a:pt x="0" y="124460"/>
                    </a:lnTo>
                    <a:cubicBezTo>
                      <a:pt x="0" y="55880"/>
                      <a:pt x="55880" y="0"/>
                      <a:pt x="124460" y="0"/>
                    </a:cubicBezTo>
                    <a:lnTo>
                      <a:pt x="2317599" y="0"/>
                    </a:lnTo>
                    <a:cubicBezTo>
                      <a:pt x="2386179" y="0"/>
                      <a:pt x="2442059" y="55880"/>
                      <a:pt x="2442059" y="124460"/>
                    </a:cubicBezTo>
                    <a:lnTo>
                      <a:pt x="2442059" y="2804838"/>
                    </a:lnTo>
                    <a:cubicBezTo>
                      <a:pt x="2442059" y="2873417"/>
                      <a:pt x="2386179" y="2929298"/>
                      <a:pt x="2317599" y="2929298"/>
                    </a:cubicBezTo>
                    <a:close/>
                  </a:path>
                </a:pathLst>
              </a:custGeom>
              <a:solidFill>
                <a:srgbClr val="FFFFFF"/>
              </a:solidFill>
            </p:spPr>
          </p:sp>
        </p:grpSp>
      </p:grpSp>
      <p:grpSp>
        <p:nvGrpSpPr>
          <p:cNvPr name="Group 14" id="14"/>
          <p:cNvGrpSpPr/>
          <p:nvPr/>
        </p:nvGrpSpPr>
        <p:grpSpPr>
          <a:xfrm rot="0">
            <a:off x="3504394" y="3941742"/>
            <a:ext cx="1113515" cy="1113515"/>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DA7A7"/>
            </a:solidFill>
          </p:spPr>
        </p:sp>
      </p:grpSp>
      <p:grpSp>
        <p:nvGrpSpPr>
          <p:cNvPr name="Group 16" id="16"/>
          <p:cNvGrpSpPr/>
          <p:nvPr/>
        </p:nvGrpSpPr>
        <p:grpSpPr>
          <a:xfrm rot="0">
            <a:off x="8587242" y="3941742"/>
            <a:ext cx="1113515" cy="1113515"/>
            <a:chOff x="0" y="0"/>
            <a:chExt cx="6350000" cy="6350000"/>
          </a:xfrm>
        </p:grpSpPr>
        <p:sp>
          <p:nvSpPr>
            <p:cNvPr name="Freeform 17" id="1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DA7A7"/>
            </a:solidFill>
          </p:spPr>
        </p:sp>
      </p:grpSp>
      <p:grpSp>
        <p:nvGrpSpPr>
          <p:cNvPr name="Group 18" id="18"/>
          <p:cNvGrpSpPr/>
          <p:nvPr/>
        </p:nvGrpSpPr>
        <p:grpSpPr>
          <a:xfrm rot="0">
            <a:off x="13670091" y="3941742"/>
            <a:ext cx="1113515" cy="1113515"/>
            <a:chOff x="0" y="0"/>
            <a:chExt cx="6350000" cy="6350000"/>
          </a:xfrm>
        </p:grpSpPr>
        <p:sp>
          <p:nvSpPr>
            <p:cNvPr name="Freeform 19" id="1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DA7A7"/>
            </a:solidFill>
          </p:spPr>
        </p:sp>
      </p:grpSp>
      <p:sp>
        <p:nvSpPr>
          <p:cNvPr name="TextBox 20" id="20"/>
          <p:cNvSpPr txBox="true"/>
          <p:nvPr/>
        </p:nvSpPr>
        <p:spPr>
          <a:xfrm rot="0">
            <a:off x="1867974" y="1250989"/>
            <a:ext cx="14552052" cy="1514475"/>
          </a:xfrm>
          <a:prstGeom prst="rect">
            <a:avLst/>
          </a:prstGeom>
        </p:spPr>
        <p:txBody>
          <a:bodyPr anchor="t" rtlCol="false" tIns="0" lIns="0" bIns="0" rIns="0">
            <a:spAutoFit/>
          </a:bodyPr>
          <a:lstStyle/>
          <a:p>
            <a:pPr algn="ctr" marL="0" indent="0" lvl="0">
              <a:lnSpc>
                <a:spcPts val="11999"/>
              </a:lnSpc>
              <a:spcBef>
                <a:spcPct val="0"/>
              </a:spcBef>
            </a:pPr>
            <a:r>
              <a:rPr lang="en-US" sz="9999">
                <a:solidFill>
                  <a:srgbClr val="412D44"/>
                </a:solidFill>
                <a:latin typeface="Circe Contrast"/>
                <a:ea typeface="Circe Contrast"/>
                <a:cs typeface="Circe Contrast"/>
                <a:sym typeface="Circe Contrast"/>
              </a:rPr>
              <a:t>Estructura de estrategia</a:t>
            </a:r>
          </a:p>
        </p:txBody>
      </p:sp>
      <p:sp>
        <p:nvSpPr>
          <p:cNvPr name="TextBox 21" id="21"/>
          <p:cNvSpPr txBox="true"/>
          <p:nvPr/>
        </p:nvSpPr>
        <p:spPr>
          <a:xfrm rot="0">
            <a:off x="2161032" y="5497608"/>
            <a:ext cx="3800238" cy="878508"/>
          </a:xfrm>
          <a:prstGeom prst="rect">
            <a:avLst/>
          </a:prstGeom>
        </p:spPr>
        <p:txBody>
          <a:bodyPr anchor="t" rtlCol="false" tIns="0" lIns="0" bIns="0" rIns="0">
            <a:spAutoFit/>
          </a:bodyPr>
          <a:lstStyle/>
          <a:p>
            <a:pPr algn="ctr">
              <a:lnSpc>
                <a:spcPts val="3491"/>
              </a:lnSpc>
            </a:pPr>
            <a:r>
              <a:rPr lang="en-US" b="true" sz="3173">
                <a:solidFill>
                  <a:srgbClr val="000000"/>
                </a:solidFill>
                <a:latin typeface="Circe Bold"/>
                <a:ea typeface="Circe Bold"/>
                <a:cs typeface="Circe Bold"/>
                <a:sym typeface="Circe Bold"/>
              </a:rPr>
              <a:t>ANÁLISIS E INVESTIGACIÓN</a:t>
            </a:r>
          </a:p>
        </p:txBody>
      </p:sp>
      <p:sp>
        <p:nvSpPr>
          <p:cNvPr name="TextBox 22" id="22"/>
          <p:cNvSpPr txBox="true"/>
          <p:nvPr/>
        </p:nvSpPr>
        <p:spPr>
          <a:xfrm rot="0">
            <a:off x="3504394" y="3862084"/>
            <a:ext cx="1113515" cy="1072805"/>
          </a:xfrm>
          <a:prstGeom prst="rect">
            <a:avLst/>
          </a:prstGeom>
        </p:spPr>
        <p:txBody>
          <a:bodyPr anchor="t" rtlCol="false" tIns="0" lIns="0" bIns="0" rIns="0">
            <a:spAutoFit/>
          </a:bodyPr>
          <a:lstStyle/>
          <a:p>
            <a:pPr algn="ctr" marL="0" indent="0" lvl="1">
              <a:lnSpc>
                <a:spcPts val="9028"/>
              </a:lnSpc>
              <a:spcBef>
                <a:spcPct val="0"/>
              </a:spcBef>
            </a:pPr>
            <a:r>
              <a:rPr lang="en-US" b="true" sz="5750" spc="-161" u="none">
                <a:solidFill>
                  <a:srgbClr val="FFFFFF"/>
                </a:solidFill>
                <a:latin typeface="Circe Bold"/>
                <a:ea typeface="Circe Bold"/>
                <a:cs typeface="Circe Bold"/>
                <a:sym typeface="Circe Bold"/>
              </a:rPr>
              <a:t>1</a:t>
            </a:r>
          </a:p>
        </p:txBody>
      </p:sp>
      <p:sp>
        <p:nvSpPr>
          <p:cNvPr name="TextBox 23" id="23"/>
          <p:cNvSpPr txBox="true"/>
          <p:nvPr/>
        </p:nvSpPr>
        <p:spPr>
          <a:xfrm rot="0">
            <a:off x="8587242" y="3862084"/>
            <a:ext cx="1113515" cy="1072805"/>
          </a:xfrm>
          <a:prstGeom prst="rect">
            <a:avLst/>
          </a:prstGeom>
        </p:spPr>
        <p:txBody>
          <a:bodyPr anchor="t" rtlCol="false" tIns="0" lIns="0" bIns="0" rIns="0">
            <a:spAutoFit/>
          </a:bodyPr>
          <a:lstStyle/>
          <a:p>
            <a:pPr algn="ctr" marL="0" indent="0" lvl="1">
              <a:lnSpc>
                <a:spcPts val="9028"/>
              </a:lnSpc>
              <a:spcBef>
                <a:spcPct val="0"/>
              </a:spcBef>
            </a:pPr>
            <a:r>
              <a:rPr lang="en-US" b="true" sz="5750" spc="-161" u="none">
                <a:solidFill>
                  <a:srgbClr val="FFFFFF"/>
                </a:solidFill>
                <a:latin typeface="Circe Bold"/>
                <a:ea typeface="Circe Bold"/>
                <a:cs typeface="Circe Bold"/>
                <a:sym typeface="Circe Bold"/>
              </a:rPr>
              <a:t>2</a:t>
            </a:r>
          </a:p>
        </p:txBody>
      </p:sp>
      <p:sp>
        <p:nvSpPr>
          <p:cNvPr name="TextBox 24" id="24"/>
          <p:cNvSpPr txBox="true"/>
          <p:nvPr/>
        </p:nvSpPr>
        <p:spPr>
          <a:xfrm rot="0">
            <a:off x="13670091" y="3862084"/>
            <a:ext cx="1113515" cy="1072805"/>
          </a:xfrm>
          <a:prstGeom prst="rect">
            <a:avLst/>
          </a:prstGeom>
        </p:spPr>
        <p:txBody>
          <a:bodyPr anchor="t" rtlCol="false" tIns="0" lIns="0" bIns="0" rIns="0">
            <a:spAutoFit/>
          </a:bodyPr>
          <a:lstStyle/>
          <a:p>
            <a:pPr algn="ctr" marL="0" indent="0" lvl="1">
              <a:lnSpc>
                <a:spcPts val="9028"/>
              </a:lnSpc>
              <a:spcBef>
                <a:spcPct val="0"/>
              </a:spcBef>
            </a:pPr>
            <a:r>
              <a:rPr lang="en-US" b="true" sz="5750" spc="-161" u="none">
                <a:solidFill>
                  <a:srgbClr val="FFFFFF"/>
                </a:solidFill>
                <a:latin typeface="Circe Bold"/>
                <a:ea typeface="Circe Bold"/>
                <a:cs typeface="Circe Bold"/>
                <a:sym typeface="Circe Bold"/>
              </a:rPr>
              <a:t>3</a:t>
            </a:r>
          </a:p>
        </p:txBody>
      </p:sp>
      <p:sp>
        <p:nvSpPr>
          <p:cNvPr name="TextBox 25" id="25"/>
          <p:cNvSpPr txBox="true"/>
          <p:nvPr/>
        </p:nvSpPr>
        <p:spPr>
          <a:xfrm rot="0">
            <a:off x="7242712" y="5497608"/>
            <a:ext cx="3800238" cy="878508"/>
          </a:xfrm>
          <a:prstGeom prst="rect">
            <a:avLst/>
          </a:prstGeom>
        </p:spPr>
        <p:txBody>
          <a:bodyPr anchor="t" rtlCol="false" tIns="0" lIns="0" bIns="0" rIns="0">
            <a:spAutoFit/>
          </a:bodyPr>
          <a:lstStyle/>
          <a:p>
            <a:pPr algn="ctr">
              <a:lnSpc>
                <a:spcPts val="3491"/>
              </a:lnSpc>
            </a:pPr>
            <a:r>
              <a:rPr lang="en-US" b="true" sz="3173">
                <a:solidFill>
                  <a:srgbClr val="000000"/>
                </a:solidFill>
                <a:latin typeface="Circe Bold"/>
                <a:ea typeface="Circe Bold"/>
                <a:cs typeface="Circe Bold"/>
                <a:sym typeface="Circe Bold"/>
              </a:rPr>
              <a:t>CREACIÓN DE LA PARTE VISUAL</a:t>
            </a:r>
          </a:p>
        </p:txBody>
      </p:sp>
      <p:sp>
        <p:nvSpPr>
          <p:cNvPr name="TextBox 26" id="26"/>
          <p:cNvSpPr txBox="true"/>
          <p:nvPr/>
        </p:nvSpPr>
        <p:spPr>
          <a:xfrm rot="0">
            <a:off x="12327777" y="5523503"/>
            <a:ext cx="3800238" cy="878508"/>
          </a:xfrm>
          <a:prstGeom prst="rect">
            <a:avLst/>
          </a:prstGeom>
        </p:spPr>
        <p:txBody>
          <a:bodyPr anchor="t" rtlCol="false" tIns="0" lIns="0" bIns="0" rIns="0">
            <a:spAutoFit/>
          </a:bodyPr>
          <a:lstStyle/>
          <a:p>
            <a:pPr algn="ctr">
              <a:lnSpc>
                <a:spcPts val="3491"/>
              </a:lnSpc>
            </a:pPr>
            <a:r>
              <a:rPr lang="en-US" b="true" sz="3173">
                <a:solidFill>
                  <a:srgbClr val="000000"/>
                </a:solidFill>
                <a:latin typeface="Circe Bold"/>
                <a:ea typeface="Circe Bold"/>
                <a:cs typeface="Circe Bold"/>
                <a:sym typeface="Circe Bold"/>
              </a:rPr>
              <a:t>APLICACIÓN DEL PLAN INTEGRAL</a:t>
            </a:r>
          </a:p>
        </p:txBody>
      </p:sp>
      <p:sp>
        <p:nvSpPr>
          <p:cNvPr name="TextBox 27" id="27"/>
          <p:cNvSpPr txBox="true"/>
          <p:nvPr/>
        </p:nvSpPr>
        <p:spPr>
          <a:xfrm rot="0">
            <a:off x="2218308" y="6659458"/>
            <a:ext cx="3685688" cy="1726988"/>
          </a:xfrm>
          <a:prstGeom prst="rect">
            <a:avLst/>
          </a:prstGeom>
        </p:spPr>
        <p:txBody>
          <a:bodyPr anchor="t" rtlCol="false" tIns="0" lIns="0" bIns="0" rIns="0">
            <a:spAutoFit/>
          </a:bodyPr>
          <a:lstStyle/>
          <a:p>
            <a:pPr algn="ctr">
              <a:lnSpc>
                <a:spcPts val="2748"/>
              </a:lnSpc>
            </a:pPr>
            <a:r>
              <a:rPr lang="en-US" sz="2290">
                <a:solidFill>
                  <a:srgbClr val="000000"/>
                </a:solidFill>
                <a:latin typeface="Circe"/>
                <a:ea typeface="Circe"/>
                <a:cs typeface="Circe"/>
                <a:sym typeface="Circe"/>
              </a:rPr>
              <a:t>En esta fase, nos encargaremos de analizar e investigar el mercado de tu negocio para obtener más datos.</a:t>
            </a:r>
          </a:p>
        </p:txBody>
      </p:sp>
      <p:sp>
        <p:nvSpPr>
          <p:cNvPr name="TextBox 28" id="28"/>
          <p:cNvSpPr txBox="true"/>
          <p:nvPr/>
        </p:nvSpPr>
        <p:spPr>
          <a:xfrm rot="0">
            <a:off x="7407920" y="6659458"/>
            <a:ext cx="3472160" cy="1726988"/>
          </a:xfrm>
          <a:prstGeom prst="rect">
            <a:avLst/>
          </a:prstGeom>
        </p:spPr>
        <p:txBody>
          <a:bodyPr anchor="t" rtlCol="false" tIns="0" lIns="0" bIns="0" rIns="0">
            <a:spAutoFit/>
          </a:bodyPr>
          <a:lstStyle/>
          <a:p>
            <a:pPr algn="ctr">
              <a:lnSpc>
                <a:spcPts val="2748"/>
              </a:lnSpc>
            </a:pPr>
            <a:r>
              <a:rPr lang="en-US" sz="2290">
                <a:solidFill>
                  <a:srgbClr val="000000"/>
                </a:solidFill>
                <a:latin typeface="Circe"/>
                <a:ea typeface="Circe"/>
                <a:cs typeface="Circe"/>
                <a:sym typeface="Circe"/>
              </a:rPr>
              <a:t>La parte visual de tu marca engloba el diseño de tu tienda digital, tu identidad en redes sociales y el nuevo packaging.</a:t>
            </a:r>
          </a:p>
        </p:txBody>
      </p:sp>
      <p:sp>
        <p:nvSpPr>
          <p:cNvPr name="TextBox 29" id="29"/>
          <p:cNvSpPr txBox="true"/>
          <p:nvPr/>
        </p:nvSpPr>
        <p:spPr>
          <a:xfrm rot="0">
            <a:off x="12607932" y="6659458"/>
            <a:ext cx="3227139" cy="1726988"/>
          </a:xfrm>
          <a:prstGeom prst="rect">
            <a:avLst/>
          </a:prstGeom>
        </p:spPr>
        <p:txBody>
          <a:bodyPr anchor="t" rtlCol="false" tIns="0" lIns="0" bIns="0" rIns="0">
            <a:spAutoFit/>
          </a:bodyPr>
          <a:lstStyle/>
          <a:p>
            <a:pPr algn="ctr">
              <a:lnSpc>
                <a:spcPts val="2748"/>
              </a:lnSpc>
            </a:pPr>
            <a:r>
              <a:rPr lang="en-US" sz="2290">
                <a:solidFill>
                  <a:srgbClr val="000000"/>
                </a:solidFill>
                <a:latin typeface="Circe"/>
                <a:ea typeface="Circe"/>
                <a:cs typeface="Circe"/>
                <a:sym typeface="Circe"/>
              </a:rPr>
              <a:t>La idea final es realizar un lanzamiento general de la nueva cara de tu marca de la mano de todo el equipo.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77580" y="1870270"/>
            <a:ext cx="6386353" cy="6546460"/>
            <a:chOff x="0" y="0"/>
            <a:chExt cx="5907123" cy="6055216"/>
          </a:xfrm>
        </p:grpSpPr>
        <p:sp>
          <p:nvSpPr>
            <p:cNvPr name="Freeform 3" id="3"/>
            <p:cNvSpPr/>
            <p:nvPr/>
          </p:nvSpPr>
          <p:spPr>
            <a:xfrm flipH="false" flipV="false" rot="0">
              <a:off x="0" y="0"/>
              <a:ext cx="5907123" cy="6055216"/>
            </a:xfrm>
            <a:custGeom>
              <a:avLst/>
              <a:gdLst/>
              <a:ahLst/>
              <a:cxnLst/>
              <a:rect r="r" b="b" t="t" l="l"/>
              <a:pathLst>
                <a:path h="6055216" w="5907123">
                  <a:moveTo>
                    <a:pt x="5782663" y="6055216"/>
                  </a:moveTo>
                  <a:lnTo>
                    <a:pt x="124460" y="6055216"/>
                  </a:lnTo>
                  <a:cubicBezTo>
                    <a:pt x="55880" y="6055216"/>
                    <a:pt x="0" y="5999336"/>
                    <a:pt x="0" y="5930755"/>
                  </a:cubicBezTo>
                  <a:lnTo>
                    <a:pt x="0" y="124460"/>
                  </a:lnTo>
                  <a:cubicBezTo>
                    <a:pt x="0" y="55880"/>
                    <a:pt x="55880" y="0"/>
                    <a:pt x="124460" y="0"/>
                  </a:cubicBezTo>
                  <a:lnTo>
                    <a:pt x="5782663" y="0"/>
                  </a:lnTo>
                  <a:cubicBezTo>
                    <a:pt x="5851243" y="0"/>
                    <a:pt x="5907123" y="55880"/>
                    <a:pt x="5907123" y="124460"/>
                  </a:cubicBezTo>
                  <a:lnTo>
                    <a:pt x="5907123" y="5930756"/>
                  </a:lnTo>
                  <a:cubicBezTo>
                    <a:pt x="5907123" y="5999336"/>
                    <a:pt x="5851243" y="6055216"/>
                    <a:pt x="5782663" y="6055216"/>
                  </a:cubicBezTo>
                  <a:close/>
                </a:path>
              </a:pathLst>
            </a:custGeom>
            <a:solidFill>
              <a:srgbClr val="EDA7A7"/>
            </a:solidFill>
          </p:spPr>
        </p:sp>
      </p:grpSp>
      <p:grpSp>
        <p:nvGrpSpPr>
          <p:cNvPr name="Group 4" id="4"/>
          <p:cNvGrpSpPr>
            <a:grpSpLocks noChangeAspect="true"/>
          </p:cNvGrpSpPr>
          <p:nvPr/>
        </p:nvGrpSpPr>
        <p:grpSpPr>
          <a:xfrm rot="0">
            <a:off x="9341582" y="1870270"/>
            <a:ext cx="6468838" cy="6468838"/>
            <a:chOff x="0" y="0"/>
            <a:chExt cx="7620000" cy="7620000"/>
          </a:xfrm>
        </p:grpSpPr>
        <p:sp>
          <p:nvSpPr>
            <p:cNvPr name="Freeform 5" id="5"/>
            <p:cNvSpPr/>
            <p:nvPr/>
          </p:nvSpPr>
          <p:spPr>
            <a:xfrm flipH="false" flipV="false" rot="0">
              <a:off x="0" y="0"/>
              <a:ext cx="7620000" cy="7620000"/>
            </a:xfrm>
            <a:custGeom>
              <a:avLst/>
              <a:gdLst/>
              <a:ahLst/>
              <a:cxnLst/>
              <a:rect r="r" b="b" t="t" l="l"/>
              <a:pathLst>
                <a:path h="7620000" w="7620000">
                  <a:moveTo>
                    <a:pt x="6826250" y="0"/>
                  </a:moveTo>
                  <a:lnTo>
                    <a:pt x="793750" y="0"/>
                  </a:lnTo>
                  <a:cubicBezTo>
                    <a:pt x="355600" y="0"/>
                    <a:pt x="0" y="355600"/>
                    <a:pt x="0" y="793750"/>
                  </a:cubicBezTo>
                  <a:lnTo>
                    <a:pt x="0" y="7620000"/>
                  </a:lnTo>
                  <a:lnTo>
                    <a:pt x="6826250" y="7620000"/>
                  </a:lnTo>
                  <a:cubicBezTo>
                    <a:pt x="7264400" y="7620000"/>
                    <a:pt x="7620000" y="7264400"/>
                    <a:pt x="7620000" y="6826250"/>
                  </a:cubicBezTo>
                  <a:lnTo>
                    <a:pt x="7620000" y="0"/>
                  </a:lnTo>
                  <a:lnTo>
                    <a:pt x="6826250" y="0"/>
                  </a:lnTo>
                  <a:close/>
                </a:path>
              </a:pathLst>
            </a:custGeom>
            <a:blipFill>
              <a:blip r:embed="rId2"/>
              <a:stretch>
                <a:fillRect l="0" t="-5140" r="-8261" b="-3121"/>
              </a:stretch>
            </a:blipFill>
          </p:spPr>
        </p:sp>
      </p:grpSp>
      <p:sp>
        <p:nvSpPr>
          <p:cNvPr name="TextBox 6" id="6"/>
          <p:cNvSpPr txBox="true"/>
          <p:nvPr/>
        </p:nvSpPr>
        <p:spPr>
          <a:xfrm rot="0">
            <a:off x="3290845" y="3193413"/>
            <a:ext cx="4759821" cy="2329482"/>
          </a:xfrm>
          <a:prstGeom prst="rect">
            <a:avLst/>
          </a:prstGeom>
        </p:spPr>
        <p:txBody>
          <a:bodyPr anchor="t" rtlCol="false" tIns="0" lIns="0" bIns="0" rIns="0">
            <a:spAutoFit/>
          </a:bodyPr>
          <a:lstStyle/>
          <a:p>
            <a:pPr algn="l" marL="0" indent="0" lvl="0">
              <a:lnSpc>
                <a:spcPts val="4591"/>
              </a:lnSpc>
              <a:spcBef>
                <a:spcPct val="0"/>
              </a:spcBef>
            </a:pPr>
            <a:r>
              <a:rPr lang="en-US" sz="4173">
                <a:solidFill>
                  <a:srgbClr val="FFFFFF"/>
                </a:solidFill>
                <a:latin typeface="Circe Contrast"/>
                <a:ea typeface="Circe Contrast"/>
                <a:cs typeface="Circe Contrast"/>
                <a:sym typeface="Circe Contrast"/>
              </a:rPr>
              <a:t>Simpleza, elegancia, delicadeza y originalidad al alcance de todos</a:t>
            </a:r>
          </a:p>
        </p:txBody>
      </p:sp>
      <p:sp>
        <p:nvSpPr>
          <p:cNvPr name="TextBox 7" id="7"/>
          <p:cNvSpPr txBox="true"/>
          <p:nvPr/>
        </p:nvSpPr>
        <p:spPr>
          <a:xfrm rot="0">
            <a:off x="3290845" y="5727083"/>
            <a:ext cx="4378821" cy="1795177"/>
          </a:xfrm>
          <a:prstGeom prst="rect">
            <a:avLst/>
          </a:prstGeom>
        </p:spPr>
        <p:txBody>
          <a:bodyPr anchor="t" rtlCol="false" tIns="0" lIns="0" bIns="0" rIns="0">
            <a:spAutoFit/>
          </a:bodyPr>
          <a:lstStyle/>
          <a:p>
            <a:pPr algn="l" marL="0" indent="0" lvl="0">
              <a:lnSpc>
                <a:spcPts val="2903"/>
              </a:lnSpc>
              <a:spcBef>
                <a:spcPct val="0"/>
              </a:spcBef>
            </a:pPr>
            <a:r>
              <a:rPr lang="en-US" sz="2073">
                <a:solidFill>
                  <a:srgbClr val="994A66"/>
                </a:solidFill>
                <a:latin typeface="Circe"/>
                <a:ea typeface="Circe"/>
                <a:cs typeface="Circe"/>
                <a:sym typeface="Circe"/>
              </a:rPr>
              <a:t>El principal objetivo de este proyecto de marketing será transmitir la verdadera esencia de la marca. Vamos a trabajar para llegar a la mente y alma de todos los potenciales clientes.</a:t>
            </a:r>
          </a:p>
        </p:txBody>
      </p:sp>
      <p:sp>
        <p:nvSpPr>
          <p:cNvPr name="Freeform 8" id="8"/>
          <p:cNvSpPr/>
          <p:nvPr/>
        </p:nvSpPr>
        <p:spPr>
          <a:xfrm flipH="false" flipV="false" rot="-3227623">
            <a:off x="16592986" y="1073344"/>
            <a:ext cx="3315235" cy="2947545"/>
          </a:xfrm>
          <a:custGeom>
            <a:avLst/>
            <a:gdLst/>
            <a:ahLst/>
            <a:cxnLst/>
            <a:rect r="r" b="b" t="t" l="l"/>
            <a:pathLst>
              <a:path h="2947545" w="3315235">
                <a:moveTo>
                  <a:pt x="0" y="0"/>
                </a:moveTo>
                <a:lnTo>
                  <a:pt x="3315235" y="0"/>
                </a:lnTo>
                <a:lnTo>
                  <a:pt x="3315235" y="2947545"/>
                </a:lnTo>
                <a:lnTo>
                  <a:pt x="0" y="29475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7689246">
            <a:off x="-1657617" y="6088825"/>
            <a:ext cx="3315235" cy="2947545"/>
          </a:xfrm>
          <a:custGeom>
            <a:avLst/>
            <a:gdLst/>
            <a:ahLst/>
            <a:cxnLst/>
            <a:rect r="r" b="b" t="t" l="l"/>
            <a:pathLst>
              <a:path h="2947545" w="3315235">
                <a:moveTo>
                  <a:pt x="0" y="0"/>
                </a:moveTo>
                <a:lnTo>
                  <a:pt x="3315234" y="0"/>
                </a:lnTo>
                <a:lnTo>
                  <a:pt x="3315234" y="2947546"/>
                </a:lnTo>
                <a:lnTo>
                  <a:pt x="0" y="29475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EEE8"/>
        </a:solidFill>
      </p:bgPr>
    </p:bg>
    <p:spTree>
      <p:nvGrpSpPr>
        <p:cNvPr id="1" name=""/>
        <p:cNvGrpSpPr/>
        <p:nvPr/>
      </p:nvGrpSpPr>
      <p:grpSpPr>
        <a:xfrm>
          <a:off x="0" y="0"/>
          <a:ext cx="0" cy="0"/>
          <a:chOff x="0" y="0"/>
          <a:chExt cx="0" cy="0"/>
        </a:xfrm>
      </p:grpSpPr>
      <p:grpSp>
        <p:nvGrpSpPr>
          <p:cNvPr name="Group 2" id="2"/>
          <p:cNvGrpSpPr/>
          <p:nvPr/>
        </p:nvGrpSpPr>
        <p:grpSpPr>
          <a:xfrm rot="0">
            <a:off x="9950418" y="1795479"/>
            <a:ext cx="227501" cy="5623212"/>
            <a:chOff x="0" y="0"/>
            <a:chExt cx="303335" cy="7497616"/>
          </a:xfrm>
        </p:grpSpPr>
        <p:sp>
          <p:nvSpPr>
            <p:cNvPr name="AutoShape 3" id="3"/>
            <p:cNvSpPr/>
            <p:nvPr/>
          </p:nvSpPr>
          <p:spPr>
            <a:xfrm rot="0">
              <a:off x="138967" y="138967"/>
              <a:ext cx="25400" cy="7219681"/>
            </a:xfrm>
            <a:prstGeom prst="rect">
              <a:avLst/>
            </a:prstGeom>
            <a:solidFill>
              <a:srgbClr val="725076"/>
            </a:solidFill>
          </p:spPr>
        </p:sp>
        <p:grpSp>
          <p:nvGrpSpPr>
            <p:cNvPr name="Group 4" id="4"/>
            <p:cNvGrpSpPr/>
            <p:nvPr/>
          </p:nvGrpSpPr>
          <p:grpSpPr>
            <a:xfrm rot="0">
              <a:off x="25400" y="0"/>
              <a:ext cx="277935" cy="277935"/>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25076"/>
              </a:solidFill>
            </p:spPr>
          </p:sp>
        </p:grpSp>
        <p:grpSp>
          <p:nvGrpSpPr>
            <p:cNvPr name="Group 6" id="6"/>
            <p:cNvGrpSpPr/>
            <p:nvPr/>
          </p:nvGrpSpPr>
          <p:grpSpPr>
            <a:xfrm rot="0">
              <a:off x="25400" y="4813120"/>
              <a:ext cx="277935" cy="277935"/>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25076"/>
              </a:solidFill>
            </p:spPr>
          </p:sp>
        </p:grpSp>
        <p:grpSp>
          <p:nvGrpSpPr>
            <p:cNvPr name="Group 8" id="8"/>
            <p:cNvGrpSpPr/>
            <p:nvPr/>
          </p:nvGrpSpPr>
          <p:grpSpPr>
            <a:xfrm rot="0">
              <a:off x="0" y="2406560"/>
              <a:ext cx="277935" cy="277935"/>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25076"/>
              </a:solidFill>
            </p:spPr>
          </p:sp>
        </p:grpSp>
        <p:grpSp>
          <p:nvGrpSpPr>
            <p:cNvPr name="Group 10" id="10"/>
            <p:cNvGrpSpPr/>
            <p:nvPr/>
          </p:nvGrpSpPr>
          <p:grpSpPr>
            <a:xfrm rot="0">
              <a:off x="0" y="7219681"/>
              <a:ext cx="277935" cy="277935"/>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25076"/>
              </a:solidFill>
            </p:spPr>
          </p:sp>
        </p:grpSp>
      </p:grpSp>
      <p:grpSp>
        <p:nvGrpSpPr>
          <p:cNvPr name="Group 12" id="12"/>
          <p:cNvGrpSpPr/>
          <p:nvPr/>
        </p:nvGrpSpPr>
        <p:grpSpPr>
          <a:xfrm rot="0">
            <a:off x="-2274500" y="-304124"/>
            <a:ext cx="11655442" cy="11209454"/>
            <a:chOff x="0" y="0"/>
            <a:chExt cx="3069746" cy="2952284"/>
          </a:xfrm>
        </p:grpSpPr>
        <p:sp>
          <p:nvSpPr>
            <p:cNvPr name="Freeform 13" id="13"/>
            <p:cNvSpPr/>
            <p:nvPr/>
          </p:nvSpPr>
          <p:spPr>
            <a:xfrm flipH="false" flipV="false" rot="0">
              <a:off x="0" y="0"/>
              <a:ext cx="3069746" cy="2952284"/>
            </a:xfrm>
            <a:custGeom>
              <a:avLst/>
              <a:gdLst/>
              <a:ahLst/>
              <a:cxnLst/>
              <a:rect r="r" b="b" t="t" l="l"/>
              <a:pathLst>
                <a:path h="2952284" w="3069746">
                  <a:moveTo>
                    <a:pt x="0" y="0"/>
                  </a:moveTo>
                  <a:lnTo>
                    <a:pt x="3069746" y="0"/>
                  </a:lnTo>
                  <a:lnTo>
                    <a:pt x="3069746" y="2952284"/>
                  </a:lnTo>
                  <a:lnTo>
                    <a:pt x="0" y="2952284"/>
                  </a:lnTo>
                  <a:close/>
                </a:path>
              </a:pathLst>
            </a:custGeom>
            <a:solidFill>
              <a:srgbClr val="FFFFFF"/>
            </a:solidFill>
          </p:spPr>
        </p:sp>
        <p:sp>
          <p:nvSpPr>
            <p:cNvPr name="TextBox 14" id="14"/>
            <p:cNvSpPr txBox="true"/>
            <p:nvPr/>
          </p:nvSpPr>
          <p:spPr>
            <a:xfrm>
              <a:off x="0" y="-47625"/>
              <a:ext cx="3069746" cy="2999909"/>
            </a:xfrm>
            <a:prstGeom prst="rect">
              <a:avLst/>
            </a:prstGeom>
          </p:spPr>
          <p:txBody>
            <a:bodyPr anchor="ctr" rtlCol="false" tIns="50800" lIns="50800" bIns="50800" rIns="50800"/>
            <a:lstStyle/>
            <a:p>
              <a:pPr algn="ctr">
                <a:lnSpc>
                  <a:spcPts val="3413"/>
                </a:lnSpc>
              </a:pPr>
            </a:p>
          </p:txBody>
        </p:sp>
      </p:grpSp>
      <p:sp>
        <p:nvSpPr>
          <p:cNvPr name="TextBox 15" id="15"/>
          <p:cNvSpPr txBox="true"/>
          <p:nvPr/>
        </p:nvSpPr>
        <p:spPr>
          <a:xfrm rot="0">
            <a:off x="1466049" y="3533358"/>
            <a:ext cx="6670033" cy="2782372"/>
          </a:xfrm>
          <a:prstGeom prst="rect">
            <a:avLst/>
          </a:prstGeom>
        </p:spPr>
        <p:txBody>
          <a:bodyPr anchor="t" rtlCol="false" tIns="0" lIns="0" bIns="0" rIns="0">
            <a:spAutoFit/>
          </a:bodyPr>
          <a:lstStyle/>
          <a:p>
            <a:pPr algn="l">
              <a:lnSpc>
                <a:spcPts val="10817"/>
              </a:lnSpc>
            </a:pPr>
            <a:r>
              <a:rPr lang="en-US" sz="9834">
                <a:solidFill>
                  <a:srgbClr val="412D44"/>
                </a:solidFill>
                <a:latin typeface="Circe Contrast"/>
                <a:ea typeface="Circe Contrast"/>
                <a:cs typeface="Circe Contrast"/>
                <a:sym typeface="Circe Contrast"/>
              </a:rPr>
              <a:t>Cronograma de trabajo</a:t>
            </a:r>
          </a:p>
        </p:txBody>
      </p:sp>
      <p:grpSp>
        <p:nvGrpSpPr>
          <p:cNvPr name="Group 16" id="16"/>
          <p:cNvGrpSpPr/>
          <p:nvPr/>
        </p:nvGrpSpPr>
        <p:grpSpPr>
          <a:xfrm rot="0">
            <a:off x="11202062" y="1795479"/>
            <a:ext cx="5359741" cy="1255887"/>
            <a:chOff x="0" y="0"/>
            <a:chExt cx="7146321" cy="1674516"/>
          </a:xfrm>
        </p:grpSpPr>
        <p:sp>
          <p:nvSpPr>
            <p:cNvPr name="TextBox 17" id="17"/>
            <p:cNvSpPr txBox="true"/>
            <p:nvPr/>
          </p:nvSpPr>
          <p:spPr>
            <a:xfrm rot="0">
              <a:off x="0" y="0"/>
              <a:ext cx="7146321" cy="419100"/>
            </a:xfrm>
            <a:prstGeom prst="rect">
              <a:avLst/>
            </a:prstGeom>
          </p:spPr>
          <p:txBody>
            <a:bodyPr anchor="t" rtlCol="false" tIns="0" lIns="0" bIns="0" rIns="0">
              <a:spAutoFit/>
            </a:bodyPr>
            <a:lstStyle/>
            <a:p>
              <a:pPr algn="l" marL="0" indent="0" lvl="0">
                <a:lnSpc>
                  <a:spcPts val="2520"/>
                </a:lnSpc>
                <a:spcBef>
                  <a:spcPct val="0"/>
                </a:spcBef>
              </a:pPr>
              <a:r>
                <a:rPr lang="en-US" b="true" sz="2100" i="true">
                  <a:solidFill>
                    <a:srgbClr val="583D5B"/>
                  </a:solidFill>
                  <a:latin typeface="Circe Bold Italics"/>
                  <a:ea typeface="Circe Bold Italics"/>
                  <a:cs typeface="Circe Bold Italics"/>
                  <a:sym typeface="Circe Bold Italics"/>
                </a:rPr>
                <a:t>Análisis e investigación para estrategia</a:t>
              </a:r>
            </a:p>
          </p:txBody>
        </p:sp>
        <p:sp>
          <p:nvSpPr>
            <p:cNvPr name="TextBox 18" id="18"/>
            <p:cNvSpPr txBox="true"/>
            <p:nvPr/>
          </p:nvSpPr>
          <p:spPr>
            <a:xfrm rot="0">
              <a:off x="0" y="595228"/>
              <a:ext cx="7146321" cy="1079288"/>
            </a:xfrm>
            <a:prstGeom prst="rect">
              <a:avLst/>
            </a:prstGeom>
          </p:spPr>
          <p:txBody>
            <a:bodyPr anchor="t" rtlCol="false" tIns="0" lIns="0" bIns="0" rIns="0">
              <a:spAutoFit/>
            </a:bodyPr>
            <a:lstStyle/>
            <a:p>
              <a:pPr algn="l">
                <a:lnSpc>
                  <a:spcPts val="2240"/>
                </a:lnSpc>
                <a:spcBef>
                  <a:spcPct val="0"/>
                </a:spcBef>
              </a:pPr>
              <a:r>
                <a:rPr lang="en-US" sz="1600">
                  <a:solidFill>
                    <a:srgbClr val="201F1F"/>
                  </a:solidFill>
                  <a:latin typeface="Circe"/>
                  <a:ea typeface="Circe"/>
                  <a:cs typeface="Circe"/>
                  <a:sym typeface="Circe"/>
                </a:rPr>
                <a:t>Como se mencionó anteriormente, vamos a comenzar a armar la estrategia de tu marca a partir de una investigación de mercado. El periodo investigativo dura 7 días hábiles.</a:t>
              </a:r>
            </a:p>
          </p:txBody>
        </p:sp>
      </p:grpSp>
      <p:grpSp>
        <p:nvGrpSpPr>
          <p:cNvPr name="Group 19" id="19"/>
          <p:cNvGrpSpPr/>
          <p:nvPr/>
        </p:nvGrpSpPr>
        <p:grpSpPr>
          <a:xfrm rot="0">
            <a:off x="11202062" y="3600399"/>
            <a:ext cx="5513725" cy="1255887"/>
            <a:chOff x="0" y="0"/>
            <a:chExt cx="7351633" cy="1674516"/>
          </a:xfrm>
        </p:grpSpPr>
        <p:sp>
          <p:nvSpPr>
            <p:cNvPr name="TextBox 20" id="20"/>
            <p:cNvSpPr txBox="true"/>
            <p:nvPr/>
          </p:nvSpPr>
          <p:spPr>
            <a:xfrm rot="0">
              <a:off x="0" y="0"/>
              <a:ext cx="7351633" cy="419100"/>
            </a:xfrm>
            <a:prstGeom prst="rect">
              <a:avLst/>
            </a:prstGeom>
          </p:spPr>
          <p:txBody>
            <a:bodyPr anchor="t" rtlCol="false" tIns="0" lIns="0" bIns="0" rIns="0">
              <a:spAutoFit/>
            </a:bodyPr>
            <a:lstStyle/>
            <a:p>
              <a:pPr algn="l" marL="0" indent="0" lvl="0">
                <a:lnSpc>
                  <a:spcPts val="2520"/>
                </a:lnSpc>
                <a:spcBef>
                  <a:spcPct val="0"/>
                </a:spcBef>
              </a:pPr>
              <a:r>
                <a:rPr lang="en-US" b="true" sz="2100" i="true">
                  <a:solidFill>
                    <a:srgbClr val="583D5B"/>
                  </a:solidFill>
                  <a:latin typeface="Circe Bold Italics"/>
                  <a:ea typeface="Circe Bold Italics"/>
                  <a:cs typeface="Circe Bold Italics"/>
                  <a:sym typeface="Circe Bold Italics"/>
                </a:rPr>
                <a:t>Junta para presentación de proyecto armado</a:t>
              </a:r>
            </a:p>
          </p:txBody>
        </p:sp>
        <p:sp>
          <p:nvSpPr>
            <p:cNvPr name="TextBox 21" id="21"/>
            <p:cNvSpPr txBox="true"/>
            <p:nvPr/>
          </p:nvSpPr>
          <p:spPr>
            <a:xfrm rot="0">
              <a:off x="0" y="595228"/>
              <a:ext cx="7351633" cy="1079288"/>
            </a:xfrm>
            <a:prstGeom prst="rect">
              <a:avLst/>
            </a:prstGeom>
          </p:spPr>
          <p:txBody>
            <a:bodyPr anchor="t" rtlCol="false" tIns="0" lIns="0" bIns="0" rIns="0">
              <a:spAutoFit/>
            </a:bodyPr>
            <a:lstStyle/>
            <a:p>
              <a:pPr algn="l">
                <a:lnSpc>
                  <a:spcPts val="2240"/>
                </a:lnSpc>
                <a:spcBef>
                  <a:spcPct val="0"/>
                </a:spcBef>
              </a:pPr>
              <a:r>
                <a:rPr lang="en-US" sz="1600">
                  <a:solidFill>
                    <a:srgbClr val="201F1F"/>
                  </a:solidFill>
                  <a:latin typeface="Circe"/>
                  <a:ea typeface="Circe"/>
                  <a:cs typeface="Circe"/>
                  <a:sym typeface="Circe"/>
                </a:rPr>
                <a:t>Luego de haber investigado, inmediatamente se comienza a trabajar en la idea principal de la estrategia integral. Esto incluye el modelo de mercado, diseño gráfico y redes sociales.</a:t>
              </a:r>
            </a:p>
          </p:txBody>
        </p:sp>
      </p:grpSp>
      <p:grpSp>
        <p:nvGrpSpPr>
          <p:cNvPr name="Group 22" id="22"/>
          <p:cNvGrpSpPr/>
          <p:nvPr/>
        </p:nvGrpSpPr>
        <p:grpSpPr>
          <a:xfrm rot="0">
            <a:off x="11202062" y="5405319"/>
            <a:ext cx="5513725" cy="1255887"/>
            <a:chOff x="0" y="0"/>
            <a:chExt cx="7351633" cy="1674516"/>
          </a:xfrm>
        </p:grpSpPr>
        <p:sp>
          <p:nvSpPr>
            <p:cNvPr name="TextBox 23" id="23"/>
            <p:cNvSpPr txBox="true"/>
            <p:nvPr/>
          </p:nvSpPr>
          <p:spPr>
            <a:xfrm rot="0">
              <a:off x="0" y="0"/>
              <a:ext cx="7351633" cy="419100"/>
            </a:xfrm>
            <a:prstGeom prst="rect">
              <a:avLst/>
            </a:prstGeom>
          </p:spPr>
          <p:txBody>
            <a:bodyPr anchor="t" rtlCol="false" tIns="0" lIns="0" bIns="0" rIns="0">
              <a:spAutoFit/>
            </a:bodyPr>
            <a:lstStyle/>
            <a:p>
              <a:pPr algn="l" marL="0" indent="0" lvl="0">
                <a:lnSpc>
                  <a:spcPts val="2520"/>
                </a:lnSpc>
                <a:spcBef>
                  <a:spcPct val="0"/>
                </a:spcBef>
              </a:pPr>
              <a:r>
                <a:rPr lang="en-US" b="true" sz="2100" i="true">
                  <a:solidFill>
                    <a:srgbClr val="583D5B"/>
                  </a:solidFill>
                  <a:latin typeface="Circe Bold Italics"/>
                  <a:ea typeface="Circe Bold Italics"/>
                  <a:cs typeface="Circe Bold Italics"/>
                  <a:sym typeface="Circe Bold Italics"/>
                </a:rPr>
                <a:t>Armado integral de sitio web y redes sociales</a:t>
              </a:r>
            </a:p>
          </p:txBody>
        </p:sp>
        <p:sp>
          <p:nvSpPr>
            <p:cNvPr name="TextBox 24" id="24"/>
            <p:cNvSpPr txBox="true"/>
            <p:nvPr/>
          </p:nvSpPr>
          <p:spPr>
            <a:xfrm rot="0">
              <a:off x="0" y="595228"/>
              <a:ext cx="7351633" cy="1079288"/>
            </a:xfrm>
            <a:prstGeom prst="rect">
              <a:avLst/>
            </a:prstGeom>
          </p:spPr>
          <p:txBody>
            <a:bodyPr anchor="t" rtlCol="false" tIns="0" lIns="0" bIns="0" rIns="0">
              <a:spAutoFit/>
            </a:bodyPr>
            <a:lstStyle/>
            <a:p>
              <a:pPr algn="l">
                <a:lnSpc>
                  <a:spcPts val="2240"/>
                </a:lnSpc>
                <a:spcBef>
                  <a:spcPct val="0"/>
                </a:spcBef>
              </a:pPr>
              <a:r>
                <a:rPr lang="en-US" sz="1600">
                  <a:solidFill>
                    <a:srgbClr val="201F1F"/>
                  </a:solidFill>
                  <a:latin typeface="Circe"/>
                  <a:ea typeface="Circe"/>
                  <a:cs typeface="Circe"/>
                  <a:sym typeface="Circe"/>
                </a:rPr>
                <a:t>Luego de nuestra junta y teniendo acordada la identidad visual de tu marca, comenzaremos a plasmarla en tu nuevo sitio web y redes sociales de la mano de nuestros diseñadores y analistas.</a:t>
              </a:r>
            </a:p>
          </p:txBody>
        </p:sp>
      </p:grpSp>
      <p:grpSp>
        <p:nvGrpSpPr>
          <p:cNvPr name="Group 25" id="25"/>
          <p:cNvGrpSpPr/>
          <p:nvPr/>
        </p:nvGrpSpPr>
        <p:grpSpPr>
          <a:xfrm rot="0">
            <a:off x="11202062" y="7210239"/>
            <a:ext cx="5205757" cy="1255887"/>
            <a:chOff x="0" y="0"/>
            <a:chExt cx="6941009" cy="1674516"/>
          </a:xfrm>
        </p:grpSpPr>
        <p:sp>
          <p:nvSpPr>
            <p:cNvPr name="TextBox 26" id="26"/>
            <p:cNvSpPr txBox="true"/>
            <p:nvPr/>
          </p:nvSpPr>
          <p:spPr>
            <a:xfrm rot="0">
              <a:off x="0" y="0"/>
              <a:ext cx="6941009" cy="419100"/>
            </a:xfrm>
            <a:prstGeom prst="rect">
              <a:avLst/>
            </a:prstGeom>
          </p:spPr>
          <p:txBody>
            <a:bodyPr anchor="t" rtlCol="false" tIns="0" lIns="0" bIns="0" rIns="0">
              <a:spAutoFit/>
            </a:bodyPr>
            <a:lstStyle/>
            <a:p>
              <a:pPr algn="l" marL="0" indent="0" lvl="0">
                <a:lnSpc>
                  <a:spcPts val="2520"/>
                </a:lnSpc>
                <a:spcBef>
                  <a:spcPct val="0"/>
                </a:spcBef>
              </a:pPr>
              <a:r>
                <a:rPr lang="en-US" b="true" sz="2100" i="true">
                  <a:solidFill>
                    <a:srgbClr val="583D5B"/>
                  </a:solidFill>
                  <a:latin typeface="Circe Bold Italics"/>
                  <a:ea typeface="Circe Bold Italics"/>
                  <a:cs typeface="Circe Bold Italics"/>
                  <a:sym typeface="Circe Bold Italics"/>
                </a:rPr>
                <a:t>Lanzamiento oficial de manera física y virtual</a:t>
              </a:r>
            </a:p>
          </p:txBody>
        </p:sp>
        <p:sp>
          <p:nvSpPr>
            <p:cNvPr name="TextBox 27" id="27"/>
            <p:cNvSpPr txBox="true"/>
            <p:nvPr/>
          </p:nvSpPr>
          <p:spPr>
            <a:xfrm rot="0">
              <a:off x="0" y="595228"/>
              <a:ext cx="6941009" cy="1079288"/>
            </a:xfrm>
            <a:prstGeom prst="rect">
              <a:avLst/>
            </a:prstGeom>
          </p:spPr>
          <p:txBody>
            <a:bodyPr anchor="t" rtlCol="false" tIns="0" lIns="0" bIns="0" rIns="0">
              <a:spAutoFit/>
            </a:bodyPr>
            <a:lstStyle/>
            <a:p>
              <a:pPr algn="l">
                <a:lnSpc>
                  <a:spcPts val="2240"/>
                </a:lnSpc>
                <a:spcBef>
                  <a:spcPct val="0"/>
                </a:spcBef>
              </a:pPr>
              <a:r>
                <a:rPr lang="en-US" sz="1600">
                  <a:solidFill>
                    <a:srgbClr val="201F1F"/>
                  </a:solidFill>
                  <a:latin typeface="Circe"/>
                  <a:ea typeface="Circe"/>
                  <a:cs typeface="Circe"/>
                  <a:sym typeface="Circe"/>
                </a:rPr>
                <a:t>Cuando se cumplan los 30 días de haber comenzado el proyecto, se realiza el lanzamiento de la estrategia integral en todos los métodos de comunicación elegidos.</a:t>
              </a:r>
            </a:p>
          </p:txBody>
        </p:sp>
      </p:grpSp>
      <p:grpSp>
        <p:nvGrpSpPr>
          <p:cNvPr name="Group 28" id="28"/>
          <p:cNvGrpSpPr>
            <a:grpSpLocks noChangeAspect="true"/>
          </p:cNvGrpSpPr>
          <p:nvPr/>
        </p:nvGrpSpPr>
        <p:grpSpPr>
          <a:xfrm rot="0">
            <a:off x="13008776" y="9258300"/>
            <a:ext cx="5246370" cy="5246370"/>
            <a:chOff x="0" y="0"/>
            <a:chExt cx="6355080" cy="6355080"/>
          </a:xfrm>
        </p:grpSpPr>
        <p:sp>
          <p:nvSpPr>
            <p:cNvPr name="Freeform 29" id="29"/>
            <p:cNvSpPr/>
            <p:nvPr/>
          </p:nvSpPr>
          <p:spPr>
            <a:xfrm flipH="false" flipV="false" rot="0">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name="Group 30" id="30"/>
          <p:cNvGrpSpPr>
            <a:grpSpLocks noChangeAspect="true"/>
          </p:cNvGrpSpPr>
          <p:nvPr/>
        </p:nvGrpSpPr>
        <p:grpSpPr>
          <a:xfrm rot="0">
            <a:off x="1613152" y="-4217670"/>
            <a:ext cx="5246370" cy="5246370"/>
            <a:chOff x="0" y="0"/>
            <a:chExt cx="6355080" cy="6355080"/>
          </a:xfrm>
        </p:grpSpPr>
        <p:sp>
          <p:nvSpPr>
            <p:cNvPr name="Freeform 31" id="31"/>
            <p:cNvSpPr/>
            <p:nvPr/>
          </p:nvSpPr>
          <p:spPr>
            <a:xfrm flipH="false" flipV="false" rot="0">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725076">
                <a:alpha val="40000"/>
              </a:srgbClr>
            </a:solidFill>
          </p:spPr>
        </p:sp>
      </p:grpSp>
      <p:sp>
        <p:nvSpPr>
          <p:cNvPr name="Freeform 32" id="32"/>
          <p:cNvSpPr/>
          <p:nvPr/>
        </p:nvSpPr>
        <p:spPr>
          <a:xfrm flipH="false" flipV="false" rot="0">
            <a:off x="7193973" y="6492853"/>
            <a:ext cx="712262" cy="336706"/>
          </a:xfrm>
          <a:custGeom>
            <a:avLst/>
            <a:gdLst/>
            <a:ahLst/>
            <a:cxnLst/>
            <a:rect r="r" b="b" t="t" l="l"/>
            <a:pathLst>
              <a:path h="336706" w="712262">
                <a:moveTo>
                  <a:pt x="0" y="0"/>
                </a:moveTo>
                <a:lnTo>
                  <a:pt x="712262" y="0"/>
                </a:lnTo>
                <a:lnTo>
                  <a:pt x="712262" y="336706"/>
                </a:lnTo>
                <a:lnTo>
                  <a:pt x="0" y="33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3703500" y="6779240"/>
            <a:ext cx="10881001" cy="0"/>
          </a:xfrm>
          <a:prstGeom prst="line">
            <a:avLst/>
          </a:prstGeom>
          <a:ln cap="flat" w="19050">
            <a:solidFill>
              <a:srgbClr val="000000"/>
            </a:solidFill>
            <a:prstDash val="solid"/>
            <a:headEnd type="none" len="sm" w="sm"/>
            <a:tailEnd type="none" len="sm" w="sm"/>
          </a:ln>
        </p:spPr>
      </p:sp>
      <p:grpSp>
        <p:nvGrpSpPr>
          <p:cNvPr name="Group 3" id="3"/>
          <p:cNvGrpSpPr/>
          <p:nvPr/>
        </p:nvGrpSpPr>
        <p:grpSpPr>
          <a:xfrm rot="0">
            <a:off x="2216040" y="2806727"/>
            <a:ext cx="13678859" cy="6539506"/>
            <a:chOff x="0" y="0"/>
            <a:chExt cx="3678040" cy="1758375"/>
          </a:xfrm>
        </p:grpSpPr>
        <p:sp>
          <p:nvSpPr>
            <p:cNvPr name="Freeform 4" id="4"/>
            <p:cNvSpPr/>
            <p:nvPr/>
          </p:nvSpPr>
          <p:spPr>
            <a:xfrm flipH="false" flipV="false" rot="0">
              <a:off x="0" y="0"/>
              <a:ext cx="3678040" cy="1758375"/>
            </a:xfrm>
            <a:custGeom>
              <a:avLst/>
              <a:gdLst/>
              <a:ahLst/>
              <a:cxnLst/>
              <a:rect r="r" b="b" t="t" l="l"/>
              <a:pathLst>
                <a:path h="1758375" w="3678040">
                  <a:moveTo>
                    <a:pt x="28865" y="0"/>
                  </a:moveTo>
                  <a:lnTo>
                    <a:pt x="3649175" y="0"/>
                  </a:lnTo>
                  <a:cubicBezTo>
                    <a:pt x="3656830" y="0"/>
                    <a:pt x="3664172" y="3041"/>
                    <a:pt x="3669586" y="8454"/>
                  </a:cubicBezTo>
                  <a:cubicBezTo>
                    <a:pt x="3674999" y="13868"/>
                    <a:pt x="3678040" y="21209"/>
                    <a:pt x="3678040" y="28865"/>
                  </a:cubicBezTo>
                  <a:lnTo>
                    <a:pt x="3678040" y="1729510"/>
                  </a:lnTo>
                  <a:cubicBezTo>
                    <a:pt x="3678040" y="1737166"/>
                    <a:pt x="3674999" y="1744507"/>
                    <a:pt x="3669586" y="1749921"/>
                  </a:cubicBezTo>
                  <a:cubicBezTo>
                    <a:pt x="3664172" y="1755334"/>
                    <a:pt x="3656830" y="1758375"/>
                    <a:pt x="3649175" y="1758375"/>
                  </a:cubicBezTo>
                  <a:lnTo>
                    <a:pt x="28865" y="1758375"/>
                  </a:lnTo>
                  <a:cubicBezTo>
                    <a:pt x="21209" y="1758375"/>
                    <a:pt x="13868" y="1755334"/>
                    <a:pt x="8454" y="1749921"/>
                  </a:cubicBezTo>
                  <a:cubicBezTo>
                    <a:pt x="3041" y="1744507"/>
                    <a:pt x="0" y="1737166"/>
                    <a:pt x="0" y="1729510"/>
                  </a:cubicBezTo>
                  <a:lnTo>
                    <a:pt x="0" y="28865"/>
                  </a:lnTo>
                  <a:cubicBezTo>
                    <a:pt x="0" y="21209"/>
                    <a:pt x="3041" y="13868"/>
                    <a:pt x="8454" y="8454"/>
                  </a:cubicBezTo>
                  <a:cubicBezTo>
                    <a:pt x="13868" y="3041"/>
                    <a:pt x="21209" y="0"/>
                    <a:pt x="28865" y="0"/>
                  </a:cubicBezTo>
                  <a:close/>
                </a:path>
              </a:pathLst>
            </a:custGeom>
            <a:solidFill>
              <a:srgbClr val="F6EEE8"/>
            </a:solidFill>
          </p:spPr>
        </p:sp>
        <p:sp>
          <p:nvSpPr>
            <p:cNvPr name="TextBox 5" id="5"/>
            <p:cNvSpPr txBox="true"/>
            <p:nvPr/>
          </p:nvSpPr>
          <p:spPr>
            <a:xfrm>
              <a:off x="0" y="-85725"/>
              <a:ext cx="3678040" cy="1844100"/>
            </a:xfrm>
            <a:prstGeom prst="rect">
              <a:avLst/>
            </a:prstGeom>
          </p:spPr>
          <p:txBody>
            <a:bodyPr anchor="ctr" rtlCol="false" tIns="50800" lIns="50800" bIns="50800" rIns="50800"/>
            <a:lstStyle/>
            <a:p>
              <a:pPr algn="ctr">
                <a:lnSpc>
                  <a:spcPts val="3126"/>
                </a:lnSpc>
              </a:pPr>
            </a:p>
          </p:txBody>
        </p:sp>
      </p:grpSp>
      <p:sp>
        <p:nvSpPr>
          <p:cNvPr name="TextBox 6" id="6"/>
          <p:cNvSpPr txBox="true"/>
          <p:nvPr/>
        </p:nvSpPr>
        <p:spPr>
          <a:xfrm rot="0">
            <a:off x="2017088" y="940767"/>
            <a:ext cx="14253823" cy="1485900"/>
          </a:xfrm>
          <a:prstGeom prst="rect">
            <a:avLst/>
          </a:prstGeom>
        </p:spPr>
        <p:txBody>
          <a:bodyPr anchor="t" rtlCol="false" tIns="0" lIns="0" bIns="0" rIns="0">
            <a:spAutoFit/>
          </a:bodyPr>
          <a:lstStyle/>
          <a:p>
            <a:pPr algn="ctr" marL="0" indent="0" lvl="0">
              <a:lnSpc>
                <a:spcPts val="11753"/>
              </a:lnSpc>
              <a:spcBef>
                <a:spcPct val="0"/>
              </a:spcBef>
            </a:pPr>
            <a:r>
              <a:rPr lang="en-US" sz="9794">
                <a:solidFill>
                  <a:srgbClr val="412D44"/>
                </a:solidFill>
                <a:latin typeface="Circe Contrast"/>
                <a:ea typeface="Circe Contrast"/>
                <a:cs typeface="Circe Contrast"/>
                <a:sym typeface="Circe Contrast"/>
              </a:rPr>
              <a:t>Presupuesto e inversión</a:t>
            </a:r>
          </a:p>
        </p:txBody>
      </p:sp>
      <p:grpSp>
        <p:nvGrpSpPr>
          <p:cNvPr name="Group 7" id="7"/>
          <p:cNvGrpSpPr/>
          <p:nvPr/>
        </p:nvGrpSpPr>
        <p:grpSpPr>
          <a:xfrm rot="0">
            <a:off x="3689911" y="3549930"/>
            <a:ext cx="10731118" cy="401823"/>
            <a:chOff x="0" y="0"/>
            <a:chExt cx="14308157" cy="535764"/>
          </a:xfrm>
        </p:grpSpPr>
        <p:sp>
          <p:nvSpPr>
            <p:cNvPr name="TextBox 8" id="8"/>
            <p:cNvSpPr txBox="true"/>
            <p:nvPr/>
          </p:nvSpPr>
          <p:spPr>
            <a:xfrm rot="0">
              <a:off x="0" y="-47625"/>
              <a:ext cx="4966872" cy="583389"/>
            </a:xfrm>
            <a:prstGeom prst="rect">
              <a:avLst/>
            </a:prstGeom>
          </p:spPr>
          <p:txBody>
            <a:bodyPr anchor="t" rtlCol="false" tIns="0" lIns="0" bIns="0" rIns="0">
              <a:spAutoFit/>
            </a:bodyPr>
            <a:lstStyle/>
            <a:p>
              <a:pPr algn="l">
                <a:lnSpc>
                  <a:spcPts val="3725"/>
                </a:lnSpc>
              </a:pPr>
              <a:r>
                <a:rPr lang="en-US" b="true" sz="2679" spc="321">
                  <a:solidFill>
                    <a:srgbClr val="725076"/>
                  </a:solidFill>
                  <a:latin typeface="Circe Bold"/>
                  <a:ea typeface="Circe Bold"/>
                  <a:cs typeface="Circe Bold"/>
                  <a:sym typeface="Circe Bold"/>
                </a:rPr>
                <a:t>DESCRIPCIÓN</a:t>
              </a:r>
            </a:p>
          </p:txBody>
        </p:sp>
        <p:sp>
          <p:nvSpPr>
            <p:cNvPr name="TextBox 9" id="9"/>
            <p:cNvSpPr txBox="true"/>
            <p:nvPr/>
          </p:nvSpPr>
          <p:spPr>
            <a:xfrm rot="0">
              <a:off x="5610483" y="-47625"/>
              <a:ext cx="2248005" cy="583389"/>
            </a:xfrm>
            <a:prstGeom prst="rect">
              <a:avLst/>
            </a:prstGeom>
          </p:spPr>
          <p:txBody>
            <a:bodyPr anchor="t" rtlCol="false" tIns="0" lIns="0" bIns="0" rIns="0">
              <a:spAutoFit/>
            </a:bodyPr>
            <a:lstStyle/>
            <a:p>
              <a:pPr algn="l">
                <a:lnSpc>
                  <a:spcPts val="3725"/>
                </a:lnSpc>
              </a:pPr>
              <a:r>
                <a:rPr lang="en-US" b="true" sz="2679" spc="321">
                  <a:solidFill>
                    <a:srgbClr val="725076"/>
                  </a:solidFill>
                  <a:latin typeface="Circe Bold"/>
                  <a:ea typeface="Circe Bold"/>
                  <a:cs typeface="Circe Bold"/>
                  <a:sym typeface="Circe Bold"/>
                </a:rPr>
                <a:t>PRECIO</a:t>
              </a:r>
            </a:p>
          </p:txBody>
        </p:sp>
        <p:sp>
          <p:nvSpPr>
            <p:cNvPr name="TextBox 10" id="10"/>
            <p:cNvSpPr txBox="true"/>
            <p:nvPr/>
          </p:nvSpPr>
          <p:spPr>
            <a:xfrm rot="0">
              <a:off x="8999833" y="-47625"/>
              <a:ext cx="2248005" cy="583389"/>
            </a:xfrm>
            <a:prstGeom prst="rect">
              <a:avLst/>
            </a:prstGeom>
          </p:spPr>
          <p:txBody>
            <a:bodyPr anchor="t" rtlCol="false" tIns="0" lIns="0" bIns="0" rIns="0">
              <a:spAutoFit/>
            </a:bodyPr>
            <a:lstStyle/>
            <a:p>
              <a:pPr algn="l">
                <a:lnSpc>
                  <a:spcPts val="3725"/>
                </a:lnSpc>
              </a:pPr>
              <a:r>
                <a:rPr lang="en-US" b="true" sz="2679" spc="321">
                  <a:solidFill>
                    <a:srgbClr val="725076"/>
                  </a:solidFill>
                  <a:latin typeface="Circe Bold"/>
                  <a:ea typeface="Circe Bold"/>
                  <a:cs typeface="Circe Bold"/>
                  <a:sym typeface="Circe Bold"/>
                </a:rPr>
                <a:t>CANT.</a:t>
              </a:r>
            </a:p>
          </p:txBody>
        </p:sp>
        <p:sp>
          <p:nvSpPr>
            <p:cNvPr name="TextBox 11" id="11"/>
            <p:cNvSpPr txBox="true"/>
            <p:nvPr/>
          </p:nvSpPr>
          <p:spPr>
            <a:xfrm rot="0">
              <a:off x="12060152" y="-47625"/>
              <a:ext cx="2248005" cy="583389"/>
            </a:xfrm>
            <a:prstGeom prst="rect">
              <a:avLst/>
            </a:prstGeom>
          </p:spPr>
          <p:txBody>
            <a:bodyPr anchor="t" rtlCol="false" tIns="0" lIns="0" bIns="0" rIns="0">
              <a:spAutoFit/>
            </a:bodyPr>
            <a:lstStyle/>
            <a:p>
              <a:pPr algn="l">
                <a:lnSpc>
                  <a:spcPts val="3725"/>
                </a:lnSpc>
              </a:pPr>
              <a:r>
                <a:rPr lang="en-US" b="true" sz="2679" spc="321">
                  <a:solidFill>
                    <a:srgbClr val="725076"/>
                  </a:solidFill>
                  <a:latin typeface="Circe Bold"/>
                  <a:ea typeface="Circe Bold"/>
                  <a:cs typeface="Circe Bold"/>
                  <a:sym typeface="Circe Bold"/>
                </a:rPr>
                <a:t>PRECIO</a:t>
              </a:r>
            </a:p>
          </p:txBody>
        </p:sp>
      </p:grpSp>
      <p:grpSp>
        <p:nvGrpSpPr>
          <p:cNvPr name="Group 12" id="12"/>
          <p:cNvGrpSpPr/>
          <p:nvPr/>
        </p:nvGrpSpPr>
        <p:grpSpPr>
          <a:xfrm rot="0">
            <a:off x="3707802" y="4582787"/>
            <a:ext cx="10845219" cy="331452"/>
            <a:chOff x="0" y="0"/>
            <a:chExt cx="14460292" cy="441936"/>
          </a:xfrm>
        </p:grpSpPr>
        <p:sp>
          <p:nvSpPr>
            <p:cNvPr name="TextBox 13" id="13"/>
            <p:cNvSpPr txBox="true"/>
            <p:nvPr/>
          </p:nvSpPr>
          <p:spPr>
            <a:xfrm rot="0">
              <a:off x="0" y="-89129"/>
              <a:ext cx="5002914" cy="533272"/>
            </a:xfrm>
            <a:prstGeom prst="rect">
              <a:avLst/>
            </a:prstGeom>
          </p:spPr>
          <p:txBody>
            <a:bodyPr anchor="t" rtlCol="false" tIns="0" lIns="0" bIns="0" rIns="0">
              <a:spAutoFit/>
            </a:bodyPr>
            <a:lstStyle/>
            <a:p>
              <a:pPr algn="l">
                <a:lnSpc>
                  <a:spcPts val="3532"/>
                </a:lnSpc>
              </a:pPr>
              <a:r>
                <a:rPr lang="en-US" sz="2208" spc="88">
                  <a:solidFill>
                    <a:srgbClr val="412D44"/>
                  </a:solidFill>
                  <a:latin typeface="Circe"/>
                  <a:ea typeface="Circe"/>
                  <a:cs typeface="Circe"/>
                  <a:sym typeface="Circe"/>
                </a:rPr>
                <a:t>Desarrollo sitio web</a:t>
              </a:r>
            </a:p>
          </p:txBody>
        </p:sp>
        <p:sp>
          <p:nvSpPr>
            <p:cNvPr name="TextBox 14" id="14"/>
            <p:cNvSpPr txBox="true"/>
            <p:nvPr/>
          </p:nvSpPr>
          <p:spPr>
            <a:xfrm rot="0">
              <a:off x="5817848" y="-89398"/>
              <a:ext cx="2248005" cy="533272"/>
            </a:xfrm>
            <a:prstGeom prst="rect">
              <a:avLst/>
            </a:prstGeom>
          </p:spPr>
          <p:txBody>
            <a:bodyPr anchor="t" rtlCol="false" tIns="0" lIns="0" bIns="0" rIns="0">
              <a:spAutoFit/>
            </a:bodyPr>
            <a:lstStyle/>
            <a:p>
              <a:pPr algn="l">
                <a:lnSpc>
                  <a:spcPts val="3532"/>
                </a:lnSpc>
              </a:pPr>
              <a:r>
                <a:rPr lang="en-US" sz="2208" spc="88">
                  <a:solidFill>
                    <a:srgbClr val="412D44"/>
                  </a:solidFill>
                  <a:latin typeface="Circe"/>
                  <a:ea typeface="Circe"/>
                  <a:cs typeface="Circe"/>
                  <a:sym typeface="Circe"/>
                </a:rPr>
                <a:t>$19.500</a:t>
              </a:r>
            </a:p>
          </p:txBody>
        </p:sp>
        <p:sp>
          <p:nvSpPr>
            <p:cNvPr name="TextBox 15" id="15"/>
            <p:cNvSpPr txBox="true"/>
            <p:nvPr/>
          </p:nvSpPr>
          <p:spPr>
            <a:xfrm rot="0">
              <a:off x="9006196" y="-87663"/>
              <a:ext cx="2248005" cy="533272"/>
            </a:xfrm>
            <a:prstGeom prst="rect">
              <a:avLst/>
            </a:prstGeom>
          </p:spPr>
          <p:txBody>
            <a:bodyPr anchor="t" rtlCol="false" tIns="0" lIns="0" bIns="0" rIns="0">
              <a:spAutoFit/>
            </a:bodyPr>
            <a:lstStyle/>
            <a:p>
              <a:pPr algn="l">
                <a:lnSpc>
                  <a:spcPts val="3532"/>
                </a:lnSpc>
              </a:pPr>
              <a:r>
                <a:rPr lang="en-US" sz="2208" spc="88">
                  <a:solidFill>
                    <a:srgbClr val="412D44"/>
                  </a:solidFill>
                  <a:latin typeface="Circe"/>
                  <a:ea typeface="Circe"/>
                  <a:cs typeface="Circe"/>
                  <a:sym typeface="Circe"/>
                </a:rPr>
                <a:t>1 unidad</a:t>
              </a:r>
            </a:p>
          </p:txBody>
        </p:sp>
        <p:sp>
          <p:nvSpPr>
            <p:cNvPr name="TextBox 16" id="16"/>
            <p:cNvSpPr txBox="true"/>
            <p:nvPr/>
          </p:nvSpPr>
          <p:spPr>
            <a:xfrm rot="0">
              <a:off x="12212286" y="-64184"/>
              <a:ext cx="2248005" cy="493062"/>
            </a:xfrm>
            <a:prstGeom prst="rect">
              <a:avLst/>
            </a:prstGeom>
          </p:spPr>
          <p:txBody>
            <a:bodyPr anchor="t" rtlCol="false" tIns="0" lIns="0" bIns="0" rIns="0">
              <a:spAutoFit/>
            </a:bodyPr>
            <a:lstStyle/>
            <a:p>
              <a:pPr algn="l">
                <a:lnSpc>
                  <a:spcPts val="3376"/>
                </a:lnSpc>
              </a:pPr>
              <a:r>
                <a:rPr lang="en-US" sz="2110" spc="84" b="true">
                  <a:solidFill>
                    <a:srgbClr val="412D44"/>
                  </a:solidFill>
                  <a:latin typeface="Circe Bold"/>
                  <a:ea typeface="Circe Bold"/>
                  <a:cs typeface="Circe Bold"/>
                  <a:sym typeface="Circe Bold"/>
                </a:rPr>
                <a:t>$19.500</a:t>
              </a:r>
            </a:p>
          </p:txBody>
        </p:sp>
      </p:grpSp>
      <p:grpSp>
        <p:nvGrpSpPr>
          <p:cNvPr name="Group 17" id="17"/>
          <p:cNvGrpSpPr/>
          <p:nvPr/>
        </p:nvGrpSpPr>
        <p:grpSpPr>
          <a:xfrm rot="0">
            <a:off x="3707802" y="5243966"/>
            <a:ext cx="10845217" cy="331452"/>
            <a:chOff x="0" y="0"/>
            <a:chExt cx="14460290" cy="441936"/>
          </a:xfrm>
        </p:grpSpPr>
        <p:sp>
          <p:nvSpPr>
            <p:cNvPr name="TextBox 18" id="18"/>
            <p:cNvSpPr txBox="true"/>
            <p:nvPr/>
          </p:nvSpPr>
          <p:spPr>
            <a:xfrm rot="0">
              <a:off x="0" y="-89129"/>
              <a:ext cx="5002914" cy="533272"/>
            </a:xfrm>
            <a:prstGeom prst="rect">
              <a:avLst/>
            </a:prstGeom>
          </p:spPr>
          <p:txBody>
            <a:bodyPr anchor="t" rtlCol="false" tIns="0" lIns="0" bIns="0" rIns="0">
              <a:spAutoFit/>
            </a:bodyPr>
            <a:lstStyle/>
            <a:p>
              <a:pPr algn="l">
                <a:lnSpc>
                  <a:spcPts val="3532"/>
                </a:lnSpc>
              </a:pPr>
              <a:r>
                <a:rPr lang="en-US" sz="2208" spc="88">
                  <a:solidFill>
                    <a:srgbClr val="412D44"/>
                  </a:solidFill>
                  <a:latin typeface="Circe"/>
                  <a:ea typeface="Circe"/>
                  <a:cs typeface="Circe"/>
                  <a:sym typeface="Circe"/>
                </a:rPr>
                <a:t>Estrategia integral de marca</a:t>
              </a:r>
            </a:p>
          </p:txBody>
        </p:sp>
        <p:sp>
          <p:nvSpPr>
            <p:cNvPr name="TextBox 19" id="19"/>
            <p:cNvSpPr txBox="true"/>
            <p:nvPr/>
          </p:nvSpPr>
          <p:spPr>
            <a:xfrm rot="0">
              <a:off x="5817848" y="-89398"/>
              <a:ext cx="2248005" cy="533272"/>
            </a:xfrm>
            <a:prstGeom prst="rect">
              <a:avLst/>
            </a:prstGeom>
          </p:spPr>
          <p:txBody>
            <a:bodyPr anchor="t" rtlCol="false" tIns="0" lIns="0" bIns="0" rIns="0">
              <a:spAutoFit/>
            </a:bodyPr>
            <a:lstStyle/>
            <a:p>
              <a:pPr algn="l">
                <a:lnSpc>
                  <a:spcPts val="3532"/>
                </a:lnSpc>
              </a:pPr>
              <a:r>
                <a:rPr lang="en-US" sz="2208" spc="88">
                  <a:solidFill>
                    <a:srgbClr val="412D44"/>
                  </a:solidFill>
                  <a:latin typeface="Circe"/>
                  <a:ea typeface="Circe"/>
                  <a:cs typeface="Circe"/>
                  <a:sym typeface="Circe"/>
                </a:rPr>
                <a:t>$5.000</a:t>
              </a:r>
            </a:p>
          </p:txBody>
        </p:sp>
        <p:sp>
          <p:nvSpPr>
            <p:cNvPr name="TextBox 20" id="20"/>
            <p:cNvSpPr txBox="true"/>
            <p:nvPr/>
          </p:nvSpPr>
          <p:spPr>
            <a:xfrm rot="0">
              <a:off x="9006196" y="-87663"/>
              <a:ext cx="2248005" cy="533272"/>
            </a:xfrm>
            <a:prstGeom prst="rect">
              <a:avLst/>
            </a:prstGeom>
          </p:spPr>
          <p:txBody>
            <a:bodyPr anchor="t" rtlCol="false" tIns="0" lIns="0" bIns="0" rIns="0">
              <a:spAutoFit/>
            </a:bodyPr>
            <a:lstStyle/>
            <a:p>
              <a:pPr algn="l">
                <a:lnSpc>
                  <a:spcPts val="3532"/>
                </a:lnSpc>
              </a:pPr>
              <a:r>
                <a:rPr lang="en-US" sz="2208" spc="88">
                  <a:solidFill>
                    <a:srgbClr val="412D44"/>
                  </a:solidFill>
                  <a:latin typeface="Circe"/>
                  <a:ea typeface="Circe"/>
                  <a:cs typeface="Circe"/>
                  <a:sym typeface="Circe"/>
                </a:rPr>
                <a:t>1 unidad</a:t>
              </a:r>
            </a:p>
          </p:txBody>
        </p:sp>
        <p:sp>
          <p:nvSpPr>
            <p:cNvPr name="TextBox 21" id="21"/>
            <p:cNvSpPr txBox="true"/>
            <p:nvPr/>
          </p:nvSpPr>
          <p:spPr>
            <a:xfrm rot="0">
              <a:off x="12212284" y="-89051"/>
              <a:ext cx="2248005" cy="533272"/>
            </a:xfrm>
            <a:prstGeom prst="rect">
              <a:avLst/>
            </a:prstGeom>
          </p:spPr>
          <p:txBody>
            <a:bodyPr anchor="t" rtlCol="false" tIns="0" lIns="0" bIns="0" rIns="0">
              <a:spAutoFit/>
            </a:bodyPr>
            <a:lstStyle/>
            <a:p>
              <a:pPr algn="l">
                <a:lnSpc>
                  <a:spcPts val="3532"/>
                </a:lnSpc>
              </a:pPr>
              <a:r>
                <a:rPr lang="en-US" sz="2208" spc="88" b="true">
                  <a:solidFill>
                    <a:srgbClr val="412D44"/>
                  </a:solidFill>
                  <a:latin typeface="Circe Bold"/>
                  <a:ea typeface="Circe Bold"/>
                  <a:cs typeface="Circe Bold"/>
                  <a:sym typeface="Circe Bold"/>
                </a:rPr>
                <a:t>$5.000</a:t>
              </a:r>
            </a:p>
          </p:txBody>
        </p:sp>
      </p:grpSp>
      <p:grpSp>
        <p:nvGrpSpPr>
          <p:cNvPr name="Group 22" id="22"/>
          <p:cNvGrpSpPr/>
          <p:nvPr/>
        </p:nvGrpSpPr>
        <p:grpSpPr>
          <a:xfrm rot="0">
            <a:off x="3707802" y="5905345"/>
            <a:ext cx="10834198" cy="342269"/>
            <a:chOff x="0" y="0"/>
            <a:chExt cx="14445598" cy="456359"/>
          </a:xfrm>
        </p:grpSpPr>
        <p:sp>
          <p:nvSpPr>
            <p:cNvPr name="TextBox 23" id="23"/>
            <p:cNvSpPr txBox="true"/>
            <p:nvPr/>
          </p:nvSpPr>
          <p:spPr>
            <a:xfrm rot="0">
              <a:off x="0" y="-89398"/>
              <a:ext cx="5002914" cy="533272"/>
            </a:xfrm>
            <a:prstGeom prst="rect">
              <a:avLst/>
            </a:prstGeom>
          </p:spPr>
          <p:txBody>
            <a:bodyPr anchor="t" rtlCol="false" tIns="0" lIns="0" bIns="0" rIns="0">
              <a:spAutoFit/>
            </a:bodyPr>
            <a:lstStyle/>
            <a:p>
              <a:pPr algn="l">
                <a:lnSpc>
                  <a:spcPts val="3532"/>
                </a:lnSpc>
              </a:pPr>
              <a:r>
                <a:rPr lang="en-US" sz="2208" spc="88">
                  <a:solidFill>
                    <a:srgbClr val="412D44"/>
                  </a:solidFill>
                  <a:latin typeface="Circe"/>
                  <a:ea typeface="Circe"/>
                  <a:cs typeface="Circe"/>
                  <a:sym typeface="Circe"/>
                </a:rPr>
                <a:t>Inversión en publicidad</a:t>
              </a:r>
            </a:p>
          </p:txBody>
        </p:sp>
        <p:sp>
          <p:nvSpPr>
            <p:cNvPr name="TextBox 24" id="24"/>
            <p:cNvSpPr txBox="true"/>
            <p:nvPr/>
          </p:nvSpPr>
          <p:spPr>
            <a:xfrm rot="0">
              <a:off x="5803156" y="-74975"/>
              <a:ext cx="2248005" cy="533272"/>
            </a:xfrm>
            <a:prstGeom prst="rect">
              <a:avLst/>
            </a:prstGeom>
          </p:spPr>
          <p:txBody>
            <a:bodyPr anchor="t" rtlCol="false" tIns="0" lIns="0" bIns="0" rIns="0">
              <a:spAutoFit/>
            </a:bodyPr>
            <a:lstStyle/>
            <a:p>
              <a:pPr algn="l">
                <a:lnSpc>
                  <a:spcPts val="3532"/>
                </a:lnSpc>
              </a:pPr>
              <a:r>
                <a:rPr lang="en-US" sz="2208" spc="88">
                  <a:solidFill>
                    <a:srgbClr val="412D44"/>
                  </a:solidFill>
                  <a:latin typeface="Circe"/>
                  <a:ea typeface="Circe"/>
                  <a:cs typeface="Circe"/>
                  <a:sym typeface="Circe"/>
                </a:rPr>
                <a:t>$4.700</a:t>
              </a:r>
            </a:p>
          </p:txBody>
        </p:sp>
        <p:sp>
          <p:nvSpPr>
            <p:cNvPr name="TextBox 25" id="25"/>
            <p:cNvSpPr txBox="true"/>
            <p:nvPr/>
          </p:nvSpPr>
          <p:spPr>
            <a:xfrm rot="0">
              <a:off x="8991504" y="-73240"/>
              <a:ext cx="2248005" cy="533272"/>
            </a:xfrm>
            <a:prstGeom prst="rect">
              <a:avLst/>
            </a:prstGeom>
          </p:spPr>
          <p:txBody>
            <a:bodyPr anchor="t" rtlCol="false" tIns="0" lIns="0" bIns="0" rIns="0">
              <a:spAutoFit/>
            </a:bodyPr>
            <a:lstStyle/>
            <a:p>
              <a:pPr algn="l">
                <a:lnSpc>
                  <a:spcPts val="3532"/>
                </a:lnSpc>
              </a:pPr>
              <a:r>
                <a:rPr lang="en-US" sz="2208" spc="88">
                  <a:solidFill>
                    <a:srgbClr val="412D44"/>
                  </a:solidFill>
                  <a:latin typeface="Circe"/>
                  <a:ea typeface="Circe"/>
                  <a:cs typeface="Circe"/>
                  <a:sym typeface="Circe"/>
                </a:rPr>
                <a:t>1 unidad</a:t>
              </a:r>
            </a:p>
          </p:txBody>
        </p:sp>
        <p:sp>
          <p:nvSpPr>
            <p:cNvPr name="TextBox 26" id="26"/>
            <p:cNvSpPr txBox="true"/>
            <p:nvPr/>
          </p:nvSpPr>
          <p:spPr>
            <a:xfrm rot="0">
              <a:off x="12197592" y="-74628"/>
              <a:ext cx="2248005" cy="533272"/>
            </a:xfrm>
            <a:prstGeom prst="rect">
              <a:avLst/>
            </a:prstGeom>
          </p:spPr>
          <p:txBody>
            <a:bodyPr anchor="t" rtlCol="false" tIns="0" lIns="0" bIns="0" rIns="0">
              <a:spAutoFit/>
            </a:bodyPr>
            <a:lstStyle/>
            <a:p>
              <a:pPr algn="l">
                <a:lnSpc>
                  <a:spcPts val="3532"/>
                </a:lnSpc>
              </a:pPr>
              <a:r>
                <a:rPr lang="en-US" sz="2208" spc="88" b="true">
                  <a:solidFill>
                    <a:srgbClr val="412D44"/>
                  </a:solidFill>
                  <a:latin typeface="Circe Bold"/>
                  <a:ea typeface="Circe Bold"/>
                  <a:cs typeface="Circe Bold"/>
                  <a:sym typeface="Circe Bold"/>
                </a:rPr>
                <a:t>$4.700</a:t>
              </a:r>
            </a:p>
          </p:txBody>
        </p:sp>
      </p:grpSp>
      <p:grpSp>
        <p:nvGrpSpPr>
          <p:cNvPr name="Group 27" id="27"/>
          <p:cNvGrpSpPr/>
          <p:nvPr/>
        </p:nvGrpSpPr>
        <p:grpSpPr>
          <a:xfrm rot="0">
            <a:off x="10450805" y="7114080"/>
            <a:ext cx="4091196" cy="291662"/>
            <a:chOff x="0" y="0"/>
            <a:chExt cx="5454928" cy="388882"/>
          </a:xfrm>
        </p:grpSpPr>
        <p:sp>
          <p:nvSpPr>
            <p:cNvPr name="TextBox 28" id="28"/>
            <p:cNvSpPr txBox="true"/>
            <p:nvPr/>
          </p:nvSpPr>
          <p:spPr>
            <a:xfrm rot="0">
              <a:off x="3206922" y="-65180"/>
              <a:ext cx="2248005" cy="457735"/>
            </a:xfrm>
            <a:prstGeom prst="rect">
              <a:avLst/>
            </a:prstGeom>
          </p:spPr>
          <p:txBody>
            <a:bodyPr anchor="t" rtlCol="false" tIns="0" lIns="0" bIns="0" rIns="0">
              <a:spAutoFit/>
            </a:bodyPr>
            <a:lstStyle/>
            <a:p>
              <a:pPr algn="l">
                <a:lnSpc>
                  <a:spcPts val="3035"/>
                </a:lnSpc>
              </a:pPr>
              <a:r>
                <a:rPr lang="en-US" sz="1897" spc="75">
                  <a:solidFill>
                    <a:srgbClr val="412D44"/>
                  </a:solidFill>
                  <a:latin typeface="Circe"/>
                  <a:ea typeface="Circe"/>
                  <a:cs typeface="Circe"/>
                  <a:sym typeface="Circe"/>
                </a:rPr>
                <a:t>$29.200</a:t>
              </a:r>
            </a:p>
          </p:txBody>
        </p:sp>
        <p:sp>
          <p:nvSpPr>
            <p:cNvPr name="TextBox 29" id="29"/>
            <p:cNvSpPr txBox="true"/>
            <p:nvPr/>
          </p:nvSpPr>
          <p:spPr>
            <a:xfrm rot="0">
              <a:off x="0" y="-79873"/>
              <a:ext cx="2248005" cy="457735"/>
            </a:xfrm>
            <a:prstGeom prst="rect">
              <a:avLst/>
            </a:prstGeom>
          </p:spPr>
          <p:txBody>
            <a:bodyPr anchor="t" rtlCol="false" tIns="0" lIns="0" bIns="0" rIns="0">
              <a:spAutoFit/>
            </a:bodyPr>
            <a:lstStyle/>
            <a:p>
              <a:pPr algn="l">
                <a:lnSpc>
                  <a:spcPts val="3035"/>
                </a:lnSpc>
              </a:pPr>
              <a:r>
                <a:rPr lang="en-US" b="true" sz="1897" spc="227">
                  <a:solidFill>
                    <a:srgbClr val="725076"/>
                  </a:solidFill>
                  <a:latin typeface="Circe Bold"/>
                  <a:ea typeface="Circe Bold"/>
                  <a:cs typeface="Circe Bold"/>
                  <a:sym typeface="Circe Bold"/>
                </a:rPr>
                <a:t>SUBTOTAL</a:t>
              </a:r>
            </a:p>
          </p:txBody>
        </p:sp>
      </p:grpSp>
      <p:grpSp>
        <p:nvGrpSpPr>
          <p:cNvPr name="Group 30" id="30"/>
          <p:cNvGrpSpPr/>
          <p:nvPr/>
        </p:nvGrpSpPr>
        <p:grpSpPr>
          <a:xfrm rot="0">
            <a:off x="10450804" y="7775260"/>
            <a:ext cx="4091195" cy="291662"/>
            <a:chOff x="0" y="0"/>
            <a:chExt cx="5454927" cy="388882"/>
          </a:xfrm>
        </p:grpSpPr>
        <p:sp>
          <p:nvSpPr>
            <p:cNvPr name="TextBox 31" id="31"/>
            <p:cNvSpPr txBox="true"/>
            <p:nvPr/>
          </p:nvSpPr>
          <p:spPr>
            <a:xfrm rot="0">
              <a:off x="3206921" y="-65180"/>
              <a:ext cx="2248005" cy="457735"/>
            </a:xfrm>
            <a:prstGeom prst="rect">
              <a:avLst/>
            </a:prstGeom>
          </p:spPr>
          <p:txBody>
            <a:bodyPr anchor="t" rtlCol="false" tIns="0" lIns="0" bIns="0" rIns="0">
              <a:spAutoFit/>
            </a:bodyPr>
            <a:lstStyle/>
            <a:p>
              <a:pPr algn="l">
                <a:lnSpc>
                  <a:spcPts val="3035"/>
                </a:lnSpc>
              </a:pPr>
              <a:r>
                <a:rPr lang="en-US" sz="1897" spc="75">
                  <a:solidFill>
                    <a:srgbClr val="412D44"/>
                  </a:solidFill>
                  <a:latin typeface="Circe"/>
                  <a:ea typeface="Circe"/>
                  <a:cs typeface="Circe"/>
                  <a:sym typeface="Circe"/>
                </a:rPr>
                <a:t>$4.878</a:t>
              </a:r>
            </a:p>
          </p:txBody>
        </p:sp>
        <p:sp>
          <p:nvSpPr>
            <p:cNvPr name="TextBox 32" id="32"/>
            <p:cNvSpPr txBox="true"/>
            <p:nvPr/>
          </p:nvSpPr>
          <p:spPr>
            <a:xfrm rot="0">
              <a:off x="0" y="-79873"/>
              <a:ext cx="2248005" cy="457735"/>
            </a:xfrm>
            <a:prstGeom prst="rect">
              <a:avLst/>
            </a:prstGeom>
          </p:spPr>
          <p:txBody>
            <a:bodyPr anchor="t" rtlCol="false" tIns="0" lIns="0" bIns="0" rIns="0">
              <a:spAutoFit/>
            </a:bodyPr>
            <a:lstStyle/>
            <a:p>
              <a:pPr algn="l">
                <a:lnSpc>
                  <a:spcPts val="3035"/>
                </a:lnSpc>
              </a:pPr>
              <a:r>
                <a:rPr lang="en-US" b="true" sz="1897" spc="227">
                  <a:solidFill>
                    <a:srgbClr val="725076"/>
                  </a:solidFill>
                  <a:latin typeface="Circe Bold"/>
                  <a:ea typeface="Circe Bold"/>
                  <a:cs typeface="Circe Bold"/>
                  <a:sym typeface="Circe Bold"/>
                </a:rPr>
                <a:t>IMPUESTOS</a:t>
              </a:r>
            </a:p>
          </p:txBody>
        </p:sp>
      </p:grpSp>
      <p:grpSp>
        <p:nvGrpSpPr>
          <p:cNvPr name="Group 33" id="33"/>
          <p:cNvGrpSpPr/>
          <p:nvPr/>
        </p:nvGrpSpPr>
        <p:grpSpPr>
          <a:xfrm rot="0">
            <a:off x="10439785" y="8447456"/>
            <a:ext cx="4091196" cy="291662"/>
            <a:chOff x="0" y="0"/>
            <a:chExt cx="5454928" cy="388882"/>
          </a:xfrm>
        </p:grpSpPr>
        <p:sp>
          <p:nvSpPr>
            <p:cNvPr name="TextBox 34" id="34"/>
            <p:cNvSpPr txBox="true"/>
            <p:nvPr/>
          </p:nvSpPr>
          <p:spPr>
            <a:xfrm rot="0">
              <a:off x="3206922" y="-65180"/>
              <a:ext cx="2248005" cy="457735"/>
            </a:xfrm>
            <a:prstGeom prst="rect">
              <a:avLst/>
            </a:prstGeom>
          </p:spPr>
          <p:txBody>
            <a:bodyPr anchor="t" rtlCol="false" tIns="0" lIns="0" bIns="0" rIns="0">
              <a:spAutoFit/>
            </a:bodyPr>
            <a:lstStyle/>
            <a:p>
              <a:pPr algn="l">
                <a:lnSpc>
                  <a:spcPts val="3035"/>
                </a:lnSpc>
              </a:pPr>
              <a:r>
                <a:rPr lang="en-US" sz="1897" spc="75" b="true">
                  <a:solidFill>
                    <a:srgbClr val="412D44"/>
                  </a:solidFill>
                  <a:latin typeface="Circe Bold"/>
                  <a:ea typeface="Circe Bold"/>
                  <a:cs typeface="Circe Bold"/>
                  <a:sym typeface="Circe Bold"/>
                </a:rPr>
                <a:t>$34.078</a:t>
              </a:r>
            </a:p>
          </p:txBody>
        </p:sp>
        <p:sp>
          <p:nvSpPr>
            <p:cNvPr name="TextBox 35" id="35"/>
            <p:cNvSpPr txBox="true"/>
            <p:nvPr/>
          </p:nvSpPr>
          <p:spPr>
            <a:xfrm rot="0">
              <a:off x="0" y="-79873"/>
              <a:ext cx="2248005" cy="457735"/>
            </a:xfrm>
            <a:prstGeom prst="rect">
              <a:avLst/>
            </a:prstGeom>
          </p:spPr>
          <p:txBody>
            <a:bodyPr anchor="t" rtlCol="false" tIns="0" lIns="0" bIns="0" rIns="0">
              <a:spAutoFit/>
            </a:bodyPr>
            <a:lstStyle/>
            <a:p>
              <a:pPr algn="l">
                <a:lnSpc>
                  <a:spcPts val="3035"/>
                </a:lnSpc>
              </a:pPr>
              <a:r>
                <a:rPr lang="en-US" b="true" sz="1897" spc="227">
                  <a:solidFill>
                    <a:srgbClr val="725076"/>
                  </a:solidFill>
                  <a:latin typeface="Circe Bold"/>
                  <a:ea typeface="Circe Bold"/>
                  <a:cs typeface="Circe Bold"/>
                  <a:sym typeface="Circe Bold"/>
                </a:rPr>
                <a:t>TOTAL</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EEE8"/>
        </a:solidFill>
      </p:bgPr>
    </p:bg>
    <p:spTree>
      <p:nvGrpSpPr>
        <p:cNvPr id="1" name=""/>
        <p:cNvGrpSpPr/>
        <p:nvPr/>
      </p:nvGrpSpPr>
      <p:grpSpPr>
        <a:xfrm>
          <a:off x="0" y="0"/>
          <a:ext cx="0" cy="0"/>
          <a:chOff x="0" y="0"/>
          <a:chExt cx="0" cy="0"/>
        </a:xfrm>
      </p:grpSpPr>
      <p:sp>
        <p:nvSpPr>
          <p:cNvPr name="TextBox 2" id="2"/>
          <p:cNvSpPr txBox="true"/>
          <p:nvPr/>
        </p:nvSpPr>
        <p:spPr>
          <a:xfrm rot="0">
            <a:off x="9656385" y="2607040"/>
            <a:ext cx="6451770" cy="3898385"/>
          </a:xfrm>
          <a:prstGeom prst="rect">
            <a:avLst/>
          </a:prstGeom>
        </p:spPr>
        <p:txBody>
          <a:bodyPr anchor="t" rtlCol="false" tIns="0" lIns="0" bIns="0" rIns="0">
            <a:spAutoFit/>
          </a:bodyPr>
          <a:lstStyle/>
          <a:p>
            <a:pPr algn="l" marL="0" indent="0" lvl="0">
              <a:lnSpc>
                <a:spcPts val="7655"/>
              </a:lnSpc>
            </a:pPr>
            <a:r>
              <a:rPr lang="en-US" sz="6959">
                <a:solidFill>
                  <a:srgbClr val="412D44"/>
                </a:solidFill>
                <a:latin typeface="Circe Contrast"/>
                <a:ea typeface="Circe Contrast"/>
                <a:cs typeface="Circe Contrast"/>
                <a:sym typeface="Circe Contrast"/>
              </a:rPr>
              <a:t>¿Estás listo para comenzar a ver resultados efectivos?</a:t>
            </a:r>
          </a:p>
        </p:txBody>
      </p:sp>
      <p:sp>
        <p:nvSpPr>
          <p:cNvPr name="TextBox 3" id="3"/>
          <p:cNvSpPr txBox="true"/>
          <p:nvPr/>
        </p:nvSpPr>
        <p:spPr>
          <a:xfrm rot="0">
            <a:off x="9656385" y="6922456"/>
            <a:ext cx="6451770" cy="833704"/>
          </a:xfrm>
          <a:prstGeom prst="rect">
            <a:avLst/>
          </a:prstGeom>
        </p:spPr>
        <p:txBody>
          <a:bodyPr anchor="t" rtlCol="false" tIns="0" lIns="0" bIns="0" rIns="0">
            <a:spAutoFit/>
          </a:bodyPr>
          <a:lstStyle/>
          <a:p>
            <a:pPr algn="l">
              <a:lnSpc>
                <a:spcPts val="3323"/>
              </a:lnSpc>
            </a:pPr>
            <a:r>
              <a:rPr lang="en-US" sz="2864">
                <a:solidFill>
                  <a:srgbClr val="412D44"/>
                </a:solidFill>
                <a:latin typeface="Circe"/>
                <a:ea typeface="Circe"/>
                <a:cs typeface="Circe"/>
                <a:sym typeface="Circe"/>
              </a:rPr>
              <a:t>Es momento de impulsar tu negocio.</a:t>
            </a:r>
          </a:p>
          <a:p>
            <a:pPr algn="l" marL="0" indent="0" lvl="0">
              <a:lnSpc>
                <a:spcPts val="3323"/>
              </a:lnSpc>
            </a:pPr>
            <a:r>
              <a:rPr lang="en-US" sz="2864">
                <a:solidFill>
                  <a:srgbClr val="412D44"/>
                </a:solidFill>
                <a:latin typeface="Circe"/>
                <a:ea typeface="Circe"/>
                <a:cs typeface="Circe"/>
                <a:sym typeface="Circe"/>
              </a:rPr>
              <a:t>¡Esperamos tu respuesta!</a:t>
            </a:r>
          </a:p>
        </p:txBody>
      </p:sp>
      <p:grpSp>
        <p:nvGrpSpPr>
          <p:cNvPr name="Group 4" id="4"/>
          <p:cNvGrpSpPr>
            <a:grpSpLocks noChangeAspect="true"/>
          </p:cNvGrpSpPr>
          <p:nvPr/>
        </p:nvGrpSpPr>
        <p:grpSpPr>
          <a:xfrm rot="0">
            <a:off x="2042110" y="1909081"/>
            <a:ext cx="6468838" cy="6468838"/>
            <a:chOff x="0" y="0"/>
            <a:chExt cx="7620000" cy="7620000"/>
          </a:xfrm>
        </p:grpSpPr>
        <p:sp>
          <p:nvSpPr>
            <p:cNvPr name="Freeform 5" id="5"/>
            <p:cNvSpPr/>
            <p:nvPr/>
          </p:nvSpPr>
          <p:spPr>
            <a:xfrm flipH="false" flipV="false" rot="0">
              <a:off x="0" y="0"/>
              <a:ext cx="7620000" cy="7620000"/>
            </a:xfrm>
            <a:custGeom>
              <a:avLst/>
              <a:gdLst/>
              <a:ahLst/>
              <a:cxnLst/>
              <a:rect r="r" b="b" t="t" l="l"/>
              <a:pathLst>
                <a:path h="7620000" w="7620000">
                  <a:moveTo>
                    <a:pt x="6826250" y="0"/>
                  </a:moveTo>
                  <a:lnTo>
                    <a:pt x="793750" y="0"/>
                  </a:lnTo>
                  <a:cubicBezTo>
                    <a:pt x="355600" y="0"/>
                    <a:pt x="0" y="355600"/>
                    <a:pt x="0" y="793750"/>
                  </a:cubicBezTo>
                  <a:lnTo>
                    <a:pt x="0" y="7620000"/>
                  </a:lnTo>
                  <a:lnTo>
                    <a:pt x="6826250" y="7620000"/>
                  </a:lnTo>
                  <a:cubicBezTo>
                    <a:pt x="7264400" y="7620000"/>
                    <a:pt x="7620000" y="7264400"/>
                    <a:pt x="7620000" y="6826250"/>
                  </a:cubicBezTo>
                  <a:lnTo>
                    <a:pt x="7620000" y="0"/>
                  </a:lnTo>
                  <a:lnTo>
                    <a:pt x="6826250" y="0"/>
                  </a:lnTo>
                  <a:close/>
                </a:path>
              </a:pathLst>
            </a:custGeom>
            <a:blipFill>
              <a:blip r:embed="rId2"/>
              <a:stretch>
                <a:fillRect l="0" t="-5140" r="-8261" b="-3121"/>
              </a:stretch>
            </a:blipFill>
          </p:spPr>
        </p:sp>
      </p:grpSp>
      <p:sp>
        <p:nvSpPr>
          <p:cNvPr name="AutoShape 6" id="6"/>
          <p:cNvSpPr/>
          <p:nvPr/>
        </p:nvSpPr>
        <p:spPr>
          <a:xfrm rot="0">
            <a:off x="-970562" y="652445"/>
            <a:ext cx="19821877" cy="0"/>
          </a:xfrm>
          <a:prstGeom prst="line">
            <a:avLst/>
          </a:prstGeom>
          <a:ln cap="flat" w="114300">
            <a:solidFill>
              <a:srgbClr val="FFFFFF"/>
            </a:solidFill>
            <a:prstDash val="solid"/>
            <a:headEnd type="none" len="sm" w="sm"/>
            <a:tailEnd type="none" len="sm" w="sm"/>
          </a:ln>
        </p:spPr>
      </p:sp>
      <p:sp>
        <p:nvSpPr>
          <p:cNvPr name="AutoShape 7" id="7"/>
          <p:cNvSpPr/>
          <p:nvPr/>
        </p:nvSpPr>
        <p:spPr>
          <a:xfrm rot="0">
            <a:off x="-818960" y="404795"/>
            <a:ext cx="19821877" cy="0"/>
          </a:xfrm>
          <a:prstGeom prst="line">
            <a:avLst/>
          </a:prstGeom>
          <a:ln cap="flat" w="114300">
            <a:solidFill>
              <a:srgbClr val="FFFFFF"/>
            </a:solidFill>
            <a:prstDash val="solid"/>
            <a:headEnd type="none" len="sm" w="sm"/>
            <a:tailEnd type="none" len="sm" w="sm"/>
          </a:ln>
        </p:spPr>
      </p:sp>
      <p:sp>
        <p:nvSpPr>
          <p:cNvPr name="AutoShape 8" id="8"/>
          <p:cNvSpPr/>
          <p:nvPr/>
        </p:nvSpPr>
        <p:spPr>
          <a:xfrm rot="0">
            <a:off x="-574329" y="9672305"/>
            <a:ext cx="19821877" cy="0"/>
          </a:xfrm>
          <a:prstGeom prst="line">
            <a:avLst/>
          </a:prstGeom>
          <a:ln cap="flat" w="114300">
            <a:solidFill>
              <a:srgbClr val="FFFFFF"/>
            </a:solidFill>
            <a:prstDash val="solid"/>
            <a:headEnd type="none" len="sm" w="sm"/>
            <a:tailEnd type="none" len="sm" w="sm"/>
          </a:ln>
        </p:spPr>
      </p:sp>
      <p:sp>
        <p:nvSpPr>
          <p:cNvPr name="AutoShape 9" id="9"/>
          <p:cNvSpPr/>
          <p:nvPr/>
        </p:nvSpPr>
        <p:spPr>
          <a:xfrm rot="0">
            <a:off x="-422728" y="9424655"/>
            <a:ext cx="19821877" cy="0"/>
          </a:xfrm>
          <a:prstGeom prst="line">
            <a:avLst/>
          </a:prstGeom>
          <a:ln cap="flat" w="114300">
            <a:solidFill>
              <a:srgbClr val="FFFFFF"/>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DAGkG1hFNig</dc:identifier>
  <dcterms:modified xsi:type="dcterms:W3CDTF">2011-08-01T06:04:30Z</dcterms:modified>
  <cp:revision>1</cp:revision>
  <dc:title>Presentación Propuesta de Marketing Estrategia de Negocio Minimalista Morado</dc:title>
</cp:coreProperties>
</file>