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5143500" type="screen16x9"/>
  <p:notesSz cx="6858000" cy="9144000"/>
  <p:embeddedFontLst>
    <p:embeddedFont>
      <p:font typeface="Average" panose="020B0604020202020204" charset="0"/>
      <p:regular r:id="rId15"/>
    </p:embeddedFont>
    <p:embeddedFont>
      <p:font typeface="Oswald" panose="00000500000000000000"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c3381eaa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c3381eaa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e02928ee3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e02928ee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c3381eaa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c3381eaa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e5093bf74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e5093bf74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At the biological level, ageing results from the impact of the accumulation of a wide variety of molecular and cellular damage over time. This leads to a gradual decrease in physical and mental capacity, a growing risk of disease and ultimately death. These changes are neither linear nor consistent, and they are only loosely associated with a person’s age in years. The diversity seen in older age is not random. Beyond biological changes, ageing is often associated with other life transitions such as retirement, relocation to more appropriate housing and the death of friends and part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Common health conditions associated with ageing</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Common conditions in older age include hearing loss, cataracts and refractive errors, back and neck pain and osteoarthritis, chronic obstructive pulmonary disease, diabetes, depression and dementia. As people age, they are more likely to experience several conditions at the same time.</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Older age is also characterized by the emergence of several complex health states commonly called geriatric syndromes. They are often the consequence of multiple underlying factors and include frailty, urinary incontinence, falls, delirium and pressure ulcers.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ners.</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5093bf746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5093bf74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e5093bf746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e5093bf7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5093bf746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5093bf74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c3381eaa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c3381eaa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e5093bf746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e5093bf74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e5093bf746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e5093bf746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e02928ee3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e02928ee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ctrTitle"/>
          </p:nvPr>
        </p:nvSpPr>
        <p:spPr>
          <a:xfrm>
            <a:off x="612819" y="722667"/>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solidFill>
                  <a:srgbClr val="337F71"/>
                </a:solidFill>
              </a:rPr>
              <a:t>Diagnostic Prediction:</a:t>
            </a:r>
            <a:endParaRPr b="1" dirty="0">
              <a:solidFill>
                <a:srgbClr val="337F71"/>
              </a:solidFill>
            </a:endParaRPr>
          </a:p>
          <a:p>
            <a:pPr marL="0" lvl="0" indent="0" algn="ctr" rtl="0">
              <a:spcBef>
                <a:spcPts val="0"/>
              </a:spcBef>
              <a:spcAft>
                <a:spcPts val="0"/>
              </a:spcAft>
              <a:buNone/>
            </a:pPr>
            <a:r>
              <a:rPr lang="en" b="1" dirty="0">
                <a:solidFill>
                  <a:srgbClr val="337F71"/>
                </a:solidFill>
              </a:rPr>
              <a:t>Let’s make age just a number</a:t>
            </a:r>
            <a:endParaRPr b="1" dirty="0">
              <a:solidFill>
                <a:srgbClr val="337F71"/>
              </a:solidFill>
            </a:endParaRPr>
          </a:p>
        </p:txBody>
      </p:sp>
      <p:sp>
        <p:nvSpPr>
          <p:cNvPr id="68" name="Google Shape;68;p14"/>
          <p:cNvSpPr txBox="1">
            <a:spLocks noGrp="1"/>
          </p:cNvSpPr>
          <p:nvPr>
            <p:ph type="subTitle" idx="1"/>
          </p:nvPr>
        </p:nvSpPr>
        <p:spPr>
          <a:xfrm>
            <a:off x="4572000" y="4002896"/>
            <a:ext cx="4299511" cy="5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000" b="1" dirty="0">
                <a:solidFill>
                  <a:srgbClr val="337F71"/>
                </a:solidFill>
              </a:rPr>
              <a:t>Final Project Data Science Bootcamp                            03.08.2023                            </a:t>
            </a:r>
            <a:endParaRPr sz="2000" b="1" dirty="0">
              <a:solidFill>
                <a:srgbClr val="337F71"/>
              </a:solidFill>
            </a:endParaRPr>
          </a:p>
        </p:txBody>
      </p:sp>
      <p:sp>
        <p:nvSpPr>
          <p:cNvPr id="69" name="Google Shape;69;p14"/>
          <p:cNvSpPr txBox="1"/>
          <p:nvPr/>
        </p:nvSpPr>
        <p:spPr>
          <a:xfrm>
            <a:off x="6443361" y="2571750"/>
            <a:ext cx="2428150" cy="1662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9600" dirty="0">
                <a:solidFill>
                  <a:srgbClr val="337F71"/>
                </a:solidFill>
                <a:latin typeface="Oswald"/>
                <a:ea typeface="Oswald"/>
                <a:cs typeface="Oswald"/>
                <a:sym typeface="Oswald"/>
              </a:rPr>
              <a:t>. . . </a:t>
            </a:r>
            <a:endParaRPr sz="9600" dirty="0"/>
          </a:p>
        </p:txBody>
      </p:sp>
      <p:pic>
        <p:nvPicPr>
          <p:cNvPr id="6" name="Google Shape;59;p13">
            <a:extLst>
              <a:ext uri="{FF2B5EF4-FFF2-40B4-BE49-F238E27FC236}">
                <a16:creationId xmlns:a16="http://schemas.microsoft.com/office/drawing/2014/main" id="{5BFC2540-6972-4E3B-8AC4-5DBB9FE1BC3E}"/>
              </a:ext>
            </a:extLst>
          </p:cNvPr>
          <p:cNvPicPr preferRelativeResize="0"/>
          <p:nvPr/>
        </p:nvPicPr>
        <p:blipFill rotWithShape="1">
          <a:blip r:embed="rId3">
            <a:alphaModFix/>
          </a:blip>
          <a:srcRect t="1671"/>
          <a:stretch/>
        </p:blipFill>
        <p:spPr>
          <a:xfrm>
            <a:off x="96253" y="3142534"/>
            <a:ext cx="2829625" cy="192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Dataset is heavily imbalanced</a:t>
            </a:r>
            <a:endParaRPr>
              <a:solidFill>
                <a:schemeClr val="lt1"/>
              </a:solidFill>
            </a:endParaRPr>
          </a:p>
        </p:txBody>
      </p:sp>
      <p:pic>
        <p:nvPicPr>
          <p:cNvPr id="156" name="Google Shape;156;p23"/>
          <p:cNvPicPr preferRelativeResize="0"/>
          <p:nvPr/>
        </p:nvPicPr>
        <p:blipFill rotWithShape="1">
          <a:blip r:embed="rId3">
            <a:alphaModFix/>
          </a:blip>
          <a:srcRect t="15931"/>
          <a:stretch/>
        </p:blipFill>
        <p:spPr>
          <a:xfrm>
            <a:off x="2533475" y="1094950"/>
            <a:ext cx="4077050" cy="3410350"/>
          </a:xfrm>
          <a:prstGeom prst="rect">
            <a:avLst/>
          </a:prstGeom>
          <a:noFill/>
          <a:ln>
            <a:noFill/>
          </a:ln>
        </p:spPr>
      </p:pic>
      <p:sp>
        <p:nvSpPr>
          <p:cNvPr id="157" name="Google Shape;157;p23"/>
          <p:cNvSpPr txBox="1"/>
          <p:nvPr/>
        </p:nvSpPr>
        <p:spPr>
          <a:xfrm>
            <a:off x="0" y="46818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Average"/>
                <a:ea typeface="Average"/>
                <a:cs typeface="Average"/>
                <a:sym typeface="Average"/>
              </a:rPr>
              <a:t>Total: 617</a:t>
            </a:r>
            <a:endParaRPr sz="1800">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337F71"/>
                </a:solidFill>
              </a:rPr>
              <a:t>Best ML model</a:t>
            </a:r>
            <a:endParaRPr b="1">
              <a:solidFill>
                <a:srgbClr val="337F71"/>
              </a:solidFill>
            </a:endParaRPr>
          </a:p>
        </p:txBody>
      </p:sp>
      <p:sp>
        <p:nvSpPr>
          <p:cNvPr id="163" name="Google Shape;163;p24"/>
          <p:cNvSpPr txBox="1"/>
          <p:nvPr/>
        </p:nvSpPr>
        <p:spPr>
          <a:xfrm>
            <a:off x="462100" y="1178950"/>
            <a:ext cx="8575200" cy="3331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b="1">
                <a:latin typeface="Average"/>
                <a:ea typeface="Average"/>
                <a:cs typeface="Average"/>
                <a:sym typeface="Average"/>
              </a:rPr>
              <a:t>Best_Result_tabPFN-XGBoost-stack_score=0.06</a:t>
            </a:r>
            <a:endParaRPr sz="1300" b="1">
              <a:latin typeface="Average"/>
              <a:ea typeface="Average"/>
              <a:cs typeface="Average"/>
              <a:sym typeface="Average"/>
            </a:endParaRPr>
          </a:p>
          <a:p>
            <a:pPr marL="457200" lvl="0" indent="-311150" algn="l" rtl="0">
              <a:lnSpc>
                <a:spcPct val="115000"/>
              </a:lnSpc>
              <a:spcBef>
                <a:spcPts val="1200"/>
              </a:spcBef>
              <a:spcAft>
                <a:spcPts val="0"/>
              </a:spcAft>
              <a:buSzPts val="1300"/>
              <a:buFont typeface="Average"/>
              <a:buChar char="●"/>
            </a:pPr>
            <a:r>
              <a:rPr lang="en" sz="1300" b="1">
                <a:latin typeface="Average"/>
                <a:ea typeface="Average"/>
                <a:cs typeface="Average"/>
                <a:sym typeface="Average"/>
              </a:rPr>
              <a:t>Random undersampling for the balance the "Class" distribution (train dataframe).</a:t>
            </a:r>
            <a:endParaRPr sz="1300" b="1">
              <a:latin typeface="Average"/>
              <a:ea typeface="Average"/>
              <a:cs typeface="Average"/>
              <a:sym typeface="Average"/>
            </a:endParaRPr>
          </a:p>
          <a:p>
            <a:pPr marL="457200" lvl="0" indent="-311150" algn="l" rtl="0">
              <a:lnSpc>
                <a:spcPct val="115000"/>
              </a:lnSpc>
              <a:spcBef>
                <a:spcPts val="0"/>
              </a:spcBef>
              <a:spcAft>
                <a:spcPts val="0"/>
              </a:spcAft>
              <a:buSzPts val="1300"/>
              <a:buFont typeface="Average"/>
              <a:buChar char="●"/>
            </a:pPr>
            <a:r>
              <a:rPr lang="en" sz="1300" b="1">
                <a:latin typeface="Average"/>
                <a:ea typeface="Average"/>
                <a:cs typeface="Average"/>
                <a:sym typeface="Average"/>
              </a:rPr>
              <a:t>Two cross-validation strategies using K-Fold in order to get a more reliable estimate of the model's performance on unseen data and avoid overfitting.</a:t>
            </a:r>
            <a:endParaRPr sz="1300" b="1">
              <a:latin typeface="Average"/>
              <a:ea typeface="Average"/>
              <a:cs typeface="Average"/>
              <a:sym typeface="Average"/>
            </a:endParaRPr>
          </a:p>
          <a:p>
            <a:pPr marL="457200" lvl="0" indent="-311150" algn="l" rtl="0">
              <a:lnSpc>
                <a:spcPct val="115000"/>
              </a:lnSpc>
              <a:spcBef>
                <a:spcPts val="0"/>
              </a:spcBef>
              <a:spcAft>
                <a:spcPts val="0"/>
              </a:spcAft>
              <a:buSzPts val="1300"/>
              <a:buFont typeface="Average"/>
              <a:buChar char="●"/>
            </a:pPr>
            <a:r>
              <a:rPr lang="en" sz="1300" b="1">
                <a:latin typeface="Average"/>
                <a:ea typeface="Average"/>
                <a:cs typeface="Average"/>
                <a:sym typeface="Average"/>
              </a:rPr>
              <a:t>Ensemble model that combines the predictions of two classifiers: XGBClassifier from XGBoost and TabPFNClassifier from the TabNet framework.</a:t>
            </a:r>
            <a:endParaRPr sz="1300" b="1">
              <a:latin typeface="Average"/>
              <a:ea typeface="Average"/>
              <a:cs typeface="Average"/>
              <a:sym typeface="Average"/>
            </a:endParaRPr>
          </a:p>
          <a:p>
            <a:pPr marL="457200" lvl="0" indent="-311150" algn="l" rtl="0">
              <a:lnSpc>
                <a:spcPct val="115000"/>
              </a:lnSpc>
              <a:spcBef>
                <a:spcPts val="0"/>
              </a:spcBef>
              <a:spcAft>
                <a:spcPts val="0"/>
              </a:spcAft>
              <a:buSzPts val="1300"/>
              <a:buFont typeface="Average"/>
              <a:buChar char="●"/>
            </a:pPr>
            <a:r>
              <a:rPr lang="en" sz="1300" b="1">
                <a:latin typeface="Average"/>
                <a:ea typeface="Average"/>
                <a:cs typeface="Average"/>
                <a:sym typeface="Average"/>
              </a:rPr>
              <a:t>Training function was performed by training and evaluation of a given model using nested cross-validation.</a:t>
            </a:r>
            <a:endParaRPr sz="1300" b="1">
              <a:latin typeface="Average"/>
              <a:ea typeface="Average"/>
              <a:cs typeface="Average"/>
              <a:sym typeface="Average"/>
            </a:endParaRPr>
          </a:p>
          <a:p>
            <a:pPr marL="457200" lvl="0" indent="-311150" algn="l" rtl="0">
              <a:lnSpc>
                <a:spcPct val="115000"/>
              </a:lnSpc>
              <a:spcBef>
                <a:spcPts val="0"/>
              </a:spcBef>
              <a:spcAft>
                <a:spcPts val="0"/>
              </a:spcAft>
              <a:buSzPts val="1300"/>
              <a:buFont typeface="Average"/>
              <a:buChar char="●"/>
            </a:pPr>
            <a:r>
              <a:rPr lang="en" sz="1300" b="1">
                <a:latin typeface="Average"/>
                <a:ea typeface="Average"/>
                <a:cs typeface="Average"/>
                <a:sym typeface="Average"/>
              </a:rPr>
              <a:t>Random oversampling with respect to the greeks dataframe.</a:t>
            </a:r>
            <a:endParaRPr sz="1300" b="1">
              <a:latin typeface="Average"/>
              <a:ea typeface="Average"/>
              <a:cs typeface="Average"/>
              <a:sym typeface="Average"/>
            </a:endParaRPr>
          </a:p>
          <a:p>
            <a:pPr marL="457200" lvl="0" indent="-311150" algn="l" rtl="0">
              <a:lnSpc>
                <a:spcPct val="115000"/>
              </a:lnSpc>
              <a:spcBef>
                <a:spcPts val="0"/>
              </a:spcBef>
              <a:spcAft>
                <a:spcPts val="0"/>
              </a:spcAft>
              <a:buSzPts val="1300"/>
              <a:buFont typeface="Average"/>
              <a:buChar char="●"/>
            </a:pPr>
            <a:r>
              <a:rPr lang="en" sz="1300" b="1">
                <a:latin typeface="Average"/>
                <a:ea typeface="Average"/>
                <a:cs typeface="Average"/>
                <a:sym typeface="Average"/>
              </a:rPr>
              <a:t>Final training on the balanced dataset that assess the model's performance and returns the best trained model.</a:t>
            </a:r>
            <a:endParaRPr sz="1300" b="1">
              <a:latin typeface="Average"/>
              <a:ea typeface="Average"/>
              <a:cs typeface="Average"/>
              <a:sym typeface="Average"/>
            </a:endParaRPr>
          </a:p>
          <a:p>
            <a:pPr marL="457200" lvl="0" indent="-311150" algn="l" rtl="0">
              <a:lnSpc>
                <a:spcPct val="115000"/>
              </a:lnSpc>
              <a:spcBef>
                <a:spcPts val="0"/>
              </a:spcBef>
              <a:spcAft>
                <a:spcPts val="0"/>
              </a:spcAft>
              <a:buSzPts val="1300"/>
              <a:buFont typeface="Average"/>
              <a:buChar char="●"/>
            </a:pPr>
            <a:r>
              <a:rPr lang="en" sz="1300" b="1">
                <a:latin typeface="Average"/>
                <a:ea typeface="Average"/>
                <a:cs typeface="Average"/>
                <a:sym typeface="Average"/>
              </a:rPr>
              <a:t>Best trained model was used to make predictions on test data.</a:t>
            </a:r>
            <a:endParaRPr sz="1300" b="1">
              <a:latin typeface="Average"/>
              <a:ea typeface="Average"/>
              <a:cs typeface="Average"/>
              <a:sym typeface="Average"/>
            </a:endParaRPr>
          </a:p>
          <a:p>
            <a:pPr marL="0" lvl="0" indent="0" algn="l" rtl="0">
              <a:spcBef>
                <a:spcPts val="1200"/>
              </a:spcBef>
              <a:spcAft>
                <a:spcPts val="0"/>
              </a:spcAft>
              <a:buNone/>
            </a:pPr>
            <a:endParaRPr sz="2000" b="1">
              <a:solidFill>
                <a:schemeClr val="lt1"/>
              </a:solidFill>
              <a:latin typeface="Average"/>
              <a:ea typeface="Average"/>
              <a:cs typeface="Average"/>
              <a:sym typeface="Averag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Dive into Neural Network - not really beneficial </a:t>
            </a:r>
            <a:endParaRPr>
              <a:solidFill>
                <a:schemeClr val="lt1"/>
              </a:solidFill>
            </a:endParaRPr>
          </a:p>
        </p:txBody>
      </p:sp>
      <p:pic>
        <p:nvPicPr>
          <p:cNvPr id="169" name="Google Shape;169;p25"/>
          <p:cNvPicPr preferRelativeResize="0"/>
          <p:nvPr/>
        </p:nvPicPr>
        <p:blipFill>
          <a:blip r:embed="rId3">
            <a:alphaModFix/>
          </a:blip>
          <a:stretch>
            <a:fillRect/>
          </a:stretch>
        </p:blipFill>
        <p:spPr>
          <a:xfrm>
            <a:off x="152400" y="1207613"/>
            <a:ext cx="3478551" cy="2728275"/>
          </a:xfrm>
          <a:prstGeom prst="rect">
            <a:avLst/>
          </a:prstGeom>
          <a:noFill/>
          <a:ln>
            <a:noFill/>
          </a:ln>
        </p:spPr>
      </p:pic>
      <p:pic>
        <p:nvPicPr>
          <p:cNvPr id="170" name="Google Shape;170;p25"/>
          <p:cNvPicPr preferRelativeResize="0"/>
          <p:nvPr/>
        </p:nvPicPr>
        <p:blipFill>
          <a:blip r:embed="rId4">
            <a:alphaModFix/>
          </a:blip>
          <a:stretch>
            <a:fillRect/>
          </a:stretch>
        </p:blipFill>
        <p:spPr>
          <a:xfrm>
            <a:off x="4471575" y="1162913"/>
            <a:ext cx="3478550" cy="2742679"/>
          </a:xfrm>
          <a:prstGeom prst="rect">
            <a:avLst/>
          </a:prstGeom>
          <a:noFill/>
          <a:ln>
            <a:noFill/>
          </a:ln>
        </p:spPr>
      </p:pic>
      <p:sp>
        <p:nvSpPr>
          <p:cNvPr id="171" name="Google Shape;171;p25"/>
          <p:cNvSpPr txBox="1"/>
          <p:nvPr/>
        </p:nvSpPr>
        <p:spPr>
          <a:xfrm>
            <a:off x="311700" y="400820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Sequential with 2 layers, 1000 neurons/layer, epochs = 56</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Train accuracy: 86%</a:t>
            </a:r>
            <a:endParaRPr sz="1200"/>
          </a:p>
          <a:p>
            <a:pPr marL="0" lvl="0" indent="0" algn="l" rtl="0">
              <a:spcBef>
                <a:spcPts val="0"/>
              </a:spcBef>
              <a:spcAft>
                <a:spcPts val="0"/>
              </a:spcAft>
              <a:buNone/>
            </a:pPr>
            <a:r>
              <a:rPr lang="en" sz="1200"/>
              <a:t>Test accuracy:  79%</a:t>
            </a:r>
            <a:endParaRPr sz="1200"/>
          </a:p>
        </p:txBody>
      </p:sp>
      <p:sp>
        <p:nvSpPr>
          <p:cNvPr id="172" name="Google Shape;172;p25"/>
          <p:cNvSpPr txBox="1"/>
          <p:nvPr/>
        </p:nvSpPr>
        <p:spPr>
          <a:xfrm>
            <a:off x="4809300" y="4008200"/>
            <a:ext cx="3654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Sequential with 3 layers, 1000 neurons/layer, epochs = 20, regularizer, dropout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Train accuracy: 96%, loss: 0.2153</a:t>
            </a:r>
            <a:endParaRPr sz="1200"/>
          </a:p>
          <a:p>
            <a:pPr marL="0" lvl="0" indent="0" algn="l" rtl="0">
              <a:spcBef>
                <a:spcPts val="0"/>
              </a:spcBef>
              <a:spcAft>
                <a:spcPts val="0"/>
              </a:spcAft>
              <a:buNone/>
            </a:pPr>
            <a:r>
              <a:rPr lang="en" sz="1200"/>
              <a:t>Test accuracy:  85%, loss: 0.3008</a:t>
            </a:r>
            <a:endParaRPr sz="1200"/>
          </a:p>
        </p:txBody>
      </p:sp>
      <p:sp>
        <p:nvSpPr>
          <p:cNvPr id="173" name="Google Shape;173;p25"/>
          <p:cNvSpPr txBox="1"/>
          <p:nvPr/>
        </p:nvSpPr>
        <p:spPr>
          <a:xfrm>
            <a:off x="7124700" y="701225"/>
            <a:ext cx="133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CC4125"/>
                </a:solidFill>
                <a:latin typeface="Average"/>
                <a:ea typeface="Average"/>
                <a:cs typeface="Average"/>
                <a:sym typeface="Average"/>
              </a:rPr>
              <a:t>score: 17.26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337F71"/>
                </a:solidFill>
              </a:rPr>
              <a:t>Aging</a:t>
            </a:r>
            <a:endParaRPr b="1">
              <a:solidFill>
                <a:srgbClr val="337F71"/>
              </a:solidFill>
            </a:endParaRPr>
          </a:p>
        </p:txBody>
      </p:sp>
      <p:sp>
        <p:nvSpPr>
          <p:cNvPr id="75" name="Google Shape;75;p15"/>
          <p:cNvSpPr txBox="1">
            <a:spLocks noGrp="1"/>
          </p:cNvSpPr>
          <p:nvPr>
            <p:ph type="body" idx="1"/>
          </p:nvPr>
        </p:nvSpPr>
        <p:spPr>
          <a:xfrm>
            <a:off x="110075" y="1313925"/>
            <a:ext cx="2457900" cy="13434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1200"/>
              </a:spcAft>
              <a:buNone/>
            </a:pPr>
            <a:r>
              <a:rPr lang="en" sz="1900" b="1">
                <a:solidFill>
                  <a:srgbClr val="337F71"/>
                </a:solidFill>
              </a:rPr>
              <a:t>Physical and mental capacity</a:t>
            </a:r>
            <a:endParaRPr sz="1900" b="1">
              <a:solidFill>
                <a:srgbClr val="337F71"/>
              </a:solidFill>
            </a:endParaRPr>
          </a:p>
        </p:txBody>
      </p:sp>
      <p:pic>
        <p:nvPicPr>
          <p:cNvPr id="76" name="Google Shape;76;p15"/>
          <p:cNvPicPr preferRelativeResize="0"/>
          <p:nvPr/>
        </p:nvPicPr>
        <p:blipFill rotWithShape="1">
          <a:blip r:embed="rId3">
            <a:alphaModFix/>
          </a:blip>
          <a:srcRect l="58928"/>
          <a:stretch/>
        </p:blipFill>
        <p:spPr>
          <a:xfrm>
            <a:off x="7752025" y="1086675"/>
            <a:ext cx="1009375" cy="1409225"/>
          </a:xfrm>
          <a:prstGeom prst="rect">
            <a:avLst/>
          </a:prstGeom>
          <a:noFill/>
          <a:ln>
            <a:noFill/>
          </a:ln>
        </p:spPr>
      </p:pic>
      <p:pic>
        <p:nvPicPr>
          <p:cNvPr id="77" name="Google Shape;77;p15"/>
          <p:cNvPicPr preferRelativeResize="0"/>
          <p:nvPr/>
        </p:nvPicPr>
        <p:blipFill rotWithShape="1">
          <a:blip r:embed="rId4">
            <a:alphaModFix/>
          </a:blip>
          <a:srcRect l="1990" t="2858" r="2315" b="2165"/>
          <a:stretch/>
        </p:blipFill>
        <p:spPr>
          <a:xfrm>
            <a:off x="402800" y="2571750"/>
            <a:ext cx="3202672" cy="2459475"/>
          </a:xfrm>
          <a:prstGeom prst="rect">
            <a:avLst/>
          </a:prstGeom>
          <a:noFill/>
          <a:ln>
            <a:noFill/>
          </a:ln>
        </p:spPr>
      </p:pic>
      <p:sp>
        <p:nvSpPr>
          <p:cNvPr id="78" name="Google Shape;78;p15"/>
          <p:cNvSpPr txBox="1">
            <a:spLocks noGrp="1"/>
          </p:cNvSpPr>
          <p:nvPr>
            <p:ph type="body" idx="1"/>
          </p:nvPr>
        </p:nvSpPr>
        <p:spPr>
          <a:xfrm>
            <a:off x="3529100" y="3183050"/>
            <a:ext cx="5614800" cy="13434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337F71"/>
              </a:buClr>
              <a:buSzPts val="1900"/>
              <a:buChar char="●"/>
            </a:pPr>
            <a:r>
              <a:rPr lang="en" sz="1900" b="1">
                <a:solidFill>
                  <a:srgbClr val="337F71"/>
                </a:solidFill>
              </a:rPr>
              <a:t>There are common health conditions associated with ageing.</a:t>
            </a:r>
            <a:endParaRPr sz="1900" b="1">
              <a:solidFill>
                <a:srgbClr val="337F71"/>
              </a:solidFill>
            </a:endParaRPr>
          </a:p>
          <a:p>
            <a:pPr marL="457200" lvl="0" indent="-349250" algn="l" rtl="0">
              <a:spcBef>
                <a:spcPts val="0"/>
              </a:spcBef>
              <a:spcAft>
                <a:spcPts val="0"/>
              </a:spcAft>
              <a:buClr>
                <a:srgbClr val="337F71"/>
              </a:buClr>
              <a:buSzPts val="1900"/>
              <a:buChar char="●"/>
            </a:pPr>
            <a:r>
              <a:rPr lang="en" sz="1900" b="1" u="sng">
                <a:solidFill>
                  <a:srgbClr val="337F71"/>
                </a:solidFill>
              </a:rPr>
              <a:t>The diversity seen in older age is not random.</a:t>
            </a:r>
            <a:endParaRPr sz="1900" b="1" u="sng">
              <a:solidFill>
                <a:srgbClr val="337F71"/>
              </a:solidFill>
            </a:endParaRPr>
          </a:p>
        </p:txBody>
      </p:sp>
      <p:sp>
        <p:nvSpPr>
          <p:cNvPr id="79" name="Google Shape;79;p15"/>
          <p:cNvSpPr txBox="1"/>
          <p:nvPr/>
        </p:nvSpPr>
        <p:spPr>
          <a:xfrm>
            <a:off x="5826275" y="4835700"/>
            <a:ext cx="33177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a:solidFill>
                  <a:srgbClr val="337F71"/>
                </a:solidFill>
                <a:latin typeface="Average"/>
                <a:ea typeface="Average"/>
                <a:cs typeface="Average"/>
                <a:sym typeface="Average"/>
              </a:rPr>
              <a:t>https://www.who.int/news-room/fact-sheets/detail/ageing-and-health</a:t>
            </a:r>
            <a:endParaRPr sz="100">
              <a:solidFill>
                <a:srgbClr val="337F71"/>
              </a:solidFill>
              <a:latin typeface="Average"/>
              <a:ea typeface="Average"/>
              <a:cs typeface="Average"/>
              <a:sym typeface="Average"/>
            </a:endParaRPr>
          </a:p>
        </p:txBody>
      </p:sp>
      <p:cxnSp>
        <p:nvCxnSpPr>
          <p:cNvPr id="80" name="Google Shape;80;p15"/>
          <p:cNvCxnSpPr/>
          <p:nvPr/>
        </p:nvCxnSpPr>
        <p:spPr>
          <a:xfrm>
            <a:off x="2340625" y="1313925"/>
            <a:ext cx="667800" cy="792300"/>
          </a:xfrm>
          <a:prstGeom prst="straightConnector1">
            <a:avLst/>
          </a:prstGeom>
          <a:noFill/>
          <a:ln w="76200" cap="flat" cmpd="sng">
            <a:solidFill>
              <a:srgbClr val="337F71"/>
            </a:solidFill>
            <a:prstDash val="solid"/>
            <a:round/>
            <a:headEnd type="none" w="med" len="med"/>
            <a:tailEnd type="triangle" w="med" len="med"/>
          </a:ln>
        </p:spPr>
      </p:cxnSp>
      <p:cxnSp>
        <p:nvCxnSpPr>
          <p:cNvPr id="81" name="Google Shape;81;p15"/>
          <p:cNvCxnSpPr/>
          <p:nvPr/>
        </p:nvCxnSpPr>
        <p:spPr>
          <a:xfrm rot="10800000" flipH="1">
            <a:off x="4791150" y="1450925"/>
            <a:ext cx="897000" cy="680700"/>
          </a:xfrm>
          <a:prstGeom prst="straightConnector1">
            <a:avLst/>
          </a:prstGeom>
          <a:noFill/>
          <a:ln w="76200" cap="flat" cmpd="sng">
            <a:solidFill>
              <a:srgbClr val="337F71"/>
            </a:solidFill>
            <a:prstDash val="solid"/>
            <a:round/>
            <a:headEnd type="none" w="med" len="med"/>
            <a:tailEnd type="triangle" w="med" len="med"/>
          </a:ln>
        </p:spPr>
      </p:cxnSp>
      <p:sp>
        <p:nvSpPr>
          <p:cNvPr id="82" name="Google Shape;82;p15"/>
          <p:cNvSpPr txBox="1"/>
          <p:nvPr/>
        </p:nvSpPr>
        <p:spPr>
          <a:xfrm>
            <a:off x="5503200" y="1654625"/>
            <a:ext cx="3000000" cy="477000"/>
          </a:xfrm>
          <a:prstGeom prst="rect">
            <a:avLst/>
          </a:prstGeom>
          <a:noFill/>
          <a:ln>
            <a:noFill/>
          </a:ln>
        </p:spPr>
        <p:txBody>
          <a:bodyPr spcFirstLastPara="1" wrap="square" lIns="91425" tIns="91425" rIns="91425" bIns="91425" anchor="t" anchorCtr="0">
            <a:spAutoFit/>
          </a:bodyPr>
          <a:lstStyle/>
          <a:p>
            <a:pPr marL="0" lvl="0" indent="0" algn="l" rtl="0">
              <a:lnSpc>
                <a:spcPct val="105000"/>
              </a:lnSpc>
              <a:spcBef>
                <a:spcPts val="0"/>
              </a:spcBef>
              <a:spcAft>
                <a:spcPts val="1200"/>
              </a:spcAft>
              <a:buNone/>
            </a:pPr>
            <a:r>
              <a:rPr lang="en" sz="1900" b="1">
                <a:solidFill>
                  <a:srgbClr val="337F71"/>
                </a:solidFill>
                <a:latin typeface="Average"/>
                <a:ea typeface="Average"/>
                <a:cs typeface="Average"/>
                <a:sym typeface="Average"/>
              </a:rPr>
              <a:t>Risk of disease</a:t>
            </a:r>
            <a:endParaRPr sz="1900" b="1">
              <a:solidFill>
                <a:srgbClr val="337F71"/>
              </a:solidFill>
              <a:latin typeface="Average"/>
              <a:ea typeface="Average"/>
              <a:cs typeface="Average"/>
              <a:sym typeface="Average"/>
            </a:endParaRPr>
          </a:p>
        </p:txBody>
      </p:sp>
      <p:pic>
        <p:nvPicPr>
          <p:cNvPr id="83" name="Google Shape;83;p15"/>
          <p:cNvPicPr preferRelativeResize="0"/>
          <p:nvPr/>
        </p:nvPicPr>
        <p:blipFill>
          <a:blip r:embed="rId5">
            <a:alphaModFix/>
          </a:blip>
          <a:stretch>
            <a:fillRect/>
          </a:stretch>
        </p:blipFill>
        <p:spPr>
          <a:xfrm>
            <a:off x="3195175" y="1036975"/>
            <a:ext cx="1409225" cy="1409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337F71"/>
                </a:solidFill>
              </a:rPr>
              <a:t>Data science as method to predict aging-related diseases</a:t>
            </a:r>
            <a:endParaRPr b="1">
              <a:solidFill>
                <a:srgbClr val="337F71"/>
              </a:solidFill>
            </a:endParaRPr>
          </a:p>
        </p:txBody>
      </p:sp>
      <p:pic>
        <p:nvPicPr>
          <p:cNvPr id="89" name="Google Shape;89;p16"/>
          <p:cNvPicPr preferRelativeResize="0"/>
          <p:nvPr/>
        </p:nvPicPr>
        <p:blipFill>
          <a:blip r:embed="rId3">
            <a:alphaModFix/>
          </a:blip>
          <a:stretch>
            <a:fillRect/>
          </a:stretch>
        </p:blipFill>
        <p:spPr>
          <a:xfrm>
            <a:off x="4831575" y="2108675"/>
            <a:ext cx="3743825" cy="2146750"/>
          </a:xfrm>
          <a:prstGeom prst="rect">
            <a:avLst/>
          </a:prstGeom>
          <a:noFill/>
          <a:ln>
            <a:noFill/>
          </a:ln>
        </p:spPr>
      </p:pic>
      <p:sp>
        <p:nvSpPr>
          <p:cNvPr id="90" name="Google Shape;90;p16"/>
          <p:cNvSpPr txBox="1">
            <a:spLocks noGrp="1"/>
          </p:cNvSpPr>
          <p:nvPr>
            <p:ph type="body" idx="1"/>
          </p:nvPr>
        </p:nvSpPr>
        <p:spPr>
          <a:xfrm>
            <a:off x="311700" y="1436650"/>
            <a:ext cx="6481500" cy="288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337F71"/>
                </a:solidFill>
              </a:rPr>
              <a:t>Research using data science focused on:</a:t>
            </a:r>
            <a:endParaRPr sz="2000" b="1">
              <a:solidFill>
                <a:srgbClr val="337F71"/>
              </a:solidFill>
            </a:endParaRPr>
          </a:p>
          <a:p>
            <a:pPr marL="457200" lvl="0" indent="-355600" algn="l" rtl="0">
              <a:spcBef>
                <a:spcPts val="0"/>
              </a:spcBef>
              <a:spcAft>
                <a:spcPts val="0"/>
              </a:spcAft>
              <a:buClr>
                <a:srgbClr val="337F71"/>
              </a:buClr>
              <a:buSzPts val="2000"/>
              <a:buChar char="●"/>
            </a:pPr>
            <a:r>
              <a:rPr lang="en" sz="2000" b="1">
                <a:solidFill>
                  <a:srgbClr val="337F71"/>
                </a:solidFill>
              </a:rPr>
              <a:t>slow down </a:t>
            </a:r>
            <a:endParaRPr sz="2000" b="1">
              <a:solidFill>
                <a:srgbClr val="337F71"/>
              </a:solidFill>
            </a:endParaRPr>
          </a:p>
          <a:p>
            <a:pPr marL="457200" lvl="0" indent="-355600" algn="l" rtl="0">
              <a:spcBef>
                <a:spcPts val="0"/>
              </a:spcBef>
              <a:spcAft>
                <a:spcPts val="0"/>
              </a:spcAft>
              <a:buClr>
                <a:srgbClr val="337F71"/>
              </a:buClr>
              <a:buSzPts val="2000"/>
              <a:buChar char="●"/>
            </a:pPr>
            <a:r>
              <a:rPr lang="en" sz="2000" b="1">
                <a:solidFill>
                  <a:srgbClr val="337F71"/>
                </a:solidFill>
              </a:rPr>
              <a:t>reverse </a:t>
            </a:r>
            <a:endParaRPr sz="2000" b="1">
              <a:solidFill>
                <a:srgbClr val="337F71"/>
              </a:solidFill>
            </a:endParaRPr>
          </a:p>
          <a:p>
            <a:pPr marL="457200" lvl="0" indent="-355600" algn="l" rtl="0">
              <a:lnSpc>
                <a:spcPct val="200000"/>
              </a:lnSpc>
              <a:spcBef>
                <a:spcPts val="0"/>
              </a:spcBef>
              <a:spcAft>
                <a:spcPts val="0"/>
              </a:spcAft>
              <a:buClr>
                <a:srgbClr val="337F71"/>
              </a:buClr>
              <a:buSzPts val="2000"/>
              <a:buChar char="●"/>
            </a:pPr>
            <a:r>
              <a:rPr lang="en" sz="2000" b="1">
                <a:solidFill>
                  <a:srgbClr val="337F71"/>
                </a:solidFill>
              </a:rPr>
              <a:t>prevent major age-related diseases</a:t>
            </a:r>
            <a:endParaRPr sz="2000" b="1">
              <a:solidFill>
                <a:srgbClr val="337F71"/>
              </a:solidFill>
            </a:endParaRPr>
          </a:p>
          <a:p>
            <a:pPr marL="457200" lvl="0" indent="-355600" algn="l" rtl="0">
              <a:spcBef>
                <a:spcPts val="0"/>
              </a:spcBef>
              <a:spcAft>
                <a:spcPts val="0"/>
              </a:spcAft>
              <a:buClr>
                <a:srgbClr val="337F71"/>
              </a:buClr>
              <a:buSzPts val="2000"/>
              <a:buChar char="➢"/>
            </a:pPr>
            <a:r>
              <a:rPr lang="en" sz="2000" b="1">
                <a:solidFill>
                  <a:srgbClr val="337F71"/>
                </a:solidFill>
              </a:rPr>
              <a:t>improve healthcare outcomes</a:t>
            </a:r>
            <a:endParaRPr sz="2000" b="1">
              <a:solidFill>
                <a:srgbClr val="337F71"/>
              </a:solidFill>
            </a:endParaRPr>
          </a:p>
        </p:txBody>
      </p:sp>
      <p:sp>
        <p:nvSpPr>
          <p:cNvPr id="91" name="Google Shape;91;p16"/>
          <p:cNvSpPr txBox="1"/>
          <p:nvPr/>
        </p:nvSpPr>
        <p:spPr>
          <a:xfrm>
            <a:off x="3841125" y="4900075"/>
            <a:ext cx="53484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a:solidFill>
                  <a:srgbClr val="337F71"/>
                </a:solidFill>
                <a:latin typeface="Average"/>
                <a:ea typeface="Average"/>
                <a:cs typeface="Average"/>
                <a:sym typeface="Average"/>
              </a:rPr>
              <a:t>Wassan, J.T. et al,  Role of Deep Learning in Predicting Aging-Related Diseases: A Scoping Review. Cells 2021, 10, 2924.</a:t>
            </a:r>
            <a:endParaRPr sz="800">
              <a:solidFill>
                <a:srgbClr val="337F71"/>
              </a:solidFill>
              <a:latin typeface="Average"/>
              <a:ea typeface="Average"/>
              <a:cs typeface="Average"/>
              <a:sym typeface="Averag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103975" y="967550"/>
            <a:ext cx="8942200" cy="1604200"/>
          </a:xfrm>
          <a:prstGeom prst="rect">
            <a:avLst/>
          </a:prstGeom>
          <a:noFill/>
          <a:ln>
            <a:noFill/>
          </a:ln>
        </p:spPr>
      </p:pic>
      <p:sp>
        <p:nvSpPr>
          <p:cNvPr id="97" name="Google Shape;9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337F71"/>
                </a:solidFill>
              </a:rPr>
              <a:t>Kaggle competition</a:t>
            </a:r>
            <a:endParaRPr b="1">
              <a:solidFill>
                <a:srgbClr val="337F71"/>
              </a:solidFill>
            </a:endParaRPr>
          </a:p>
        </p:txBody>
      </p:sp>
      <p:sp>
        <p:nvSpPr>
          <p:cNvPr id="98" name="Google Shape;98;p17"/>
          <p:cNvSpPr txBox="1">
            <a:spLocks noGrp="1"/>
          </p:cNvSpPr>
          <p:nvPr>
            <p:ph type="body" idx="1"/>
          </p:nvPr>
        </p:nvSpPr>
        <p:spPr>
          <a:xfrm>
            <a:off x="432500" y="2676675"/>
            <a:ext cx="8520600" cy="2223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900" b="1">
                <a:solidFill>
                  <a:srgbClr val="337F71"/>
                </a:solidFill>
              </a:rPr>
              <a:t>Goal: </a:t>
            </a:r>
            <a:r>
              <a:rPr lang="en" sz="1600" b="1">
                <a:solidFill>
                  <a:srgbClr val="337F71"/>
                </a:solidFill>
              </a:rPr>
              <a:t>predict if a person has any of three medical conditions based on health characteristics.</a:t>
            </a:r>
            <a:endParaRPr sz="1900" b="1">
              <a:solidFill>
                <a:srgbClr val="337F71"/>
              </a:solidFill>
            </a:endParaRPr>
          </a:p>
          <a:p>
            <a:pPr marL="0" lvl="0" indent="0" algn="l" rtl="0">
              <a:spcBef>
                <a:spcPts val="1200"/>
              </a:spcBef>
              <a:spcAft>
                <a:spcPts val="0"/>
              </a:spcAft>
              <a:buNone/>
            </a:pPr>
            <a:r>
              <a:rPr lang="en" sz="1900" b="1">
                <a:solidFill>
                  <a:srgbClr val="337F71"/>
                </a:solidFill>
              </a:rPr>
              <a:t>Dataset:</a:t>
            </a:r>
            <a:endParaRPr sz="1900" b="1">
              <a:solidFill>
                <a:srgbClr val="337F71"/>
              </a:solidFill>
            </a:endParaRPr>
          </a:p>
          <a:p>
            <a:pPr marL="457200" lvl="0" indent="-330200" algn="l" rtl="0">
              <a:spcBef>
                <a:spcPts val="1200"/>
              </a:spcBef>
              <a:spcAft>
                <a:spcPts val="0"/>
              </a:spcAft>
              <a:buClr>
                <a:srgbClr val="337F71"/>
              </a:buClr>
              <a:buSzPts val="1600"/>
              <a:buFont typeface="Arial"/>
              <a:buChar char="●"/>
            </a:pPr>
            <a:r>
              <a:rPr lang="en" sz="1600" b="1" u="sng">
                <a:solidFill>
                  <a:srgbClr val="337F71"/>
                </a:solidFill>
              </a:rPr>
              <a:t>Id</a:t>
            </a:r>
            <a:r>
              <a:rPr lang="en" sz="1600" b="1">
                <a:solidFill>
                  <a:srgbClr val="337F71"/>
                </a:solidFill>
              </a:rPr>
              <a:t>              Unique identifier for each observation.</a:t>
            </a:r>
            <a:endParaRPr sz="1600" b="1">
              <a:solidFill>
                <a:srgbClr val="337F71"/>
              </a:solidFill>
            </a:endParaRPr>
          </a:p>
          <a:p>
            <a:pPr marL="457200" lvl="0" indent="-330200" algn="l" rtl="0">
              <a:spcBef>
                <a:spcPts val="0"/>
              </a:spcBef>
              <a:spcAft>
                <a:spcPts val="0"/>
              </a:spcAft>
              <a:buClr>
                <a:srgbClr val="337F71"/>
              </a:buClr>
              <a:buSzPts val="1600"/>
              <a:buFont typeface="Arial"/>
              <a:buChar char="●"/>
            </a:pPr>
            <a:r>
              <a:rPr lang="en" sz="1600" b="1" u="sng">
                <a:solidFill>
                  <a:srgbClr val="337F71"/>
                </a:solidFill>
              </a:rPr>
              <a:t>AB-GL:</a:t>
            </a:r>
            <a:r>
              <a:rPr lang="en" sz="1600" b="1">
                <a:solidFill>
                  <a:srgbClr val="337F71"/>
                </a:solidFill>
              </a:rPr>
              <a:t>     56 anonymized health characteristics. </a:t>
            </a:r>
            <a:endParaRPr sz="1600" b="1">
              <a:solidFill>
                <a:srgbClr val="337F71"/>
              </a:solidFill>
            </a:endParaRPr>
          </a:p>
          <a:p>
            <a:pPr marL="457200" lvl="0" indent="-330200" algn="l" rtl="0">
              <a:spcBef>
                <a:spcPts val="0"/>
              </a:spcBef>
              <a:spcAft>
                <a:spcPts val="0"/>
              </a:spcAft>
              <a:buClr>
                <a:srgbClr val="337F71"/>
              </a:buClr>
              <a:buSzPts val="1600"/>
              <a:buFont typeface="Arial"/>
              <a:buChar char="●"/>
            </a:pPr>
            <a:r>
              <a:rPr lang="en" sz="1600" b="1" u="sng">
                <a:solidFill>
                  <a:srgbClr val="337F71"/>
                </a:solidFill>
              </a:rPr>
              <a:t>Class</a:t>
            </a:r>
            <a:r>
              <a:rPr lang="en" sz="1600" b="1">
                <a:solidFill>
                  <a:srgbClr val="337F71"/>
                </a:solidFill>
              </a:rPr>
              <a:t>:        - 1 subject has been diagnosed with one of the three conditions</a:t>
            </a:r>
            <a:endParaRPr sz="1600" b="1">
              <a:solidFill>
                <a:srgbClr val="337F71"/>
              </a:solidFill>
            </a:endParaRPr>
          </a:p>
          <a:p>
            <a:pPr marL="457200" lvl="0" indent="-330200" algn="l" rtl="0">
              <a:spcBef>
                <a:spcPts val="0"/>
              </a:spcBef>
              <a:spcAft>
                <a:spcPts val="0"/>
              </a:spcAft>
              <a:buClr>
                <a:srgbClr val="337F71"/>
              </a:buClr>
              <a:buSzPts val="1600"/>
              <a:buFont typeface="Arial"/>
              <a:buChar char="●"/>
            </a:pPr>
            <a:r>
              <a:rPr lang="en" sz="1600" b="1">
                <a:solidFill>
                  <a:srgbClr val="337F71"/>
                </a:solidFill>
              </a:rPr>
              <a:t>                 - 0 no medical conditions</a:t>
            </a:r>
            <a:endParaRPr sz="1600" b="1">
              <a:solidFill>
                <a:srgbClr val="337F71"/>
              </a:solidFill>
            </a:endParaRPr>
          </a:p>
        </p:txBody>
      </p:sp>
      <p:pic>
        <p:nvPicPr>
          <p:cNvPr id="99" name="Google Shape;99;p17"/>
          <p:cNvPicPr preferRelativeResize="0"/>
          <p:nvPr/>
        </p:nvPicPr>
        <p:blipFill>
          <a:blip r:embed="rId4">
            <a:alphaModFix/>
          </a:blip>
          <a:stretch>
            <a:fillRect/>
          </a:stretch>
        </p:blipFill>
        <p:spPr>
          <a:xfrm>
            <a:off x="6912138" y="0"/>
            <a:ext cx="2231861" cy="862625"/>
          </a:xfrm>
          <a:prstGeom prst="rect">
            <a:avLst/>
          </a:prstGeom>
          <a:noFill/>
          <a:ln>
            <a:noFill/>
          </a:ln>
        </p:spPr>
      </p:pic>
      <p:sp>
        <p:nvSpPr>
          <p:cNvPr id="100" name="Google Shape;100;p17"/>
          <p:cNvSpPr txBox="1"/>
          <p:nvPr/>
        </p:nvSpPr>
        <p:spPr>
          <a:xfrm>
            <a:off x="3795600" y="4900075"/>
            <a:ext cx="53484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a:solidFill>
                  <a:srgbClr val="337F71"/>
                </a:solidFill>
                <a:latin typeface="Average"/>
                <a:ea typeface="Average"/>
                <a:cs typeface="Average"/>
                <a:sym typeface="Average"/>
              </a:rPr>
              <a:t>https://www.kaggle.com/competitions/icr-identify-age-related-conditions/overview</a:t>
            </a:r>
            <a:endParaRPr sz="800">
              <a:solidFill>
                <a:srgbClr val="337F71"/>
              </a:solidFill>
              <a:latin typeface="Average"/>
              <a:ea typeface="Average"/>
              <a:cs typeface="Average"/>
              <a:sym typeface="Average"/>
            </a:endParaRPr>
          </a:p>
        </p:txBody>
      </p:sp>
      <p:sp>
        <p:nvSpPr>
          <p:cNvPr id="101" name="Google Shape;101;p17"/>
          <p:cNvSpPr/>
          <p:nvPr/>
        </p:nvSpPr>
        <p:spPr>
          <a:xfrm>
            <a:off x="8117300" y="1324000"/>
            <a:ext cx="835800" cy="769500"/>
          </a:xfrm>
          <a:prstGeom prst="roundRect">
            <a:avLst>
              <a:gd name="adj" fmla="val 16667"/>
            </a:avLst>
          </a:pr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 name="Google Shape;102;p17"/>
          <p:cNvCxnSpPr/>
          <p:nvPr/>
        </p:nvCxnSpPr>
        <p:spPr>
          <a:xfrm rot="10800000" flipH="1">
            <a:off x="1629000" y="2495525"/>
            <a:ext cx="838800" cy="6900"/>
          </a:xfrm>
          <a:prstGeom prst="straightConnector1">
            <a:avLst/>
          </a:prstGeom>
          <a:noFill/>
          <a:ln w="114300" cap="flat" cmpd="sng">
            <a:solidFill>
              <a:schemeClr val="accent5"/>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337F71"/>
                </a:solidFill>
              </a:rPr>
              <a:t>Prediction</a:t>
            </a:r>
            <a:endParaRPr b="1">
              <a:solidFill>
                <a:srgbClr val="337F71"/>
              </a:solidFill>
            </a:endParaRPr>
          </a:p>
        </p:txBody>
      </p:sp>
      <p:pic>
        <p:nvPicPr>
          <p:cNvPr id="108" name="Google Shape;108;p18"/>
          <p:cNvPicPr preferRelativeResize="0"/>
          <p:nvPr/>
        </p:nvPicPr>
        <p:blipFill>
          <a:blip r:embed="rId3">
            <a:alphaModFix/>
          </a:blip>
          <a:stretch>
            <a:fillRect/>
          </a:stretch>
        </p:blipFill>
        <p:spPr>
          <a:xfrm>
            <a:off x="2573537" y="1691687"/>
            <a:ext cx="3882125" cy="2688000"/>
          </a:xfrm>
          <a:prstGeom prst="rect">
            <a:avLst/>
          </a:prstGeom>
          <a:noFill/>
          <a:ln>
            <a:noFill/>
          </a:ln>
        </p:spPr>
      </p:pic>
      <p:pic>
        <p:nvPicPr>
          <p:cNvPr id="109" name="Google Shape;109;p18"/>
          <p:cNvPicPr preferRelativeResize="0"/>
          <p:nvPr/>
        </p:nvPicPr>
        <p:blipFill>
          <a:blip r:embed="rId4">
            <a:alphaModFix/>
          </a:blip>
          <a:stretch>
            <a:fillRect/>
          </a:stretch>
        </p:blipFill>
        <p:spPr>
          <a:xfrm>
            <a:off x="1942700" y="1161000"/>
            <a:ext cx="5731463" cy="3820975"/>
          </a:xfrm>
          <a:prstGeom prst="rect">
            <a:avLst/>
          </a:prstGeom>
          <a:noFill/>
          <a:ln>
            <a:noFill/>
          </a:ln>
        </p:spPr>
      </p:pic>
      <p:sp>
        <p:nvSpPr>
          <p:cNvPr id="110" name="Google Shape;110;p18"/>
          <p:cNvSpPr txBox="1"/>
          <p:nvPr/>
        </p:nvSpPr>
        <p:spPr>
          <a:xfrm>
            <a:off x="4084650" y="3612100"/>
            <a:ext cx="1261200" cy="4617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337F71"/>
                </a:solidFill>
                <a:latin typeface="Average"/>
                <a:ea typeface="Average"/>
                <a:cs typeface="Average"/>
                <a:sym typeface="Average"/>
              </a:rPr>
              <a:t>DATASET</a:t>
            </a:r>
            <a:endParaRPr sz="1800" b="1">
              <a:solidFill>
                <a:srgbClr val="337F71"/>
              </a:solidFill>
              <a:latin typeface="Average"/>
              <a:ea typeface="Average"/>
              <a:cs typeface="Average"/>
              <a:sym typeface="Average"/>
            </a:endParaRPr>
          </a:p>
        </p:txBody>
      </p:sp>
      <p:sp>
        <p:nvSpPr>
          <p:cNvPr id="111" name="Google Shape;111;p18"/>
          <p:cNvSpPr txBox="1"/>
          <p:nvPr/>
        </p:nvSpPr>
        <p:spPr>
          <a:xfrm>
            <a:off x="3542225" y="838475"/>
            <a:ext cx="2164500" cy="7389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337F71"/>
                </a:solidFill>
                <a:latin typeface="Average"/>
                <a:ea typeface="Average"/>
                <a:cs typeface="Average"/>
                <a:sym typeface="Average"/>
              </a:rPr>
              <a:t>Machine Learning Algorithms</a:t>
            </a:r>
            <a:endParaRPr sz="1800" b="1">
              <a:solidFill>
                <a:srgbClr val="337F71"/>
              </a:solidFill>
              <a:latin typeface="Average"/>
              <a:ea typeface="Average"/>
              <a:cs typeface="Average"/>
              <a:sym typeface="Averag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337F71"/>
                </a:solidFill>
              </a:rPr>
              <a:t>Machine Learning</a:t>
            </a:r>
            <a:endParaRPr b="1">
              <a:solidFill>
                <a:srgbClr val="337F71"/>
              </a:solidFill>
            </a:endParaRPr>
          </a:p>
        </p:txBody>
      </p:sp>
      <p:sp>
        <p:nvSpPr>
          <p:cNvPr id="117" name="Google Shape;117;p19"/>
          <p:cNvSpPr/>
          <p:nvPr/>
        </p:nvSpPr>
        <p:spPr>
          <a:xfrm>
            <a:off x="3353750" y="1483375"/>
            <a:ext cx="508800" cy="157800"/>
          </a:xfrm>
          <a:prstGeom prst="rightArrow">
            <a:avLst>
              <a:gd name="adj1" fmla="val 36407"/>
              <a:gd name="adj2" fmla="val 136217"/>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3300000" y="2692250"/>
            <a:ext cx="508800" cy="157800"/>
          </a:xfrm>
          <a:prstGeom prst="rightArrow">
            <a:avLst>
              <a:gd name="adj1" fmla="val 36407"/>
              <a:gd name="adj2" fmla="val 136217"/>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txBox="1"/>
          <p:nvPr/>
        </p:nvSpPr>
        <p:spPr>
          <a:xfrm>
            <a:off x="2196300" y="1802588"/>
            <a:ext cx="161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Average"/>
                <a:ea typeface="Average"/>
                <a:cs typeface="Average"/>
                <a:sym typeface="Average"/>
              </a:rPr>
              <a:t>Try new features</a:t>
            </a:r>
            <a:endParaRPr sz="1300" b="1">
              <a:latin typeface="Average"/>
              <a:ea typeface="Average"/>
              <a:cs typeface="Average"/>
              <a:sym typeface="Average"/>
            </a:endParaRPr>
          </a:p>
        </p:txBody>
      </p:sp>
      <p:sp>
        <p:nvSpPr>
          <p:cNvPr id="120" name="Google Shape;120;p19"/>
          <p:cNvSpPr txBox="1"/>
          <p:nvPr/>
        </p:nvSpPr>
        <p:spPr>
          <a:xfrm>
            <a:off x="2196300" y="2348925"/>
            <a:ext cx="161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Average"/>
                <a:ea typeface="Average"/>
                <a:cs typeface="Average"/>
                <a:sym typeface="Average"/>
              </a:rPr>
              <a:t>Try new ML model</a:t>
            </a:r>
            <a:endParaRPr sz="1300" b="1">
              <a:latin typeface="Average"/>
              <a:ea typeface="Average"/>
              <a:cs typeface="Average"/>
              <a:sym typeface="Average"/>
            </a:endParaRPr>
          </a:p>
        </p:txBody>
      </p:sp>
      <p:sp>
        <p:nvSpPr>
          <p:cNvPr id="121" name="Google Shape;121;p19"/>
          <p:cNvSpPr/>
          <p:nvPr/>
        </p:nvSpPr>
        <p:spPr>
          <a:xfrm rot="3435071">
            <a:off x="3152292" y="1843887"/>
            <a:ext cx="911717" cy="157775"/>
          </a:xfrm>
          <a:prstGeom prst="rightArrow">
            <a:avLst>
              <a:gd name="adj1" fmla="val 36407"/>
              <a:gd name="adj2" fmla="val 136217"/>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rot="-1974315">
            <a:off x="3298974" y="1324226"/>
            <a:ext cx="631752" cy="158101"/>
          </a:xfrm>
          <a:prstGeom prst="rightArrow">
            <a:avLst>
              <a:gd name="adj1" fmla="val 36407"/>
              <a:gd name="adj2" fmla="val 136217"/>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19"/>
          <p:cNvPicPr preferRelativeResize="0"/>
          <p:nvPr/>
        </p:nvPicPr>
        <p:blipFill>
          <a:blip r:embed="rId3">
            <a:alphaModFix/>
          </a:blip>
          <a:stretch>
            <a:fillRect/>
          </a:stretch>
        </p:blipFill>
        <p:spPr>
          <a:xfrm>
            <a:off x="2436175" y="1165375"/>
            <a:ext cx="810070" cy="716600"/>
          </a:xfrm>
          <a:prstGeom prst="rect">
            <a:avLst/>
          </a:prstGeom>
          <a:noFill/>
          <a:ln>
            <a:noFill/>
          </a:ln>
        </p:spPr>
      </p:pic>
      <p:pic>
        <p:nvPicPr>
          <p:cNvPr id="124" name="Google Shape;124;p19"/>
          <p:cNvPicPr preferRelativeResize="0"/>
          <p:nvPr/>
        </p:nvPicPr>
        <p:blipFill>
          <a:blip r:embed="rId3">
            <a:alphaModFix/>
          </a:blip>
          <a:stretch>
            <a:fillRect/>
          </a:stretch>
        </p:blipFill>
        <p:spPr>
          <a:xfrm>
            <a:off x="2394575" y="2643725"/>
            <a:ext cx="810070" cy="716600"/>
          </a:xfrm>
          <a:prstGeom prst="rect">
            <a:avLst/>
          </a:prstGeom>
          <a:noFill/>
          <a:ln>
            <a:noFill/>
          </a:ln>
        </p:spPr>
      </p:pic>
      <p:pic>
        <p:nvPicPr>
          <p:cNvPr id="125" name="Google Shape;125;p19"/>
          <p:cNvPicPr preferRelativeResize="0"/>
          <p:nvPr/>
        </p:nvPicPr>
        <p:blipFill rotWithShape="1">
          <a:blip r:embed="rId4">
            <a:alphaModFix/>
          </a:blip>
          <a:srcRect b="1039"/>
          <a:stretch/>
        </p:blipFill>
        <p:spPr>
          <a:xfrm>
            <a:off x="3904150" y="333475"/>
            <a:ext cx="3831900" cy="458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9"/>
        <p:cNvGrpSpPr/>
        <p:nvPr/>
      </p:nvGrpSpPr>
      <p:grpSpPr>
        <a:xfrm>
          <a:off x="0" y="0"/>
          <a:ext cx="0" cy="0"/>
          <a:chOff x="0" y="0"/>
          <a:chExt cx="0" cy="0"/>
        </a:xfrm>
      </p:grpSpPr>
      <p:pic>
        <p:nvPicPr>
          <p:cNvPr id="130" name="Google Shape;130;p20"/>
          <p:cNvPicPr preferRelativeResize="0"/>
          <p:nvPr/>
        </p:nvPicPr>
        <p:blipFill>
          <a:blip r:embed="rId3">
            <a:alphaModFix/>
          </a:blip>
          <a:stretch>
            <a:fillRect/>
          </a:stretch>
        </p:blipFill>
        <p:spPr>
          <a:xfrm>
            <a:off x="152400" y="980949"/>
            <a:ext cx="4616775" cy="4010150"/>
          </a:xfrm>
          <a:prstGeom prst="rect">
            <a:avLst/>
          </a:prstGeom>
          <a:noFill/>
          <a:ln>
            <a:noFill/>
          </a:ln>
        </p:spPr>
      </p:pic>
      <p:sp>
        <p:nvSpPr>
          <p:cNvPr id="131" name="Google Shape;13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337F71"/>
                </a:solidFill>
              </a:rPr>
              <a:t>Results: Kaggle submissions</a:t>
            </a:r>
            <a:endParaRPr b="1">
              <a:solidFill>
                <a:srgbClr val="337F71"/>
              </a:solidFill>
            </a:endParaRPr>
          </a:p>
        </p:txBody>
      </p:sp>
      <p:sp>
        <p:nvSpPr>
          <p:cNvPr id="132" name="Google Shape;132;p20"/>
          <p:cNvSpPr/>
          <p:nvPr/>
        </p:nvSpPr>
        <p:spPr>
          <a:xfrm>
            <a:off x="152400" y="1535800"/>
            <a:ext cx="4565700" cy="3426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 name="Google Shape;133;p20"/>
          <p:cNvPicPr preferRelativeResize="0"/>
          <p:nvPr/>
        </p:nvPicPr>
        <p:blipFill>
          <a:blip r:embed="rId4">
            <a:alphaModFix/>
          </a:blip>
          <a:stretch>
            <a:fillRect/>
          </a:stretch>
        </p:blipFill>
        <p:spPr>
          <a:xfrm>
            <a:off x="6912138" y="0"/>
            <a:ext cx="2231861" cy="862625"/>
          </a:xfrm>
          <a:prstGeom prst="rect">
            <a:avLst/>
          </a:prstGeom>
          <a:noFill/>
          <a:ln>
            <a:noFill/>
          </a:ln>
        </p:spPr>
      </p:pic>
      <p:sp>
        <p:nvSpPr>
          <p:cNvPr id="134" name="Google Shape;134;p20"/>
          <p:cNvSpPr txBox="1"/>
          <p:nvPr/>
        </p:nvSpPr>
        <p:spPr>
          <a:xfrm>
            <a:off x="4969450" y="1156050"/>
            <a:ext cx="4090500" cy="164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337F71"/>
                </a:solidFill>
                <a:latin typeface="Average"/>
                <a:ea typeface="Average"/>
                <a:cs typeface="Average"/>
                <a:sym typeface="Average"/>
              </a:rPr>
              <a:t>Code Competition:</a:t>
            </a:r>
            <a:endParaRPr sz="1900" b="1">
              <a:solidFill>
                <a:srgbClr val="337F71"/>
              </a:solidFill>
              <a:latin typeface="Average"/>
              <a:ea typeface="Average"/>
              <a:cs typeface="Average"/>
              <a:sym typeface="Average"/>
            </a:endParaRPr>
          </a:p>
          <a:p>
            <a:pPr marL="0" lvl="0" indent="0" algn="l" rtl="0">
              <a:spcBef>
                <a:spcPts val="0"/>
              </a:spcBef>
              <a:spcAft>
                <a:spcPts val="0"/>
              </a:spcAft>
              <a:buNone/>
            </a:pPr>
            <a:r>
              <a:rPr lang="en" sz="1900" b="1">
                <a:solidFill>
                  <a:srgbClr val="337F71"/>
                </a:solidFill>
                <a:latin typeface="Average"/>
                <a:ea typeface="Average"/>
                <a:cs typeface="Average"/>
                <a:sym typeface="Average"/>
              </a:rPr>
              <a:t>- Log loss lower as possible</a:t>
            </a:r>
            <a:endParaRPr sz="1900" b="1">
              <a:solidFill>
                <a:srgbClr val="337F71"/>
              </a:solidFill>
              <a:latin typeface="Average"/>
              <a:ea typeface="Average"/>
              <a:cs typeface="Average"/>
              <a:sym typeface="Average"/>
            </a:endParaRPr>
          </a:p>
          <a:p>
            <a:pPr marL="0" lvl="0" indent="0" algn="l" rtl="0">
              <a:spcBef>
                <a:spcPts val="0"/>
              </a:spcBef>
              <a:spcAft>
                <a:spcPts val="0"/>
              </a:spcAft>
              <a:buNone/>
            </a:pPr>
            <a:r>
              <a:rPr lang="en" sz="1900" b="1">
                <a:solidFill>
                  <a:srgbClr val="337F71"/>
                </a:solidFill>
                <a:latin typeface="Average"/>
                <a:ea typeface="Average"/>
                <a:cs typeface="Average"/>
                <a:sym typeface="Average"/>
              </a:rPr>
              <a:t>- Score = 0.00 was achieved</a:t>
            </a:r>
            <a:endParaRPr sz="1900" b="1">
              <a:solidFill>
                <a:srgbClr val="337F71"/>
              </a:solidFill>
              <a:latin typeface="Average"/>
              <a:ea typeface="Average"/>
              <a:cs typeface="Average"/>
              <a:sym typeface="Average"/>
            </a:endParaRPr>
          </a:p>
          <a:p>
            <a:pPr marL="0" lvl="0" indent="0" algn="l" rtl="0">
              <a:spcBef>
                <a:spcPts val="0"/>
              </a:spcBef>
              <a:spcAft>
                <a:spcPts val="0"/>
              </a:spcAft>
              <a:buNone/>
            </a:pPr>
            <a:r>
              <a:rPr lang="en" sz="1900" b="1">
                <a:solidFill>
                  <a:srgbClr val="337F71"/>
                </a:solidFill>
                <a:latin typeface="Average"/>
                <a:ea typeface="Average"/>
                <a:cs typeface="Average"/>
                <a:sym typeface="Average"/>
              </a:rPr>
              <a:t>- 58% of test set is hidden</a:t>
            </a:r>
            <a:endParaRPr sz="1900" b="1">
              <a:solidFill>
                <a:srgbClr val="337F71"/>
              </a:solidFill>
              <a:latin typeface="Average"/>
              <a:ea typeface="Average"/>
              <a:cs typeface="Average"/>
              <a:sym typeface="Average"/>
            </a:endParaRPr>
          </a:p>
          <a:p>
            <a:pPr marL="0" lvl="0" indent="0" algn="l" rtl="0">
              <a:spcBef>
                <a:spcPts val="0"/>
              </a:spcBef>
              <a:spcAft>
                <a:spcPts val="0"/>
              </a:spcAft>
              <a:buNone/>
            </a:pPr>
            <a:r>
              <a:rPr lang="en" sz="1900" b="1">
                <a:solidFill>
                  <a:srgbClr val="337F71"/>
                </a:solidFill>
                <a:latin typeface="Average"/>
                <a:ea typeface="Average"/>
                <a:cs typeface="Average"/>
                <a:sym typeface="Average"/>
              </a:rPr>
              <a:t>- Final standings may be different </a:t>
            </a:r>
            <a:endParaRPr sz="1900" b="1">
              <a:solidFill>
                <a:srgbClr val="337F71"/>
              </a:solidFill>
              <a:latin typeface="Average"/>
              <a:ea typeface="Average"/>
              <a:cs typeface="Average"/>
              <a:sym typeface="Average"/>
            </a:endParaRPr>
          </a:p>
        </p:txBody>
      </p:sp>
      <p:sp>
        <p:nvSpPr>
          <p:cNvPr id="135" name="Google Shape;135;p20"/>
          <p:cNvSpPr txBox="1"/>
          <p:nvPr/>
        </p:nvSpPr>
        <p:spPr>
          <a:xfrm>
            <a:off x="4969450" y="3034500"/>
            <a:ext cx="39657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0000"/>
                </a:solidFill>
                <a:latin typeface="Average"/>
                <a:ea typeface="Average"/>
                <a:cs typeface="Average"/>
                <a:sym typeface="Average"/>
              </a:rPr>
              <a:t>Present Results:</a:t>
            </a:r>
            <a:endParaRPr sz="2000" b="1">
              <a:solidFill>
                <a:srgbClr val="FF0000"/>
              </a:solidFill>
              <a:latin typeface="Average"/>
              <a:ea typeface="Average"/>
              <a:cs typeface="Average"/>
              <a:sym typeface="Average"/>
            </a:endParaRPr>
          </a:p>
          <a:p>
            <a:pPr marL="0" lvl="0" indent="0" algn="l" rtl="0">
              <a:spcBef>
                <a:spcPts val="0"/>
              </a:spcBef>
              <a:spcAft>
                <a:spcPts val="0"/>
              </a:spcAft>
              <a:buNone/>
            </a:pPr>
            <a:r>
              <a:rPr lang="en" sz="2000" b="1">
                <a:solidFill>
                  <a:srgbClr val="FF0000"/>
                </a:solidFill>
                <a:latin typeface="Average"/>
                <a:ea typeface="Average"/>
                <a:cs typeface="Average"/>
                <a:sym typeface="Average"/>
              </a:rPr>
              <a:t>- Best score = 0.06</a:t>
            </a:r>
            <a:endParaRPr sz="2000" b="1">
              <a:solidFill>
                <a:srgbClr val="FF0000"/>
              </a:solidFill>
              <a:latin typeface="Average"/>
              <a:ea typeface="Average"/>
              <a:cs typeface="Average"/>
              <a:sym typeface="Average"/>
            </a:endParaRPr>
          </a:p>
          <a:p>
            <a:pPr marL="0" lvl="0" indent="0" algn="l" rtl="0">
              <a:spcBef>
                <a:spcPts val="0"/>
              </a:spcBef>
              <a:spcAft>
                <a:spcPts val="0"/>
              </a:spcAft>
              <a:buNone/>
            </a:pPr>
            <a:r>
              <a:rPr lang="en" sz="2000" b="1">
                <a:solidFill>
                  <a:srgbClr val="FF0000"/>
                </a:solidFill>
                <a:latin typeface="Average"/>
                <a:ea typeface="Average"/>
                <a:cs typeface="Average"/>
                <a:sym typeface="Average"/>
              </a:rPr>
              <a:t>- Place  ~1200 out of 6300 teams</a:t>
            </a:r>
            <a:endParaRPr sz="2000" b="1">
              <a:solidFill>
                <a:srgbClr val="FF0000"/>
              </a:solidFill>
              <a:latin typeface="Average"/>
              <a:ea typeface="Average"/>
              <a:cs typeface="Average"/>
              <a:sym typeface="Average"/>
            </a:endParaRPr>
          </a:p>
          <a:p>
            <a:pPr marL="0" lvl="0" indent="0" algn="l" rtl="0">
              <a:spcBef>
                <a:spcPts val="0"/>
              </a:spcBef>
              <a:spcAft>
                <a:spcPts val="0"/>
              </a:spcAft>
              <a:buNone/>
            </a:pPr>
            <a:r>
              <a:rPr lang="en" sz="2000" b="1">
                <a:solidFill>
                  <a:srgbClr val="FF0000"/>
                </a:solidFill>
                <a:latin typeface="Average"/>
                <a:ea typeface="Average"/>
                <a:cs typeface="Average"/>
                <a:sym typeface="Average"/>
              </a:rPr>
              <a:t>- 8 days to go</a:t>
            </a:r>
            <a:endParaRPr sz="2000" b="1">
              <a:solidFill>
                <a:srgbClr val="FF0000"/>
              </a:solidFill>
              <a:latin typeface="Average"/>
              <a:ea typeface="Average"/>
              <a:cs typeface="Average"/>
              <a:sym typeface="Average"/>
            </a:endParaRPr>
          </a:p>
        </p:txBody>
      </p:sp>
      <p:sp>
        <p:nvSpPr>
          <p:cNvPr id="136" name="Google Shape;136;p20"/>
          <p:cNvSpPr/>
          <p:nvPr/>
        </p:nvSpPr>
        <p:spPr>
          <a:xfrm>
            <a:off x="152400" y="4299075"/>
            <a:ext cx="4565700" cy="3426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21"/>
          <p:cNvSpPr txBox="1"/>
          <p:nvPr/>
        </p:nvSpPr>
        <p:spPr>
          <a:xfrm>
            <a:off x="444850" y="1350850"/>
            <a:ext cx="7462800" cy="2031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000" b="1">
                <a:solidFill>
                  <a:srgbClr val="337F71"/>
                </a:solidFill>
                <a:latin typeface="Average"/>
                <a:ea typeface="Average"/>
                <a:cs typeface="Average"/>
                <a:sym typeface="Average"/>
              </a:rPr>
              <a:t>😊DATA 17 Team</a:t>
            </a:r>
            <a:endParaRPr sz="2000" b="1">
              <a:solidFill>
                <a:srgbClr val="337F71"/>
              </a:solidFill>
              <a:latin typeface="Average"/>
              <a:ea typeface="Average"/>
              <a:cs typeface="Average"/>
              <a:sym typeface="Average"/>
            </a:endParaRPr>
          </a:p>
          <a:p>
            <a:pPr marL="457200" lvl="0" indent="0" algn="l" rtl="0">
              <a:spcBef>
                <a:spcPts val="0"/>
              </a:spcBef>
              <a:spcAft>
                <a:spcPts val="0"/>
              </a:spcAft>
              <a:buNone/>
            </a:pPr>
            <a:r>
              <a:rPr lang="en" sz="2000" b="1">
                <a:solidFill>
                  <a:srgbClr val="337F71"/>
                </a:solidFill>
                <a:latin typeface="Average"/>
                <a:ea typeface="Average"/>
                <a:cs typeface="Average"/>
                <a:sym typeface="Average"/>
              </a:rPr>
              <a:t>😊Henrik</a:t>
            </a:r>
            <a:endParaRPr sz="2000" b="1">
              <a:solidFill>
                <a:srgbClr val="337F71"/>
              </a:solidFill>
              <a:latin typeface="Average"/>
              <a:ea typeface="Average"/>
              <a:cs typeface="Average"/>
              <a:sym typeface="Average"/>
            </a:endParaRPr>
          </a:p>
          <a:p>
            <a:pPr marL="457200" lvl="0" indent="0" algn="l" rtl="0">
              <a:spcBef>
                <a:spcPts val="0"/>
              </a:spcBef>
              <a:spcAft>
                <a:spcPts val="0"/>
              </a:spcAft>
              <a:buNone/>
            </a:pPr>
            <a:r>
              <a:rPr lang="en" sz="2000" b="1">
                <a:solidFill>
                  <a:srgbClr val="337F71"/>
                </a:solidFill>
                <a:latin typeface="Average"/>
                <a:ea typeface="Average"/>
                <a:cs typeface="Average"/>
                <a:sym typeface="Average"/>
              </a:rPr>
              <a:t>😊Vasil</a:t>
            </a:r>
            <a:endParaRPr sz="2000" b="1">
              <a:solidFill>
                <a:srgbClr val="337F71"/>
              </a:solidFill>
              <a:latin typeface="Average"/>
              <a:ea typeface="Average"/>
              <a:cs typeface="Average"/>
              <a:sym typeface="Average"/>
            </a:endParaRPr>
          </a:p>
          <a:p>
            <a:pPr marL="457200" lvl="0" indent="0" algn="l" rtl="0">
              <a:spcBef>
                <a:spcPts val="0"/>
              </a:spcBef>
              <a:spcAft>
                <a:spcPts val="0"/>
              </a:spcAft>
              <a:buNone/>
            </a:pPr>
            <a:r>
              <a:rPr lang="en" sz="2000" b="1">
                <a:solidFill>
                  <a:srgbClr val="337F71"/>
                </a:solidFill>
                <a:latin typeface="Average"/>
                <a:ea typeface="Average"/>
                <a:cs typeface="Average"/>
                <a:sym typeface="Average"/>
              </a:rPr>
              <a:t>😊WBS Community</a:t>
            </a:r>
            <a:endParaRPr sz="2000" b="1">
              <a:solidFill>
                <a:srgbClr val="337F71"/>
              </a:solidFill>
              <a:latin typeface="Average"/>
              <a:ea typeface="Average"/>
              <a:cs typeface="Average"/>
              <a:sym typeface="Average"/>
            </a:endParaRPr>
          </a:p>
          <a:p>
            <a:pPr marL="457200" lvl="0" indent="0" algn="l" rtl="0">
              <a:spcBef>
                <a:spcPts val="0"/>
              </a:spcBef>
              <a:spcAft>
                <a:spcPts val="0"/>
              </a:spcAft>
              <a:buNone/>
            </a:pPr>
            <a:endParaRPr sz="2000" b="1">
              <a:solidFill>
                <a:srgbClr val="337F71"/>
              </a:solidFill>
              <a:latin typeface="Average"/>
              <a:ea typeface="Average"/>
              <a:cs typeface="Average"/>
              <a:sym typeface="Average"/>
            </a:endParaRPr>
          </a:p>
          <a:p>
            <a:pPr marL="0" lvl="0" indent="0" algn="l" rtl="0">
              <a:spcBef>
                <a:spcPts val="0"/>
              </a:spcBef>
              <a:spcAft>
                <a:spcPts val="0"/>
              </a:spcAft>
              <a:buNone/>
            </a:pPr>
            <a:endParaRPr sz="2000" b="1">
              <a:solidFill>
                <a:srgbClr val="337F71"/>
              </a:solidFill>
              <a:latin typeface="Average"/>
              <a:ea typeface="Average"/>
              <a:cs typeface="Average"/>
              <a:sym typeface="Average"/>
            </a:endParaRPr>
          </a:p>
        </p:txBody>
      </p:sp>
      <p:pic>
        <p:nvPicPr>
          <p:cNvPr id="142" name="Google Shape;142;p21"/>
          <p:cNvPicPr preferRelativeResize="0"/>
          <p:nvPr/>
        </p:nvPicPr>
        <p:blipFill rotWithShape="1">
          <a:blip r:embed="rId3">
            <a:alphaModFix/>
          </a:blip>
          <a:srcRect l="1804" r="8437" b="14288"/>
          <a:stretch/>
        </p:blipFill>
        <p:spPr>
          <a:xfrm>
            <a:off x="5201400" y="367400"/>
            <a:ext cx="3462401" cy="4408699"/>
          </a:xfrm>
          <a:prstGeom prst="rect">
            <a:avLst/>
          </a:prstGeom>
          <a:noFill/>
          <a:ln>
            <a:noFill/>
          </a:ln>
        </p:spPr>
      </p:pic>
      <p:sp>
        <p:nvSpPr>
          <p:cNvPr id="143" name="Google Shape;143;p21"/>
          <p:cNvSpPr/>
          <p:nvPr/>
        </p:nvSpPr>
        <p:spPr>
          <a:xfrm>
            <a:off x="311700" y="3237600"/>
            <a:ext cx="4398600" cy="1684500"/>
          </a:xfrm>
          <a:prstGeom prst="wedgeRoundRectCallout">
            <a:avLst>
              <a:gd name="adj1" fmla="val 91519"/>
              <a:gd name="adj2" fmla="val -7921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txBox="1">
            <a:spLocks noGrp="1"/>
          </p:cNvSpPr>
          <p:nvPr>
            <p:ph type="title"/>
          </p:nvPr>
        </p:nvSpPr>
        <p:spPr>
          <a:xfrm>
            <a:off x="363750" y="3564900"/>
            <a:ext cx="4155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5000" b="1">
                <a:solidFill>
                  <a:srgbClr val="337F71"/>
                </a:solidFill>
              </a:rPr>
              <a:t>Thank you!</a:t>
            </a:r>
            <a:endParaRPr sz="5000" b="1">
              <a:solidFill>
                <a:srgbClr val="337F71"/>
              </a:solidFill>
            </a:endParaRPr>
          </a:p>
        </p:txBody>
      </p:sp>
      <p:sp>
        <p:nvSpPr>
          <p:cNvPr id="145" name="Google Shape;145;p21"/>
          <p:cNvSpPr txBox="1">
            <a:spLocks noGrp="1"/>
          </p:cNvSpPr>
          <p:nvPr>
            <p:ph type="title"/>
          </p:nvPr>
        </p:nvSpPr>
        <p:spPr>
          <a:xfrm>
            <a:off x="645750" y="367400"/>
            <a:ext cx="3591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400" b="1">
                <a:solidFill>
                  <a:srgbClr val="337F71"/>
                </a:solidFill>
              </a:rPr>
              <a:t>Amazing time!</a:t>
            </a:r>
            <a:endParaRPr sz="4400" b="1">
              <a:solidFill>
                <a:srgbClr val="337F7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00"/>
              <a:t>Extra slides</a:t>
            </a:r>
            <a:endParaRPr sz="35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On-screen Show (16:9)</PresentationFormat>
  <Paragraphs>74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Average</vt:lpstr>
      <vt:lpstr>Oswald</vt:lpstr>
      <vt:lpstr>Slate</vt:lpstr>
      <vt:lpstr>Diagnostic Prediction: Let’s make age just a number</vt:lpstr>
      <vt:lpstr>Aging</vt:lpstr>
      <vt:lpstr>Data science as method to predict aging-related diseases</vt:lpstr>
      <vt:lpstr>Kaggle competition</vt:lpstr>
      <vt:lpstr>Prediction</vt:lpstr>
      <vt:lpstr>Machine Learning</vt:lpstr>
      <vt:lpstr>Results: Kaggle submissions</vt:lpstr>
      <vt:lpstr>Thank you!</vt:lpstr>
      <vt:lpstr>Extra slides</vt:lpstr>
      <vt:lpstr>Dataset is heavily imbalanced</vt:lpstr>
      <vt:lpstr>Best ML model</vt:lpstr>
      <vt:lpstr>Dive into Neural Network - not really beneficial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 Prediction: Let’s make age just a number</dc:title>
  <cp:lastModifiedBy>Andreea Belu</cp:lastModifiedBy>
  <cp:revision>1</cp:revision>
  <dcterms:modified xsi:type="dcterms:W3CDTF">2023-08-03T12:16:09Z</dcterms:modified>
</cp:coreProperties>
</file>