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708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583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315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973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151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023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498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972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81911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115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181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09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82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558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963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07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293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08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83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2201B7E7-A4FE-429E-AFC2-B360B3CA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Semantic Tableaux Method</a:t>
            </a:r>
            <a:endParaRPr lang="ro-RO" sz="6600" dirty="0">
              <a:solidFill>
                <a:schemeClr val="tx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297D0BD-3022-427C-A374-B936C16A7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45" y="1370143"/>
            <a:ext cx="3601808" cy="4157446"/>
          </a:xfrm>
        </p:spPr>
        <p:txBody>
          <a:bodyPr anchor="ctr">
            <a:normAutofit/>
          </a:bodyPr>
          <a:lstStyle/>
          <a:p>
            <a:pPr algn="r"/>
            <a:r>
              <a:rPr lang="ro-RO" sz="2000" dirty="0"/>
              <a:t>Ciama Andreea Elena  </a:t>
            </a:r>
            <a:r>
              <a:rPr lang="ro-RO" sz="2000" dirty="0" err="1"/>
              <a:t>group</a:t>
            </a:r>
            <a:r>
              <a:rPr lang="ro-RO" sz="2000" dirty="0"/>
              <a:t> 911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9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ACCE569-C76A-481B-86A7-D981ACD6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Theoretical</a:t>
            </a:r>
            <a:r>
              <a:rPr lang="ro-RO" dirty="0"/>
              <a:t> </a:t>
            </a:r>
            <a:r>
              <a:rPr lang="ro-RO" dirty="0" err="1"/>
              <a:t>result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A336CC7-BE3B-47C5-9BCE-481DC91E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7" y="2486346"/>
            <a:ext cx="11488313" cy="393414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semantic tableaux is a binary tree associated to a formula U having formulas in its nodes and its nodes and is built as follows: 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root of the tree is labeled with the initial formula.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Every branch of the tree which contains a formula will be extended with a subtree according to the decomposition rule specific to its class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extension of a branch stops in the following cases:</a:t>
            </a:r>
          </a:p>
          <a:p>
            <a:pPr>
              <a:spcBef>
                <a:spcPts val="0"/>
              </a:spcBef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a) if that branch contains a formula and its negation, the branch is marked as closed using the symbol ⊗.</a:t>
            </a:r>
          </a:p>
          <a:p>
            <a:pPr>
              <a:spcBef>
                <a:spcPts val="0"/>
              </a:spcBef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b) if all the formulas on that branch are already decomposed or if by decomposing the formulas which are not yet decomposed, no new formulas are obtained</a:t>
            </a:r>
          </a:p>
          <a:p>
            <a:endParaRPr lang="ro-R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ED246C9C-4DB0-4ED1-829A-F35D6649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01" y="2677645"/>
            <a:ext cx="5661061" cy="228382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 branch of a semantic tableau is called closed if it contains a formula and its negation, otherwise the branch is called open.</a:t>
            </a:r>
            <a:br>
              <a:rPr lang="en-US" sz="2400" dirty="0"/>
            </a:br>
            <a:r>
              <a:rPr lang="en-US" sz="2400" dirty="0"/>
              <a:t>A branch is called complete if it is closed or all the formulas on that branch are already decomposed.</a:t>
            </a:r>
            <a:br>
              <a:rPr lang="en-US" sz="2400" dirty="0"/>
            </a:br>
            <a:r>
              <a:rPr lang="en-US" sz="2400" dirty="0"/>
              <a:t>A semantic tableau is called closed if all its branches are closed </a:t>
            </a:r>
            <a:br>
              <a:rPr lang="en-US" sz="2400" dirty="0"/>
            </a:br>
            <a:r>
              <a:rPr lang="en-US" sz="2400" dirty="0"/>
              <a:t>If a semantic tableau has at least one open branch, the tableau is called open.</a:t>
            </a:r>
            <a:br>
              <a:rPr lang="en-US" sz="2400" dirty="0"/>
            </a:br>
            <a:r>
              <a:rPr lang="en-US" sz="2400" dirty="0"/>
              <a:t>A semantic tableau is called complete if all its branches are complete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ro-RO" sz="2400" dirty="0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587DF1AB-D36A-4996-B599-6C3EECE5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4912" y="462337"/>
            <a:ext cx="5486400" cy="6524090"/>
          </a:xfrm>
        </p:spPr>
        <p:txBody>
          <a:bodyPr>
            <a:normAutofit/>
          </a:bodyPr>
          <a:lstStyle/>
          <a:p>
            <a:r>
              <a:rPr lang="en-US" sz="2400" dirty="0"/>
              <a:t>Remarks:</a:t>
            </a:r>
            <a:br>
              <a:rPr lang="en-US" sz="2400" dirty="0"/>
            </a:br>
            <a:r>
              <a:rPr lang="en-US" sz="2400" dirty="0"/>
              <a:t>A closed branch symbolizes inconsistency among the formulas on that branch.</a:t>
            </a:r>
            <a:br>
              <a:rPr lang="en-US" sz="2400" dirty="0"/>
            </a:br>
            <a:r>
              <a:rPr lang="en-US" sz="2400" dirty="0"/>
              <a:t>An inconsistent formula has associated a closed semantic tableau.</a:t>
            </a:r>
            <a:br>
              <a:rPr lang="en-US" sz="2400" dirty="0"/>
            </a:br>
            <a:r>
              <a:rPr lang="en-US" sz="2400" dirty="0"/>
              <a:t>The set of formulas belonging to a complete and open branch is consistent, meaning it has a model.</a:t>
            </a:r>
            <a:br>
              <a:rPr lang="en-US" sz="2400" dirty="0"/>
            </a:br>
            <a:r>
              <a:rPr lang="en-US" sz="2400" dirty="0"/>
              <a:t>A consistent formula has associated a complete and open semantic tableau.</a:t>
            </a:r>
            <a:br>
              <a:rPr lang="en-US" sz="2400" dirty="0"/>
            </a:b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38841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6562A3-EDA3-43E6-9C8E-497F3554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rules </a:t>
            </a:r>
            <a:endParaRPr lang="ro-RO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6C54896-B6AB-477D-9DA9-0CCCB06579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464" b="13000"/>
          <a:stretch/>
        </p:blipFill>
        <p:spPr>
          <a:xfrm>
            <a:off x="-41706" y="2424701"/>
            <a:ext cx="5815042" cy="3883632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7D7AE8EA-18E7-4B08-B522-90986AE553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7" b="22552"/>
          <a:stretch/>
        </p:blipFill>
        <p:spPr>
          <a:xfrm>
            <a:off x="5773336" y="2424701"/>
            <a:ext cx="6418664" cy="38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6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4">
            <a:extLst>
              <a:ext uri="{FF2B5EF4-FFF2-40B4-BE49-F238E27FC236}">
                <a16:creationId xmlns:a16="http://schemas.microsoft.com/office/drawing/2014/main" id="{1CBDB228-2122-4D7C-8683-63A1A37D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Exercise</a:t>
            </a:r>
            <a:r>
              <a:rPr lang="ro-RO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6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61B2B341-D36E-4C30-984F-7A18772ED0D2}"/>
              </a:ext>
            </a:extLst>
          </p:cNvPr>
          <p:cNvSpPr txBox="1"/>
          <p:nvPr/>
        </p:nvSpPr>
        <p:spPr>
          <a:xfrm>
            <a:off x="752150" y="2505670"/>
            <a:ext cx="108987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the semantic tableaux method check whether the following logical consequences hold.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ro-RO" sz="2800" dirty="0"/>
              <a:t>(</a:t>
            </a:r>
            <a:r>
              <a:rPr lang="en-US" sz="2800" dirty="0"/>
              <a:t>∀</a:t>
            </a:r>
            <a:r>
              <a:rPr lang="ro-RO" sz="2800" dirty="0"/>
              <a:t>x)(P(x)</a:t>
            </a:r>
            <a:r>
              <a:rPr lang="en-US" sz="2800" dirty="0"/>
              <a:t> → Q(x)), </a:t>
            </a:r>
            <a:r>
              <a:rPr lang="ro-RO" sz="2800" dirty="0"/>
              <a:t>(</a:t>
            </a:r>
            <a:r>
              <a:rPr lang="en-US" sz="2800" dirty="0"/>
              <a:t>∀</a:t>
            </a:r>
            <a:r>
              <a:rPr lang="ro-RO" sz="2800" dirty="0"/>
              <a:t>x)</a:t>
            </a:r>
            <a:r>
              <a:rPr lang="en-US" sz="2800" dirty="0"/>
              <a:t>P(x) I =</a:t>
            </a:r>
            <a:r>
              <a:rPr lang="ro-RO" sz="2800" dirty="0"/>
              <a:t> (</a:t>
            </a:r>
            <a:r>
              <a:rPr lang="en-US" sz="2800" dirty="0"/>
              <a:t>∀</a:t>
            </a:r>
            <a:r>
              <a:rPr lang="ro-RO" sz="2800" dirty="0"/>
              <a:t>x</a:t>
            </a:r>
            <a:r>
              <a:rPr lang="en-US" sz="2800" dirty="0"/>
              <a:t>)Q(x);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24658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tăText 5">
            <a:extLst>
              <a:ext uri="{FF2B5EF4-FFF2-40B4-BE49-F238E27FC236}">
                <a16:creationId xmlns:a16="http://schemas.microsoft.com/office/drawing/2014/main" id="{95FBA9F6-1B62-4EA9-85E6-9F6C2C5D0B9E}"/>
              </a:ext>
            </a:extLst>
          </p:cNvPr>
          <p:cNvSpPr txBox="1"/>
          <p:nvPr/>
        </p:nvSpPr>
        <p:spPr>
          <a:xfrm>
            <a:off x="3118585" y="214243"/>
            <a:ext cx="6963076" cy="655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x)(P(x)</a:t>
            </a:r>
            <a:r>
              <a:rPr lang="en-US" sz="1400" dirty="0"/>
              <a:t> → Q(x)) ∧ </a:t>
            </a: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x)</a:t>
            </a:r>
            <a:r>
              <a:rPr lang="en-US" sz="1400" dirty="0"/>
              <a:t>P(x) ∧ </a:t>
            </a:r>
            <a:r>
              <a:rPr lang="es-ES" sz="1400" dirty="0"/>
              <a:t>¬ </a:t>
            </a: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</a:t>
            </a:r>
            <a:r>
              <a:rPr lang="en-US" sz="1400" dirty="0"/>
              <a:t>)Q(x) (1)</a:t>
            </a:r>
            <a:endParaRPr lang="es-ES" sz="1400" dirty="0"/>
          </a:p>
          <a:p>
            <a:pPr>
              <a:lnSpc>
                <a:spcPct val="150000"/>
              </a:lnSpc>
            </a:pPr>
            <a:r>
              <a:rPr lang="es-ES" sz="1400" dirty="0"/>
              <a:t>					|   </a:t>
            </a:r>
            <a:r>
              <a:rPr lang="el-GR" sz="1400" dirty="0"/>
              <a:t>α</a:t>
            </a:r>
            <a:r>
              <a:rPr lang="en-US" sz="1400" dirty="0"/>
              <a:t>-rule for (1)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H1: </a:t>
            </a: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x)(P(x)</a:t>
            </a:r>
            <a:r>
              <a:rPr lang="en-US" sz="1400" dirty="0"/>
              <a:t> → Q(x) (2)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|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H2: </a:t>
            </a: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x)</a:t>
            </a:r>
            <a:r>
              <a:rPr lang="en-US" sz="1400" dirty="0"/>
              <a:t>P(x) (3)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 |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</a:t>
            </a:r>
            <a:r>
              <a:rPr lang="es-ES" sz="1400" dirty="0"/>
              <a:t> ¬C:</a:t>
            </a:r>
            <a:r>
              <a:rPr lang="ro-RO" sz="1400" dirty="0"/>
              <a:t> (</a:t>
            </a:r>
            <a:r>
              <a:rPr lang="es-ES" sz="1400" dirty="0"/>
              <a:t>∃</a:t>
            </a:r>
            <a:r>
              <a:rPr lang="ro-RO" sz="1400" dirty="0"/>
              <a:t>x</a:t>
            </a:r>
            <a:r>
              <a:rPr lang="en-US" sz="1400" dirty="0"/>
              <a:t>)</a:t>
            </a:r>
            <a:r>
              <a:rPr lang="es-ES" sz="1400" dirty="0"/>
              <a:t> ¬ </a:t>
            </a:r>
            <a:r>
              <a:rPr lang="en-US" sz="1400" dirty="0"/>
              <a:t>Q(x) (4)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	|</a:t>
            </a:r>
            <a:r>
              <a:rPr lang="es-ES" sz="1400" dirty="0"/>
              <a:t> </a:t>
            </a:r>
            <a:r>
              <a:rPr lang="el-GR" sz="1400" dirty="0"/>
              <a:t>δ</a:t>
            </a:r>
            <a:r>
              <a:rPr lang="en-US" sz="1400" dirty="0"/>
              <a:t>-rule for (4) –a new constant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   </a:t>
            </a:r>
            <a:r>
              <a:rPr lang="es-ES" sz="1400" dirty="0"/>
              <a:t>¬ Q(a)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						</a:t>
            </a:r>
            <a:r>
              <a:rPr lang="en-US" sz="1400" dirty="0"/>
              <a:t> | </a:t>
            </a:r>
            <a:r>
              <a:rPr lang="el-GR" sz="1400" dirty="0"/>
              <a:t>γ</a:t>
            </a:r>
            <a:r>
              <a:rPr lang="en-US" sz="1400" dirty="0"/>
              <a:t>-rule for (3) used for </a:t>
            </a:r>
            <a:r>
              <a:rPr lang="en-US" sz="1400" dirty="0" err="1"/>
              <a:t>instatiation</a:t>
            </a:r>
            <a:r>
              <a:rPr lang="en-US" sz="1400" dirty="0"/>
              <a:t> </a:t>
            </a:r>
            <a:endParaRPr lang="es-ES" sz="1400" dirty="0"/>
          </a:p>
          <a:p>
            <a:pPr>
              <a:lnSpc>
                <a:spcPct val="150000"/>
              </a:lnSpc>
            </a:pPr>
            <a:r>
              <a:rPr lang="es-ES" sz="1400" dirty="0"/>
              <a:t>						P(a) (5)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						|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					 </a:t>
            </a: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x)</a:t>
            </a:r>
            <a:r>
              <a:rPr lang="en-US" sz="1400" dirty="0"/>
              <a:t>P(x) (copy of formula 3)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	| </a:t>
            </a:r>
            <a:r>
              <a:rPr lang="el-GR" sz="1400" dirty="0"/>
              <a:t>γ</a:t>
            </a:r>
            <a:r>
              <a:rPr lang="en-US" sz="1400" dirty="0"/>
              <a:t>-rule for (2)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</a:t>
            </a:r>
            <a:r>
              <a:rPr lang="ro-RO" sz="1400" dirty="0"/>
              <a:t> P(</a:t>
            </a:r>
            <a:r>
              <a:rPr lang="en-US" sz="1400" dirty="0"/>
              <a:t>a</a:t>
            </a:r>
            <a:r>
              <a:rPr lang="ro-RO" sz="1400" dirty="0"/>
              <a:t>)</a:t>
            </a:r>
            <a:r>
              <a:rPr lang="en-US" sz="1400" dirty="0"/>
              <a:t> → Q(a) (6)</a:t>
            </a:r>
            <a:endParaRPr lang="ro-RO" sz="1400" dirty="0"/>
          </a:p>
          <a:p>
            <a:pPr>
              <a:lnSpc>
                <a:spcPct val="150000"/>
              </a:lnSpc>
            </a:pPr>
            <a:r>
              <a:rPr lang="ro-RO" sz="1400" dirty="0"/>
              <a:t>						</a:t>
            </a:r>
            <a:r>
              <a:rPr lang="en-US" sz="1400" dirty="0"/>
              <a:t>|</a:t>
            </a:r>
            <a:r>
              <a:rPr lang="ro-RO" sz="1400" dirty="0"/>
              <a:t>						 </a:t>
            </a:r>
          </a:p>
          <a:p>
            <a:pPr>
              <a:lnSpc>
                <a:spcPct val="150000"/>
              </a:lnSpc>
            </a:pPr>
            <a:r>
              <a:rPr lang="ro-RO" sz="1400" dirty="0"/>
              <a:t>					 (</a:t>
            </a:r>
            <a:r>
              <a:rPr lang="en-US" sz="1400" dirty="0"/>
              <a:t>∀</a:t>
            </a:r>
            <a:r>
              <a:rPr lang="ro-RO" sz="1400" dirty="0"/>
              <a:t>x)(P(x)</a:t>
            </a:r>
            <a:r>
              <a:rPr lang="en-US" sz="1400" dirty="0"/>
              <a:t> → Q(x) 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						/                \</a:t>
            </a:r>
            <a:r>
              <a:rPr lang="ro-RO" sz="1400" dirty="0"/>
              <a:t>      </a:t>
            </a:r>
            <a:r>
              <a:rPr lang="el-GR" sz="1400" dirty="0"/>
              <a:t>β</a:t>
            </a:r>
            <a:r>
              <a:rPr lang="en-US" sz="1400" dirty="0"/>
              <a:t> rule for 6</a:t>
            </a:r>
            <a:endParaRPr lang="es-ES" sz="1400" dirty="0"/>
          </a:p>
          <a:p>
            <a:pPr>
              <a:lnSpc>
                <a:spcPct val="150000"/>
              </a:lnSpc>
            </a:pPr>
            <a:r>
              <a:rPr lang="es-ES" sz="1400" dirty="0"/>
              <a:t>					 ¬P(a</a:t>
            </a:r>
            <a:r>
              <a:rPr lang="es-ES" sz="1400"/>
              <a:t>)                 </a:t>
            </a:r>
            <a:r>
              <a:rPr lang="es-ES" sz="1400" dirty="0"/>
              <a:t>Q(a)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	             </a:t>
            </a:r>
            <a:r>
              <a:rPr lang="en-US" sz="1400" dirty="0"/>
              <a:t> ⊗ closed branch                   </a:t>
            </a:r>
            <a:r>
              <a:rPr lang="es-ES" sz="1400" dirty="0"/>
              <a:t> </a:t>
            </a:r>
            <a:r>
              <a:rPr lang="en-US" sz="1200" dirty="0"/>
              <a:t>⊗ closed branch</a:t>
            </a:r>
            <a:r>
              <a:rPr lang="es-ES" sz="1200" dirty="0"/>
              <a:t> </a:t>
            </a:r>
            <a:endParaRPr lang="ro-RO" sz="1400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479668C4-0426-48E6-A028-991557E0E316}"/>
              </a:ext>
            </a:extLst>
          </p:cNvPr>
          <p:cNvSpPr txBox="1"/>
          <p:nvPr/>
        </p:nvSpPr>
        <p:spPr>
          <a:xfrm>
            <a:off x="921619" y="805818"/>
            <a:ext cx="237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H1,H2 |= C </a:t>
            </a:r>
            <a:r>
              <a:rPr lang="en-US" dirty="0" err="1"/>
              <a:t>iff</a:t>
            </a:r>
            <a:endParaRPr lang="en-US" dirty="0"/>
          </a:p>
          <a:p>
            <a:r>
              <a:rPr lang="en-US" dirty="0"/>
              <a:t>H1</a:t>
            </a:r>
            <a:r>
              <a:rPr lang="en-US" sz="1800" dirty="0"/>
              <a:t> ∧ H2 ∧ </a:t>
            </a:r>
            <a:r>
              <a:rPr lang="es-ES" sz="1800" dirty="0"/>
              <a:t>¬C has a closed semantic tableaux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ED0ED8D-1C23-4F40-AA1E-4009D2E0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2" y="2209647"/>
            <a:ext cx="3775122" cy="38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8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763D1A-BDDE-48C6-93F6-EC5694C3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o-RO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783CA16E-70CA-4087-8842-7370E3D45352}"/>
              </a:ext>
            </a:extLst>
          </p:cNvPr>
          <p:cNvSpPr txBox="1"/>
          <p:nvPr/>
        </p:nvSpPr>
        <p:spPr>
          <a:xfrm>
            <a:off x="729466" y="2646947"/>
            <a:ext cx="1056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conclusion, due to the fact that all branches are closed, the logical consequence holds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45248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orial">
  <a:themeElements>
    <a:clrScheme name="Directorial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ori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ori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4337</TotalTime>
  <Words>682</Words>
  <Application>Microsoft Office PowerPoint</Application>
  <PresentationFormat>Ecran lat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Directorial</vt:lpstr>
      <vt:lpstr>Semantic Tableaux Method</vt:lpstr>
      <vt:lpstr>Theoretical result</vt:lpstr>
      <vt:lpstr>A branch of a semantic tableau is called closed if it contains a formula and its negation, otherwise the branch is called open. A branch is called complete if it is closed or all the formulas on that branch are already decomposed. A semantic tableau is called closed if all its branches are closed  If a semantic tableau has at least one open branch, the tableau is called open. A semantic tableau is called complete if all its branches are complete   </vt:lpstr>
      <vt:lpstr>Decomposition rules </vt:lpstr>
      <vt:lpstr>Exercise 6</vt:lpstr>
      <vt:lpstr>Prezentare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Andreea Ciama</dc:creator>
  <cp:lastModifiedBy>Andreea Ciama</cp:lastModifiedBy>
  <cp:revision>3</cp:revision>
  <dcterms:created xsi:type="dcterms:W3CDTF">2021-11-06T15:31:49Z</dcterms:created>
  <dcterms:modified xsi:type="dcterms:W3CDTF">2021-11-09T15:53:00Z</dcterms:modified>
</cp:coreProperties>
</file>