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43D06C-3624-4044-8122-1BCCE967A1BD}"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38C6E-A082-4365-B8D3-C681EB778C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06C-3624-4044-8122-1BCCE967A1BD}"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429067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06C-3624-4044-8122-1BCCE967A1BD}"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246747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06C-3624-4044-8122-1BCCE967A1BD}"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61968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3D06C-3624-4044-8122-1BCCE967A1BD}"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38C6E-A082-4365-B8D3-C681EB778C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23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3D06C-3624-4044-8122-1BCCE967A1BD}"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11322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3D06C-3624-4044-8122-1BCCE967A1BD}"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63000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3D06C-3624-4044-8122-1BCCE967A1BD}"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228255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43D06C-3624-4044-8122-1BCCE967A1BD}" type="datetimeFigureOut">
              <a:rPr lang="en-US" smtClean="0"/>
              <a:t>2/27/2023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387200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43D06C-3624-4044-8122-1BCCE967A1BD}" type="datetimeFigureOut">
              <a:rPr lang="en-US" smtClean="0"/>
              <a:t>2/27/2023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F38C6E-A082-4365-B8D3-C681EB778C2C}" type="slidenum">
              <a:rPr lang="en-US" smtClean="0"/>
              <a:t>‹#›</a:t>
            </a:fld>
            <a:endParaRPr lang="en-US"/>
          </a:p>
        </p:txBody>
      </p:sp>
    </p:spTree>
    <p:extLst>
      <p:ext uri="{BB962C8B-B14F-4D97-AF65-F5344CB8AC3E}">
        <p14:creationId xmlns:p14="http://schemas.microsoft.com/office/powerpoint/2010/main" val="80349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43D06C-3624-4044-8122-1BCCE967A1BD}"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38C6E-A082-4365-B8D3-C681EB778C2C}" type="slidenum">
              <a:rPr lang="en-US" smtClean="0"/>
              <a:t>‹#›</a:t>
            </a:fld>
            <a:endParaRPr lang="en-US"/>
          </a:p>
        </p:txBody>
      </p:sp>
    </p:spTree>
    <p:extLst>
      <p:ext uri="{BB962C8B-B14F-4D97-AF65-F5344CB8AC3E}">
        <p14:creationId xmlns:p14="http://schemas.microsoft.com/office/powerpoint/2010/main" val="363739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43D06C-3624-4044-8122-1BCCE967A1BD}" type="datetimeFigureOut">
              <a:rPr lang="en-US" smtClean="0"/>
              <a:t>2/27/2023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F38C6E-A082-4365-B8D3-C681EB778C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84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1D69-E326-F288-D78E-02F02798DE93}"/>
              </a:ext>
            </a:extLst>
          </p:cNvPr>
          <p:cNvSpPr>
            <a:spLocks noGrp="1"/>
          </p:cNvSpPr>
          <p:nvPr>
            <p:ph type="ctrTitle"/>
          </p:nvPr>
        </p:nvSpPr>
        <p:spPr/>
        <p:txBody>
          <a:bodyPr/>
          <a:lstStyle/>
          <a:p>
            <a:r>
              <a:rPr lang="ro-RO" dirty="0"/>
              <a:t>Algoritmi Fundamentali</a:t>
            </a:r>
          </a:p>
        </p:txBody>
      </p:sp>
      <p:sp>
        <p:nvSpPr>
          <p:cNvPr id="3" name="Subtitle 2">
            <a:extLst>
              <a:ext uri="{FF2B5EF4-FFF2-40B4-BE49-F238E27FC236}">
                <a16:creationId xmlns:a16="http://schemas.microsoft.com/office/drawing/2014/main" id="{2E3CFCDB-BAA8-E854-0690-58A0BE9F6499}"/>
              </a:ext>
            </a:extLst>
          </p:cNvPr>
          <p:cNvSpPr>
            <a:spLocks noGrp="1"/>
          </p:cNvSpPr>
          <p:nvPr>
            <p:ph type="subTitle" idx="1"/>
          </p:nvPr>
        </p:nvSpPr>
        <p:spPr/>
        <p:txBody>
          <a:bodyPr/>
          <a:lstStyle/>
          <a:p>
            <a:pPr algn="r"/>
            <a:r>
              <a:rPr lang="ro-RO" dirty="0"/>
              <a:t>Cadru didactic:</a:t>
            </a:r>
          </a:p>
          <a:p>
            <a:pPr algn="r"/>
            <a:r>
              <a:rPr lang="ro-RO" dirty="0"/>
              <a:t>Pelle Remus</a:t>
            </a:r>
          </a:p>
        </p:txBody>
      </p:sp>
    </p:spTree>
    <p:extLst>
      <p:ext uri="{BB962C8B-B14F-4D97-AF65-F5344CB8AC3E}">
        <p14:creationId xmlns:p14="http://schemas.microsoft.com/office/powerpoint/2010/main" val="136238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8C98-CE60-B5A0-3752-D15772D80888}"/>
              </a:ext>
            </a:extLst>
          </p:cNvPr>
          <p:cNvSpPr>
            <a:spLocks noGrp="1"/>
          </p:cNvSpPr>
          <p:nvPr>
            <p:ph type="title"/>
          </p:nvPr>
        </p:nvSpPr>
        <p:spPr/>
        <p:txBody>
          <a:bodyPr/>
          <a:lstStyle/>
          <a:p>
            <a:r>
              <a:rPr lang="ro-RO" dirty="0"/>
              <a:t>Planul pentru acest laborator</a:t>
            </a:r>
            <a:endParaRPr lang="en-US" dirty="0"/>
          </a:p>
        </p:txBody>
      </p:sp>
      <p:sp>
        <p:nvSpPr>
          <p:cNvPr id="3" name="Content Placeholder 2">
            <a:extLst>
              <a:ext uri="{FF2B5EF4-FFF2-40B4-BE49-F238E27FC236}">
                <a16:creationId xmlns:a16="http://schemas.microsoft.com/office/drawing/2014/main" id="{C695A474-97A0-64CB-85A9-2967DF65FB4A}"/>
              </a:ext>
            </a:extLst>
          </p:cNvPr>
          <p:cNvSpPr>
            <a:spLocks noGrp="1"/>
          </p:cNvSpPr>
          <p:nvPr>
            <p:ph idx="1"/>
          </p:nvPr>
        </p:nvSpPr>
        <p:spPr>
          <a:xfrm>
            <a:off x="1097280" y="1939040"/>
            <a:ext cx="10058400" cy="4377784"/>
          </a:xfrm>
        </p:spPr>
        <p:txBody>
          <a:bodyPr>
            <a:normAutofit/>
          </a:bodyPr>
          <a:lstStyle/>
          <a:p>
            <a:pPr algn="just">
              <a:buFont typeface="Arial" panose="020B0604020202020204" pitchFamily="34" charset="0"/>
              <a:buChar char="•"/>
            </a:pPr>
            <a:r>
              <a:rPr lang="ro-RO" sz="2400" dirty="0"/>
              <a:t> Într-unul din laboratoare, vom relua ce ați făcut la curs;</a:t>
            </a:r>
          </a:p>
          <a:p>
            <a:pPr algn="just">
              <a:buFont typeface="Arial" panose="020B0604020202020204" pitchFamily="34" charset="0"/>
              <a:buChar char="•"/>
            </a:pPr>
            <a:r>
              <a:rPr lang="ro-RO" sz="2400" dirty="0"/>
              <a:t> În celălalt laborator, vom face una din următoarele opțiuni:</a:t>
            </a:r>
          </a:p>
          <a:p>
            <a:pPr marL="749808" lvl="1" indent="-457200" algn="just">
              <a:buFont typeface="+mj-lt"/>
              <a:buAutoNum type="arabicPeriod"/>
            </a:pPr>
            <a:r>
              <a:rPr lang="ro-RO" sz="2000" dirty="0"/>
              <a:t>Jocuri;</a:t>
            </a:r>
          </a:p>
          <a:p>
            <a:pPr marL="749808" lvl="1" indent="-457200" algn="just">
              <a:buFont typeface="+mj-lt"/>
              <a:buAutoNum type="arabicPeriod"/>
            </a:pPr>
            <a:r>
              <a:rPr lang="ro-RO" sz="2000" dirty="0"/>
              <a:t>Site-uri web (Frontend).</a:t>
            </a:r>
          </a:p>
          <a:p>
            <a:pPr algn="just">
              <a:buFont typeface="Arial" panose="020B0604020202020204" pitchFamily="34" charset="0"/>
              <a:buChar char="•"/>
            </a:pPr>
            <a:r>
              <a:rPr lang="ro-RO" sz="2400" dirty="0"/>
              <a:t> Veți vota fiecare opțiunea dorită, voi decide ce facem la laborator în funcție de voturi;</a:t>
            </a:r>
          </a:p>
          <a:p>
            <a:pPr algn="just">
              <a:buFont typeface="Arial" panose="020B0604020202020204" pitchFamily="34" charset="0"/>
              <a:buChar char="•"/>
            </a:pPr>
            <a:r>
              <a:rPr lang="ro-RO" sz="2400" dirty="0"/>
              <a:t> Puteți alege să participați doar la unul din cele două laboratoare, sau la ambele (eu nu vă dau afară </a:t>
            </a:r>
            <a:r>
              <a:rPr lang="ro-RO" sz="2400" dirty="0">
                <a:sym typeface="Wingdings" panose="05000000000000000000" pitchFamily="2" charset="2"/>
              </a:rPr>
              <a:t>);</a:t>
            </a:r>
          </a:p>
          <a:p>
            <a:pPr algn="just">
              <a:buFont typeface="Arial" panose="020B0604020202020204" pitchFamily="34" charset="0"/>
              <a:buChar char="•"/>
            </a:pPr>
            <a:r>
              <a:rPr lang="ro-RO" sz="2400" dirty="0"/>
              <a:t> Pentru nota de laborator, veți avea cerințe diferite în funcție de laboratorul la care participați.</a:t>
            </a:r>
          </a:p>
        </p:txBody>
      </p:sp>
    </p:spTree>
    <p:extLst>
      <p:ext uri="{BB962C8B-B14F-4D97-AF65-F5344CB8AC3E}">
        <p14:creationId xmlns:p14="http://schemas.microsoft.com/office/powerpoint/2010/main" val="182913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A10D-0F4F-A040-B159-4EDF57F5A224}"/>
              </a:ext>
            </a:extLst>
          </p:cNvPr>
          <p:cNvSpPr>
            <a:spLocks noGrp="1"/>
          </p:cNvSpPr>
          <p:nvPr>
            <p:ph type="title"/>
          </p:nvPr>
        </p:nvSpPr>
        <p:spPr/>
        <p:txBody>
          <a:bodyPr/>
          <a:lstStyle/>
          <a:p>
            <a:r>
              <a:rPr lang="ro-RO" dirty="0"/>
              <a:t>1. Jocuri</a:t>
            </a:r>
            <a:endParaRPr lang="en-US" dirty="0"/>
          </a:p>
        </p:txBody>
      </p:sp>
      <p:sp>
        <p:nvSpPr>
          <p:cNvPr id="3" name="Content Placeholder 2">
            <a:extLst>
              <a:ext uri="{FF2B5EF4-FFF2-40B4-BE49-F238E27FC236}">
                <a16:creationId xmlns:a16="http://schemas.microsoft.com/office/drawing/2014/main" id="{CCAC12C1-B540-D226-3F51-E2FC30BACCF3}"/>
              </a:ext>
            </a:extLst>
          </p:cNvPr>
          <p:cNvSpPr>
            <a:spLocks noGrp="1"/>
          </p:cNvSpPr>
          <p:nvPr>
            <p:ph idx="1"/>
          </p:nvPr>
        </p:nvSpPr>
        <p:spPr>
          <a:xfrm>
            <a:off x="1097280" y="1737360"/>
            <a:ext cx="10058400" cy="4023360"/>
          </a:xfrm>
        </p:spPr>
        <p:txBody>
          <a:bodyPr/>
          <a:lstStyle/>
          <a:p>
            <a:pPr lvl="1" algn="just">
              <a:spcAft>
                <a:spcPts val="1800"/>
              </a:spcAft>
              <a:buFont typeface="Arial" panose="020B0604020202020204" pitchFamily="34" charset="0"/>
              <a:buChar char="•"/>
            </a:pPr>
            <a:endParaRPr lang="ro-RO" sz="2800" dirty="0"/>
          </a:p>
          <a:p>
            <a:pPr lvl="1" algn="just">
              <a:spcAft>
                <a:spcPts val="1800"/>
              </a:spcAft>
              <a:buFont typeface="Arial" panose="020B0604020202020204" pitchFamily="34" charset="0"/>
              <a:buChar char="•"/>
            </a:pPr>
            <a:r>
              <a:rPr lang="ro-RO" sz="2800" dirty="0"/>
              <a:t>Focus-ul principal vor fi elementele pentru crearea unui joc, ce pot ajuta la realizarea licenței:</a:t>
            </a:r>
            <a:endParaRPr lang="ro-RO" sz="2000" dirty="0"/>
          </a:p>
          <a:p>
            <a:pPr lvl="2" algn="just">
              <a:buFont typeface="Arial" panose="020B0604020202020204" pitchFamily="34" charset="0"/>
              <a:buChar char="•"/>
            </a:pPr>
            <a:r>
              <a:rPr lang="ro-RO" sz="2400" dirty="0"/>
              <a:t>Bazele unui WFA: diferite elemente și evenimentele acestora, precum butoanele și evenimentul Click, timer-ele și evenimentul Tick etc;</a:t>
            </a:r>
          </a:p>
          <a:p>
            <a:pPr lvl="2" algn="just">
              <a:buFont typeface="Arial" panose="020B0604020202020204" pitchFamily="34" charset="0"/>
              <a:buChar char="•"/>
            </a:pPr>
            <a:r>
              <a:rPr lang="ro-RO" sz="2400" dirty="0"/>
              <a:t>Utilitatea unor clase statice pentru a menține întregul state al aplicației;</a:t>
            </a:r>
          </a:p>
          <a:p>
            <a:pPr lvl="2" algn="just">
              <a:buFont typeface="Arial" panose="020B0604020202020204" pitchFamily="34" charset="0"/>
              <a:buChar char="•"/>
            </a:pPr>
            <a:r>
              <a:rPr lang="ro-RO" sz="2400" dirty="0"/>
              <a:t>Folosirea aceluiași Form1 în întreaga aplicație și adăugarea programatică a unor elemente pe acest Form;</a:t>
            </a:r>
          </a:p>
          <a:p>
            <a:pPr lvl="2" algn="just">
              <a:buFont typeface="Arial" panose="020B0604020202020204" pitchFamily="34" charset="0"/>
              <a:buChar char="•"/>
            </a:pPr>
            <a:r>
              <a:rPr lang="ro-RO" sz="2400" dirty="0"/>
              <a:t>Schimbarea între ecranele jocului, cum ar fi adăugarea unui shop.</a:t>
            </a:r>
          </a:p>
          <a:p>
            <a:pPr algn="just"/>
            <a:endParaRPr lang="en-US" dirty="0"/>
          </a:p>
        </p:txBody>
      </p:sp>
    </p:spTree>
    <p:extLst>
      <p:ext uri="{BB962C8B-B14F-4D97-AF65-F5344CB8AC3E}">
        <p14:creationId xmlns:p14="http://schemas.microsoft.com/office/powerpoint/2010/main" val="69951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B457-13FE-BC94-B36E-03238B382ADB}"/>
              </a:ext>
            </a:extLst>
          </p:cNvPr>
          <p:cNvSpPr>
            <a:spLocks noGrp="1"/>
          </p:cNvSpPr>
          <p:nvPr>
            <p:ph type="title"/>
          </p:nvPr>
        </p:nvSpPr>
        <p:spPr/>
        <p:txBody>
          <a:bodyPr/>
          <a:lstStyle/>
          <a:p>
            <a:r>
              <a:rPr lang="ro-RO" dirty="0"/>
              <a:t>1. Jocuri</a:t>
            </a:r>
            <a:endParaRPr lang="en-US" dirty="0"/>
          </a:p>
        </p:txBody>
      </p:sp>
      <p:sp>
        <p:nvSpPr>
          <p:cNvPr id="3" name="Content Placeholder 2">
            <a:extLst>
              <a:ext uri="{FF2B5EF4-FFF2-40B4-BE49-F238E27FC236}">
                <a16:creationId xmlns:a16="http://schemas.microsoft.com/office/drawing/2014/main" id="{A19665C3-7B88-F484-A02E-2A4217A4391A}"/>
              </a:ext>
            </a:extLst>
          </p:cNvPr>
          <p:cNvSpPr>
            <a:spLocks noGrp="1"/>
          </p:cNvSpPr>
          <p:nvPr>
            <p:ph idx="1"/>
          </p:nvPr>
        </p:nvSpPr>
        <p:spPr>
          <a:xfrm>
            <a:off x="1097280" y="1845733"/>
            <a:ext cx="10058400" cy="4489753"/>
          </a:xfrm>
        </p:spPr>
        <p:txBody>
          <a:bodyPr>
            <a:normAutofit/>
          </a:bodyPr>
          <a:lstStyle/>
          <a:p>
            <a:pPr lvl="1">
              <a:buFont typeface="Arial" panose="020B0604020202020204" pitchFamily="34" charset="0"/>
              <a:buChar char="•"/>
            </a:pPr>
            <a:r>
              <a:rPr lang="ro-RO" sz="2400" dirty="0"/>
              <a:t>Există mai multe categorii de jocuri pe care le putem crea folosind aceste cunoștințe:</a:t>
            </a:r>
            <a:endParaRPr lang="ro-RO" dirty="0"/>
          </a:p>
          <a:p>
            <a:pPr lvl="2">
              <a:buFont typeface="Arial" panose="020B0604020202020204" pitchFamily="34" charset="0"/>
              <a:buChar char="•"/>
            </a:pPr>
            <a:r>
              <a:rPr lang="ro-RO" sz="2000" dirty="0"/>
              <a:t>Jocuri simple care au la bază o matrice, ex. X&amp;O, Minesweeper, 2048, Tetris;</a:t>
            </a:r>
          </a:p>
          <a:p>
            <a:pPr lvl="2">
              <a:buFont typeface="Arial" panose="020B0604020202020204" pitchFamily="34" charset="0"/>
              <a:buChar char="•"/>
            </a:pPr>
            <a:r>
              <a:rPr lang="ro-RO" sz="2000" dirty="0"/>
              <a:t>De tip Shooter, ex. Last Line of Defence;</a:t>
            </a:r>
          </a:p>
          <a:p>
            <a:pPr lvl="2">
              <a:buFont typeface="Arial" panose="020B0604020202020204" pitchFamily="34" charset="0"/>
              <a:buChar char="•"/>
            </a:pPr>
            <a:r>
              <a:rPr lang="ro-RO" sz="2000" dirty="0"/>
              <a:t>De tip platformer (statice sau scrollable), ex. Super Mario;</a:t>
            </a:r>
          </a:p>
          <a:p>
            <a:pPr lvl="2">
              <a:buFont typeface="Arial" panose="020B0604020202020204" pitchFamily="34" charset="0"/>
              <a:buChar char="•"/>
            </a:pPr>
            <a:r>
              <a:rPr lang="ro-RO" sz="2000" dirty="0"/>
              <a:t>De tip RPG, ex. Stardew Valley;</a:t>
            </a:r>
          </a:p>
          <a:p>
            <a:pPr lvl="2">
              <a:spcAft>
                <a:spcPts val="1800"/>
              </a:spcAft>
              <a:buFont typeface="Arial" panose="020B0604020202020204" pitchFamily="34" charset="0"/>
              <a:buChar char="•"/>
            </a:pPr>
            <a:r>
              <a:rPr lang="ro-RO" sz="2000" dirty="0"/>
              <a:t>De tip Tower Defence, ex. Bloons TD.</a:t>
            </a:r>
          </a:p>
          <a:p>
            <a:pPr lvl="1">
              <a:buFont typeface="Arial" panose="020B0604020202020204" pitchFamily="34" charset="0"/>
              <a:buChar char="•"/>
            </a:pPr>
            <a:r>
              <a:rPr lang="ro-RO" sz="2400" dirty="0"/>
              <a:t>Vom începe cu un joc din prima categorie, sunt mai simplu de făcut;</a:t>
            </a:r>
          </a:p>
          <a:p>
            <a:pPr lvl="1">
              <a:buFont typeface="Arial" panose="020B0604020202020204" pitchFamily="34" charset="0"/>
              <a:buChar char="•"/>
            </a:pPr>
            <a:r>
              <a:rPr lang="ro-RO" sz="2400" dirty="0"/>
              <a:t>Restul jocurilor vor fi începute, dar nu vom reuși să le terminăm. Scopul meu este să explorăm cât mai multe tipuri pentru a avea mai multe exemple;</a:t>
            </a:r>
          </a:p>
          <a:p>
            <a:pPr lvl="1">
              <a:spcAft>
                <a:spcPts val="1800"/>
              </a:spcAft>
              <a:buFont typeface="Arial" panose="020B0604020202020204" pitchFamily="34" charset="0"/>
              <a:buChar char="•"/>
            </a:pPr>
            <a:r>
              <a:rPr lang="ro-RO" sz="2400" dirty="0"/>
              <a:t>Vor fi o bază bună pentru a încerca să creați unul mai complex de la 0 </a:t>
            </a:r>
            <a:r>
              <a:rPr lang="ro-RO" sz="2400" dirty="0">
                <a:sym typeface="Wingdings" panose="05000000000000000000" pitchFamily="2" charset="2"/>
              </a:rPr>
              <a:t></a:t>
            </a:r>
            <a:endParaRPr lang="ro-RO" sz="2400" dirty="0"/>
          </a:p>
        </p:txBody>
      </p:sp>
    </p:spTree>
    <p:extLst>
      <p:ext uri="{BB962C8B-B14F-4D97-AF65-F5344CB8AC3E}">
        <p14:creationId xmlns:p14="http://schemas.microsoft.com/office/powerpoint/2010/main" val="345567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C156-966D-28EA-A0C2-959A696B77ED}"/>
              </a:ext>
            </a:extLst>
          </p:cNvPr>
          <p:cNvSpPr>
            <a:spLocks noGrp="1"/>
          </p:cNvSpPr>
          <p:nvPr>
            <p:ph type="title"/>
          </p:nvPr>
        </p:nvSpPr>
        <p:spPr/>
        <p:txBody>
          <a:bodyPr/>
          <a:lstStyle/>
          <a:p>
            <a:r>
              <a:rPr lang="ro-RO" sz="4800" dirty="0"/>
              <a:t>2. Site-uri web (Frontend)</a:t>
            </a:r>
            <a:endParaRPr lang="en-US" dirty="0"/>
          </a:p>
        </p:txBody>
      </p:sp>
      <p:sp>
        <p:nvSpPr>
          <p:cNvPr id="3" name="Content Placeholder 2">
            <a:extLst>
              <a:ext uri="{FF2B5EF4-FFF2-40B4-BE49-F238E27FC236}">
                <a16:creationId xmlns:a16="http://schemas.microsoft.com/office/drawing/2014/main" id="{105D8EB3-0F44-D718-290E-15A8A6CE12BF}"/>
              </a:ext>
            </a:extLst>
          </p:cNvPr>
          <p:cNvSpPr>
            <a:spLocks noGrp="1"/>
          </p:cNvSpPr>
          <p:nvPr>
            <p:ph idx="1"/>
          </p:nvPr>
        </p:nvSpPr>
        <p:spPr>
          <a:xfrm>
            <a:off x="1097280" y="2081645"/>
            <a:ext cx="10058400" cy="4085890"/>
          </a:xfrm>
        </p:spPr>
        <p:txBody>
          <a:bodyPr/>
          <a:lstStyle/>
          <a:p>
            <a:pPr lvl="1" algn="just">
              <a:buFont typeface="Arial" panose="020B0604020202020204" pitchFamily="34" charset="0"/>
              <a:buChar char="•"/>
            </a:pPr>
            <a:r>
              <a:rPr lang="ro-RO" sz="2400" dirty="0"/>
              <a:t>În liceu și facultate, ceea ce se predă seamănă mai mult cu partea de Backend a unei aplicații. De aceea, majoritatea preferă să rămână în zona mai cunoscută atunci când se angajează, deci sunt mai puțini programatori de Frontend. Dacă doriți să vedeți și o altă arie /opțiune în domeniul IT, puteți alege Tehnologii Frontend pentru laboratorul acesta:</a:t>
            </a:r>
            <a:endParaRPr lang="ro-RO" dirty="0"/>
          </a:p>
          <a:p>
            <a:pPr lvl="2">
              <a:buFont typeface="Arial" panose="020B0604020202020204" pitchFamily="34" charset="0"/>
              <a:buChar char="•"/>
            </a:pPr>
            <a:r>
              <a:rPr lang="ro-RO" sz="2000" dirty="0"/>
              <a:t>Vom începe cu bazele, o simplă pagină statică în HTML;</a:t>
            </a:r>
          </a:p>
          <a:p>
            <a:pPr lvl="2">
              <a:buFont typeface="Arial" panose="020B0604020202020204" pitchFamily="34" charset="0"/>
              <a:buChar char="•"/>
            </a:pPr>
            <a:r>
              <a:rPr lang="ro-RO" sz="2000" dirty="0"/>
              <a:t>Vom lua acea pagină, și vom separa HTML-ul și CSS-ul, învățând și proprietăți mai complicate din CSS;</a:t>
            </a:r>
          </a:p>
          <a:p>
            <a:pPr lvl="2" algn="just">
              <a:buFont typeface="Arial" panose="020B0604020202020204" pitchFamily="34" charset="0"/>
              <a:buChar char="•"/>
            </a:pPr>
            <a:r>
              <a:rPr lang="ro-RO" sz="2000" dirty="0"/>
              <a:t>Având bazele HTML și CSS, putem trece la partea de Angular, unde pe parcurs se vor aprofunda și cunoștințele de până acum; vom crea pagini dinamice, mai multe pagini care comunică între ele, vom pregăti aplicația pentru comunicarea cu un Backend (fără a-l crea defapt), putem adăuga Bootstrap pentru aspectul aplicației etc.</a:t>
            </a:r>
          </a:p>
          <a:p>
            <a:endParaRPr lang="en-US" dirty="0"/>
          </a:p>
        </p:txBody>
      </p:sp>
    </p:spTree>
    <p:extLst>
      <p:ext uri="{BB962C8B-B14F-4D97-AF65-F5344CB8AC3E}">
        <p14:creationId xmlns:p14="http://schemas.microsoft.com/office/powerpoint/2010/main" val="112985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8BC7-F543-97F3-5F6B-857BBE8793CB}"/>
              </a:ext>
            </a:extLst>
          </p:cNvPr>
          <p:cNvSpPr>
            <a:spLocks noGrp="1"/>
          </p:cNvSpPr>
          <p:nvPr>
            <p:ph type="title"/>
          </p:nvPr>
        </p:nvSpPr>
        <p:spPr/>
        <p:txBody>
          <a:bodyPr/>
          <a:lstStyle/>
          <a:p>
            <a:r>
              <a:rPr lang="ro-RO" dirty="0"/>
              <a:t>Time to vote!</a:t>
            </a:r>
            <a:endParaRPr lang="en-US" dirty="0"/>
          </a:p>
        </p:txBody>
      </p:sp>
      <p:sp>
        <p:nvSpPr>
          <p:cNvPr id="3" name="Content Placeholder 2">
            <a:extLst>
              <a:ext uri="{FF2B5EF4-FFF2-40B4-BE49-F238E27FC236}">
                <a16:creationId xmlns:a16="http://schemas.microsoft.com/office/drawing/2014/main" id="{9312EEF5-AAB4-4008-C41A-3DDA9E1B5CBD}"/>
              </a:ext>
            </a:extLst>
          </p:cNvPr>
          <p:cNvSpPr>
            <a:spLocks noGrp="1"/>
          </p:cNvSpPr>
          <p:nvPr>
            <p:ph idx="1"/>
          </p:nvPr>
        </p:nvSpPr>
        <p:spPr/>
        <p:txBody>
          <a:bodyPr>
            <a:normAutofit lnSpcReduction="10000"/>
          </a:bodyPr>
          <a:lstStyle/>
          <a:p>
            <a:pPr marL="0">
              <a:spcBef>
                <a:spcPts val="200"/>
              </a:spcBef>
              <a:spcAft>
                <a:spcPts val="400"/>
              </a:spcAft>
              <a:buNone/>
            </a:pPr>
            <a:endParaRPr lang="ro-RO" sz="2800" dirty="0"/>
          </a:p>
          <a:p>
            <a:pPr lvl="1">
              <a:buFont typeface="Arial" panose="020B0604020202020204" pitchFamily="34" charset="0"/>
              <a:buChar char="•"/>
            </a:pPr>
            <a:r>
              <a:rPr lang="ro-RO" sz="2800" dirty="0"/>
              <a:t>Alegeți un canal de comunicare pentru laboratorul acesta;</a:t>
            </a:r>
          </a:p>
          <a:p>
            <a:pPr lvl="1">
              <a:buFont typeface="Arial" panose="020B0604020202020204" pitchFamily="34" charset="0"/>
              <a:buChar char="•"/>
            </a:pPr>
            <a:r>
              <a:rPr lang="ro-RO" sz="2800" dirty="0"/>
              <a:t>Vă voi da ocazia să votati și pe foaia de prezență de la curs;</a:t>
            </a:r>
          </a:p>
          <a:p>
            <a:pPr lvl="1" algn="just">
              <a:spcAft>
                <a:spcPts val="1800"/>
              </a:spcAft>
              <a:buFont typeface="Arial" panose="020B0604020202020204" pitchFamily="34" charset="0"/>
              <a:buChar char="•"/>
            </a:pPr>
            <a:r>
              <a:rPr lang="ro-RO" sz="2800" dirty="0"/>
              <a:t>Dacă vreți să participați la laboratorul în care repetăm ce faceți la curs, scrieți „Bazele”.</a:t>
            </a:r>
          </a:p>
          <a:p>
            <a:pPr lvl="1" algn="just">
              <a:buFont typeface="Arial" panose="020B0604020202020204" pitchFamily="34" charset="0"/>
              <a:buChar char="•"/>
            </a:pPr>
            <a:r>
              <a:rPr lang="ro-RO" sz="2800" dirty="0"/>
              <a:t>Vom învăța și Git pe parcurs – eu am să pun toate laboratoarele pe un repository, iar voi veți face fiecare câte un repo pe profilul personal în care veți pune temele finale de laborator, în funcție de acestea veți primi nota la laborator.</a:t>
            </a:r>
          </a:p>
          <a:p>
            <a:endParaRPr lang="en-US" dirty="0"/>
          </a:p>
        </p:txBody>
      </p:sp>
    </p:spTree>
    <p:extLst>
      <p:ext uri="{BB962C8B-B14F-4D97-AF65-F5344CB8AC3E}">
        <p14:creationId xmlns:p14="http://schemas.microsoft.com/office/powerpoint/2010/main" val="17508977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TotalTime>
  <Words>587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Algoritmi Fundamentali</vt:lpstr>
      <vt:lpstr>Planul pentru acest laborator</vt:lpstr>
      <vt:lpstr>1. Jocuri</vt:lpstr>
      <vt:lpstr>1. Jocuri</vt:lpstr>
      <vt:lpstr>2. Site-uri web (Frontend)</vt:lpstr>
      <vt:lpstr>Time to vote!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Fundamentali</dc:title>
  <dc:creator>Remus-Nicolae Pelle</dc:creator>
  <cp:lastModifiedBy>Remus-Nicolae Pelle</cp:lastModifiedBy>
  <cp:revision>14</cp:revision>
  <dcterms:created xsi:type="dcterms:W3CDTF">2023-02-27T19:54:26Z</dcterms:created>
  <dcterms:modified xsi:type="dcterms:W3CDTF">2023-02-27T20:37:51Z</dcterms:modified>
</cp:coreProperties>
</file>