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960a867d76deee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4" d="100"/>
          <a:sy n="64" d="100"/>
        </p:scale>
        <p:origin x="25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5811E-45F5-45CB-90AD-F7042043FAF3}" type="datetimeFigureOut">
              <a:rPr lang="ro-RO" smtClean="0"/>
              <a:t>16.11.2017</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D0C83-5490-49F6-B027-40507A3F51DB}" type="slidenum">
              <a:rPr lang="ro-RO" smtClean="0"/>
              <a:t>‹#›</a:t>
            </a:fld>
            <a:endParaRPr lang="ro-RO"/>
          </a:p>
        </p:txBody>
      </p:sp>
    </p:spTree>
    <p:extLst>
      <p:ext uri="{BB962C8B-B14F-4D97-AF65-F5344CB8AC3E}">
        <p14:creationId xmlns:p14="http://schemas.microsoft.com/office/powerpoint/2010/main" val="1789887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7B8D0C83-5490-49F6-B027-40507A3F51DB}" type="slidenum">
              <a:rPr lang="ro-RO" smtClean="0"/>
              <a:t>4</a:t>
            </a:fld>
            <a:endParaRPr lang="ro-RO"/>
          </a:p>
        </p:txBody>
      </p:sp>
    </p:spTree>
    <p:extLst>
      <p:ext uri="{BB962C8B-B14F-4D97-AF65-F5344CB8AC3E}">
        <p14:creationId xmlns:p14="http://schemas.microsoft.com/office/powerpoint/2010/main" val="182527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56806A-E27C-4327-8405-D995A95AC79E}" type="datetimeFigureOut">
              <a:rPr lang="ro-RO" smtClean="0"/>
              <a:t>16.11.2017</a:t>
            </a:fld>
            <a:endParaRPr lang="ro-RO"/>
          </a:p>
        </p:txBody>
      </p:sp>
      <p:sp>
        <p:nvSpPr>
          <p:cNvPr id="5" name="Footer Placeholder 4"/>
          <p:cNvSpPr>
            <a:spLocks noGrp="1"/>
          </p:cNvSpPr>
          <p:nvPr>
            <p:ph type="ftr" sz="quarter" idx="11"/>
          </p:nvPr>
        </p:nvSpPr>
        <p:spPr/>
        <p:txBody>
          <a:bodyPr/>
          <a:lstStyle/>
          <a:p>
            <a:endParaRPr lang="ro-R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423004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56806A-E27C-4327-8405-D995A95AC79E}" type="datetimeFigureOut">
              <a:rPr lang="ro-RO" smtClean="0"/>
              <a:t>16.11.2017</a:t>
            </a:fld>
            <a:endParaRPr lang="ro-RO"/>
          </a:p>
        </p:txBody>
      </p:sp>
      <p:sp>
        <p:nvSpPr>
          <p:cNvPr id="5" name="Footer Placeholder 4"/>
          <p:cNvSpPr>
            <a:spLocks noGrp="1"/>
          </p:cNvSpPr>
          <p:nvPr>
            <p:ph type="ftr" sz="quarter" idx="11"/>
          </p:nvPr>
        </p:nvSpPr>
        <p:spPr/>
        <p:txBody>
          <a:bodyPr/>
          <a:lstStyle/>
          <a:p>
            <a:endParaRPr lang="ro-R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8771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56806A-E27C-4327-8405-D995A95AC79E}" type="datetimeFigureOut">
              <a:rPr lang="ro-RO" smtClean="0"/>
              <a:t>16.11.2017</a:t>
            </a:fld>
            <a:endParaRPr lang="ro-RO"/>
          </a:p>
        </p:txBody>
      </p:sp>
      <p:sp>
        <p:nvSpPr>
          <p:cNvPr id="5" name="Footer Placeholder 4"/>
          <p:cNvSpPr>
            <a:spLocks noGrp="1"/>
          </p:cNvSpPr>
          <p:nvPr>
            <p:ph type="ftr" sz="quarter" idx="11"/>
          </p:nvPr>
        </p:nvSpPr>
        <p:spPr/>
        <p:txBody>
          <a:bodyPr/>
          <a:lstStyle/>
          <a:p>
            <a:endParaRPr lang="ro-R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8E072A-2488-4341-938F-15DE149B78F5}" type="slidenum">
              <a:rPr lang="ro-RO" smtClean="0"/>
              <a:t>‹#›</a:t>
            </a:fld>
            <a:endParaRPr lang="ro-R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3243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E56806A-E27C-4327-8405-D995A95AC79E}" type="datetimeFigureOut">
              <a:rPr lang="ro-RO" smtClean="0"/>
              <a:t>16.11.2017</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4222755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E56806A-E27C-4327-8405-D995A95AC79E}" type="datetimeFigureOut">
              <a:rPr lang="ro-RO" smtClean="0"/>
              <a:t>16.11.2017</a:t>
            </a:fld>
            <a:endParaRPr lang="ro-RO"/>
          </a:p>
        </p:txBody>
      </p:sp>
      <p:sp>
        <p:nvSpPr>
          <p:cNvPr id="6" name="Footer Placeholder 5"/>
          <p:cNvSpPr>
            <a:spLocks noGrp="1"/>
          </p:cNvSpPr>
          <p:nvPr>
            <p:ph type="ftr" sz="quarter" idx="11"/>
          </p:nvPr>
        </p:nvSpPr>
        <p:spPr/>
        <p:txBody>
          <a:bodyPr/>
          <a:lstStyle/>
          <a:p>
            <a:endParaRPr lang="ro-R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8E072A-2488-4341-938F-15DE149B78F5}" type="slidenum">
              <a:rPr lang="ro-RO" smtClean="0"/>
              <a:t>‹#›</a:t>
            </a:fld>
            <a:endParaRPr lang="ro-R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6102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E56806A-E27C-4327-8405-D995A95AC79E}" type="datetimeFigureOut">
              <a:rPr lang="ro-RO" smtClean="0"/>
              <a:t>16.11.2017</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1900046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56806A-E27C-4327-8405-D995A95AC79E}" type="datetimeFigureOut">
              <a:rPr lang="ro-RO" smtClean="0"/>
              <a:t>16.11.2017</a:t>
            </a:fld>
            <a:endParaRPr lang="ro-RO"/>
          </a:p>
        </p:txBody>
      </p:sp>
      <p:sp>
        <p:nvSpPr>
          <p:cNvPr id="5" name="Footer Placeholder 4"/>
          <p:cNvSpPr>
            <a:spLocks noGrp="1"/>
          </p:cNvSpPr>
          <p:nvPr>
            <p:ph type="ftr" sz="quarter" idx="11"/>
          </p:nvPr>
        </p:nvSpPr>
        <p:spPr/>
        <p:txBody>
          <a:bodyPr/>
          <a:lstStyle/>
          <a:p>
            <a:endParaRPr lang="ro-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177474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56806A-E27C-4327-8405-D995A95AC79E}" type="datetimeFigureOut">
              <a:rPr lang="ro-RO" smtClean="0"/>
              <a:t>16.11.2017</a:t>
            </a:fld>
            <a:endParaRPr lang="ro-RO"/>
          </a:p>
        </p:txBody>
      </p:sp>
      <p:sp>
        <p:nvSpPr>
          <p:cNvPr id="5" name="Footer Placeholder 4"/>
          <p:cNvSpPr>
            <a:spLocks noGrp="1"/>
          </p:cNvSpPr>
          <p:nvPr>
            <p:ph type="ftr" sz="quarter" idx="11"/>
          </p:nvPr>
        </p:nvSpPr>
        <p:spPr/>
        <p:txBody>
          <a:bodyPr/>
          <a:lstStyle/>
          <a:p>
            <a:endParaRPr lang="ro-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43246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56806A-E27C-4327-8405-D995A95AC79E}" type="datetimeFigureOut">
              <a:rPr lang="ro-RO" smtClean="0"/>
              <a:t>16.11.2017</a:t>
            </a:fld>
            <a:endParaRPr lang="ro-RO"/>
          </a:p>
        </p:txBody>
      </p:sp>
      <p:sp>
        <p:nvSpPr>
          <p:cNvPr id="5" name="Footer Placeholder 4"/>
          <p:cNvSpPr>
            <a:spLocks noGrp="1"/>
          </p:cNvSpPr>
          <p:nvPr>
            <p:ph type="ftr" sz="quarter" idx="11"/>
          </p:nvPr>
        </p:nvSpPr>
        <p:spPr/>
        <p:txBody>
          <a:bodyPr/>
          <a:lstStyle/>
          <a:p>
            <a:endParaRPr lang="ro-R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95430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56806A-E27C-4327-8405-D995A95AC79E}" type="datetimeFigureOut">
              <a:rPr lang="ro-RO" smtClean="0"/>
              <a:t>16.11.2017</a:t>
            </a:fld>
            <a:endParaRPr lang="ro-RO"/>
          </a:p>
        </p:txBody>
      </p:sp>
      <p:sp>
        <p:nvSpPr>
          <p:cNvPr id="5" name="Footer Placeholder 4"/>
          <p:cNvSpPr>
            <a:spLocks noGrp="1"/>
          </p:cNvSpPr>
          <p:nvPr>
            <p:ph type="ftr" sz="quarter" idx="11"/>
          </p:nvPr>
        </p:nvSpPr>
        <p:spPr/>
        <p:txBody>
          <a:bodyPr/>
          <a:lstStyle/>
          <a:p>
            <a:endParaRPr lang="ro-R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100335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56806A-E27C-4327-8405-D995A95AC79E}" type="datetimeFigureOut">
              <a:rPr lang="ro-RO" smtClean="0"/>
              <a:t>16.11.2017</a:t>
            </a:fld>
            <a:endParaRPr lang="ro-RO"/>
          </a:p>
        </p:txBody>
      </p:sp>
      <p:sp>
        <p:nvSpPr>
          <p:cNvPr id="6" name="Footer Placeholder 5"/>
          <p:cNvSpPr>
            <a:spLocks noGrp="1"/>
          </p:cNvSpPr>
          <p:nvPr>
            <p:ph type="ftr" sz="quarter" idx="11"/>
          </p:nvPr>
        </p:nvSpPr>
        <p:spPr/>
        <p:txBody>
          <a:bodyPr/>
          <a:lstStyle/>
          <a:p>
            <a:endParaRPr lang="ro-R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102545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56806A-E27C-4327-8405-D995A95AC79E}" type="datetimeFigureOut">
              <a:rPr lang="ro-RO" smtClean="0"/>
              <a:t>16.11.2017</a:t>
            </a:fld>
            <a:endParaRPr lang="ro-RO"/>
          </a:p>
        </p:txBody>
      </p:sp>
      <p:sp>
        <p:nvSpPr>
          <p:cNvPr id="8" name="Footer Placeholder 7"/>
          <p:cNvSpPr>
            <a:spLocks noGrp="1"/>
          </p:cNvSpPr>
          <p:nvPr>
            <p:ph type="ftr" sz="quarter" idx="11"/>
          </p:nvPr>
        </p:nvSpPr>
        <p:spPr/>
        <p:txBody>
          <a:bodyPr/>
          <a:lstStyle/>
          <a:p>
            <a:endParaRPr lang="ro-R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745337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56806A-E27C-4327-8405-D995A95AC79E}" type="datetimeFigureOut">
              <a:rPr lang="ro-RO" smtClean="0"/>
              <a:t>16.11.2017</a:t>
            </a:fld>
            <a:endParaRPr lang="ro-RO"/>
          </a:p>
        </p:txBody>
      </p:sp>
      <p:sp>
        <p:nvSpPr>
          <p:cNvPr id="4" name="Footer Placeholder 3"/>
          <p:cNvSpPr>
            <a:spLocks noGrp="1"/>
          </p:cNvSpPr>
          <p:nvPr>
            <p:ph type="ftr" sz="quarter" idx="11"/>
          </p:nvPr>
        </p:nvSpPr>
        <p:spPr/>
        <p:txBody>
          <a:bodyPr/>
          <a:lstStyle/>
          <a:p>
            <a:endParaRPr lang="ro-R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34045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6806A-E27C-4327-8405-D995A95AC79E}" type="datetimeFigureOut">
              <a:rPr lang="ro-RO" smtClean="0"/>
              <a:t>16.11.2017</a:t>
            </a:fld>
            <a:endParaRPr lang="ro-RO"/>
          </a:p>
        </p:txBody>
      </p:sp>
      <p:sp>
        <p:nvSpPr>
          <p:cNvPr id="3" name="Footer Placeholder 2"/>
          <p:cNvSpPr>
            <a:spLocks noGrp="1"/>
          </p:cNvSpPr>
          <p:nvPr>
            <p:ph type="ftr" sz="quarter" idx="11"/>
          </p:nvPr>
        </p:nvSpPr>
        <p:spPr/>
        <p:txBody>
          <a:bodyPr/>
          <a:lstStyle/>
          <a:p>
            <a:endParaRPr lang="ro-R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363602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6806A-E27C-4327-8405-D995A95AC79E}" type="datetimeFigureOut">
              <a:rPr lang="ro-RO" smtClean="0"/>
              <a:t>16.11.2017</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249917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6806A-E27C-4327-8405-D995A95AC79E}" type="datetimeFigureOut">
              <a:rPr lang="ro-RO" smtClean="0"/>
              <a:t>16.11.2017</a:t>
            </a:fld>
            <a:endParaRPr lang="ro-RO"/>
          </a:p>
        </p:txBody>
      </p:sp>
      <p:sp>
        <p:nvSpPr>
          <p:cNvPr id="6" name="Footer Placeholder 5"/>
          <p:cNvSpPr>
            <a:spLocks noGrp="1"/>
          </p:cNvSpPr>
          <p:nvPr>
            <p:ph type="ftr" sz="quarter" idx="11"/>
          </p:nvPr>
        </p:nvSpPr>
        <p:spPr/>
        <p:txBody>
          <a:bodyPr/>
          <a:lstStyle/>
          <a:p>
            <a:endParaRPr lang="ro-R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8E072A-2488-4341-938F-15DE149B78F5}" type="slidenum">
              <a:rPr lang="ro-RO" smtClean="0"/>
              <a:t>‹#›</a:t>
            </a:fld>
            <a:endParaRPr lang="ro-RO"/>
          </a:p>
        </p:txBody>
      </p:sp>
    </p:spTree>
    <p:extLst>
      <p:ext uri="{BB962C8B-B14F-4D97-AF65-F5344CB8AC3E}">
        <p14:creationId xmlns:p14="http://schemas.microsoft.com/office/powerpoint/2010/main" val="371238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56806A-E27C-4327-8405-D995A95AC79E}" type="datetimeFigureOut">
              <a:rPr lang="ro-RO" smtClean="0"/>
              <a:t>16.11.2017</a:t>
            </a:fld>
            <a:endParaRPr lang="ro-R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o-R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58E072A-2488-4341-938F-15DE149B78F5}" type="slidenum">
              <a:rPr lang="ro-RO" smtClean="0"/>
              <a:t>‹#›</a:t>
            </a:fld>
            <a:endParaRPr lang="ro-RO"/>
          </a:p>
        </p:txBody>
      </p:sp>
    </p:spTree>
    <p:extLst>
      <p:ext uri="{BB962C8B-B14F-4D97-AF65-F5344CB8AC3E}">
        <p14:creationId xmlns:p14="http://schemas.microsoft.com/office/powerpoint/2010/main" val="34070070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789" y="2214256"/>
            <a:ext cx="5961949" cy="38385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898" y="1715387"/>
            <a:ext cx="4337384" cy="4337384"/>
          </a:xfrm>
          <a:prstGeom prst="rect">
            <a:avLst/>
          </a:prstGeom>
        </p:spPr>
      </p:pic>
      <p:sp>
        <p:nvSpPr>
          <p:cNvPr id="10" name="Rectangle 9"/>
          <p:cNvSpPr/>
          <p:nvPr/>
        </p:nvSpPr>
        <p:spPr>
          <a:xfrm>
            <a:off x="2333797" y="317097"/>
            <a:ext cx="7683659" cy="923330"/>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a:spAutoFit/>
          </a:bodyPr>
          <a:lstStyle/>
          <a:p>
            <a:pPr algn="ctr"/>
            <a:r>
              <a:rPr lang="ro-RO" sz="5400" b="1" dirty="0" smtClean="0">
                <a:ln w="6600">
                  <a:solidFill>
                    <a:schemeClr val="accent2"/>
                  </a:solidFill>
                  <a:prstDash val="solid"/>
                </a:ln>
                <a:solidFill>
                  <a:srgbClr val="FFFFFF"/>
                </a:solidFill>
                <a:effectLst>
                  <a:outerShdw dist="38100" dir="2700000" algn="tl" rotWithShape="0">
                    <a:schemeClr val="accent2"/>
                  </a:outerShdw>
                </a:effectLst>
              </a:rPr>
              <a:t>SPACEX</a:t>
            </a: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531946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9331" y="749508"/>
            <a:ext cx="9503764" cy="707886"/>
          </a:xfrm>
          <a:prstGeom prst="rect">
            <a:avLst/>
          </a:prstGeom>
          <a:noFill/>
        </p:spPr>
        <p:txBody>
          <a:bodyPr wrap="square" rtlCol="0">
            <a:spAutoFit/>
          </a:bodyPr>
          <a:lstStyle/>
          <a:p>
            <a:r>
              <a:rPr lang="ro-RO" sz="2000" b="1" dirty="0" smtClean="0"/>
              <a:t>	Space </a:t>
            </a:r>
            <a:r>
              <a:rPr lang="ro-RO" sz="2000" b="1" dirty="0"/>
              <a:t>Exploration </a:t>
            </a:r>
            <a:r>
              <a:rPr lang="ro-RO" sz="2000" b="1" dirty="0" smtClean="0"/>
              <a:t>Technologies  (SPACEX)  </a:t>
            </a:r>
            <a:r>
              <a:rPr lang="en-US" sz="2000" b="1" dirty="0"/>
              <a:t>is an </a:t>
            </a:r>
            <a:r>
              <a:rPr lang="ro-RO" sz="2000" b="1" dirty="0" smtClean="0"/>
              <a:t>a</a:t>
            </a:r>
            <a:r>
              <a:rPr lang="en-US" sz="2000" b="1" dirty="0" err="1" smtClean="0"/>
              <a:t>merican</a:t>
            </a:r>
            <a:r>
              <a:rPr lang="en-US" sz="2000" b="1" dirty="0" smtClean="0"/>
              <a:t> </a:t>
            </a:r>
            <a:r>
              <a:rPr lang="ro-RO" sz="2000" b="1" dirty="0" smtClean="0"/>
              <a:t>aerospace manufacturer </a:t>
            </a:r>
            <a:r>
              <a:rPr lang="en-US" sz="2000" b="1" dirty="0" smtClean="0"/>
              <a:t>and </a:t>
            </a:r>
            <a:r>
              <a:rPr lang="ro-RO" sz="2000" b="1" dirty="0" smtClean="0"/>
              <a:t>space transport </a:t>
            </a:r>
            <a:r>
              <a:rPr lang="en-US" sz="2000" b="1" dirty="0" smtClean="0"/>
              <a:t>services </a:t>
            </a:r>
            <a:r>
              <a:rPr lang="en-US" sz="2000" b="1" dirty="0"/>
              <a:t>company</a:t>
            </a:r>
            <a:endParaRPr lang="ro-RO" sz="2000" b="1" dirty="0"/>
          </a:p>
        </p:txBody>
      </p:sp>
      <p:sp>
        <p:nvSpPr>
          <p:cNvPr id="3" name="TextBox 2"/>
          <p:cNvSpPr txBox="1"/>
          <p:nvPr/>
        </p:nvSpPr>
        <p:spPr>
          <a:xfrm>
            <a:off x="1019331" y="2023672"/>
            <a:ext cx="5456420" cy="1323439"/>
          </a:xfrm>
          <a:prstGeom prst="rect">
            <a:avLst/>
          </a:prstGeom>
          <a:noFill/>
        </p:spPr>
        <p:txBody>
          <a:bodyPr wrap="square" rtlCol="0">
            <a:spAutoFit/>
          </a:bodyPr>
          <a:lstStyle/>
          <a:p>
            <a:r>
              <a:rPr lang="ro-RO" sz="2000" b="1" dirty="0" smtClean="0"/>
              <a:t>	</a:t>
            </a:r>
            <a:r>
              <a:rPr lang="en-US" sz="2000" b="1" dirty="0" smtClean="0"/>
              <a:t>It </a:t>
            </a:r>
            <a:r>
              <a:rPr lang="en-US" sz="2000" b="1" dirty="0"/>
              <a:t>was founded in 2002 by entrepreneur </a:t>
            </a:r>
            <a:r>
              <a:rPr lang="ro-RO" sz="2000" b="1" dirty="0" smtClean="0"/>
              <a:t>Elon Musk</a:t>
            </a:r>
            <a:r>
              <a:rPr lang="en-US" sz="2000" b="1" dirty="0" smtClean="0"/>
              <a:t> </a:t>
            </a:r>
            <a:r>
              <a:rPr lang="en-US" sz="2000" b="1" dirty="0"/>
              <a:t>with the goal of reducing space transportation costs and enabling the </a:t>
            </a:r>
            <a:r>
              <a:rPr lang="ro-RO" sz="2000" b="1" dirty="0" smtClean="0"/>
              <a:t>colonization of Mars.</a:t>
            </a:r>
            <a:endParaRPr lang="ro-RO"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0998" y="1663908"/>
            <a:ext cx="5006431" cy="3897442"/>
          </a:xfrm>
          <a:prstGeom prst="rect">
            <a:avLst/>
          </a:prstGeom>
        </p:spPr>
      </p:pic>
      <p:sp>
        <p:nvSpPr>
          <p:cNvPr id="6" name="TextBox 5"/>
          <p:cNvSpPr txBox="1"/>
          <p:nvPr/>
        </p:nvSpPr>
        <p:spPr>
          <a:xfrm>
            <a:off x="899410" y="3881751"/>
            <a:ext cx="6271588" cy="1015663"/>
          </a:xfrm>
          <a:prstGeom prst="rect">
            <a:avLst/>
          </a:prstGeom>
          <a:noFill/>
        </p:spPr>
        <p:txBody>
          <a:bodyPr wrap="square" rtlCol="0">
            <a:spAutoFit/>
          </a:bodyPr>
          <a:lstStyle/>
          <a:p>
            <a:r>
              <a:rPr lang="ro-RO" sz="2000" dirty="0" smtClean="0"/>
              <a:t>	</a:t>
            </a:r>
            <a:r>
              <a:rPr lang="en-US" sz="2000" b="1" dirty="0" smtClean="0"/>
              <a:t>The </a:t>
            </a:r>
            <a:r>
              <a:rPr lang="en-US" sz="2000" b="1" dirty="0"/>
              <a:t>company has grown rapidly since it was </a:t>
            </a:r>
            <a:r>
              <a:rPr lang="en-US" sz="2000" b="1" dirty="0" smtClean="0"/>
              <a:t>founded</a:t>
            </a:r>
            <a:r>
              <a:rPr lang="ro-RO" sz="2000" b="1" dirty="0" smtClean="0"/>
              <a:t>, </a:t>
            </a:r>
            <a:r>
              <a:rPr lang="en-US" sz="2000" b="1" dirty="0"/>
              <a:t>growing from 160 employees in November 2005 to </a:t>
            </a:r>
            <a:r>
              <a:rPr lang="ro-RO" sz="2000" b="1" dirty="0"/>
              <a:t>nearly 6,000 </a:t>
            </a:r>
            <a:r>
              <a:rPr lang="ro-RO" sz="2000" b="1" dirty="0" smtClean="0"/>
              <a:t>employees in  </a:t>
            </a:r>
            <a:r>
              <a:rPr lang="ro-RO" sz="2000" b="1" dirty="0"/>
              <a:t>April </a:t>
            </a:r>
            <a:r>
              <a:rPr lang="ro-RO" sz="2000" b="1" dirty="0" smtClean="0"/>
              <a:t>2017.</a:t>
            </a:r>
            <a:endParaRPr lang="ro-RO" sz="2000" b="1" dirty="0"/>
          </a:p>
        </p:txBody>
      </p:sp>
    </p:spTree>
    <p:extLst>
      <p:ext uri="{BB962C8B-B14F-4D97-AF65-F5344CB8AC3E}">
        <p14:creationId xmlns:p14="http://schemas.microsoft.com/office/powerpoint/2010/main" val="914051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3908" y="299803"/>
            <a:ext cx="4317167" cy="1631216"/>
          </a:xfrm>
          <a:prstGeom prst="rect">
            <a:avLst/>
          </a:prstGeom>
          <a:noFill/>
        </p:spPr>
        <p:txBody>
          <a:bodyPr wrap="square" rtlCol="0">
            <a:spAutoFit/>
          </a:bodyPr>
          <a:lstStyle/>
          <a:p>
            <a:r>
              <a:rPr lang="ro-RO" sz="2000" b="1" dirty="0" smtClean="0"/>
              <a:t>	</a:t>
            </a:r>
            <a:r>
              <a:rPr lang="en-US" sz="2000" b="1" dirty="0" err="1" smtClean="0"/>
              <a:t>SpaceX</a:t>
            </a:r>
            <a:r>
              <a:rPr lang="en-US" sz="2000" b="1" dirty="0" smtClean="0"/>
              <a:t> </a:t>
            </a:r>
            <a:r>
              <a:rPr lang="en-US" sz="2000" b="1" dirty="0"/>
              <a:t>started with </a:t>
            </a:r>
            <a:r>
              <a:rPr lang="en-US" sz="2000" b="1" dirty="0" smtClean="0"/>
              <a:t>the</a:t>
            </a:r>
            <a:r>
              <a:rPr lang="ro-RO" sz="2000" b="1" dirty="0" smtClean="0"/>
              <a:t> smallest</a:t>
            </a:r>
            <a:r>
              <a:rPr lang="ro-RO" sz="2000" b="1" dirty="0"/>
              <a:t> </a:t>
            </a:r>
            <a:r>
              <a:rPr lang="ro-RO" sz="2000" b="1" dirty="0" smtClean="0"/>
              <a:t>useful  orbital</a:t>
            </a:r>
            <a:r>
              <a:rPr lang="ro-RO" sz="2000" b="1" dirty="0"/>
              <a:t> </a:t>
            </a:r>
            <a:r>
              <a:rPr lang="ro-RO" sz="2000" b="1" dirty="0" smtClean="0"/>
              <a:t> rocket</a:t>
            </a:r>
            <a:r>
              <a:rPr lang="en-US" sz="2000" b="1" dirty="0" smtClean="0"/>
              <a:t>, </a:t>
            </a:r>
            <a:r>
              <a:rPr lang="en-US" sz="2000" b="1" dirty="0"/>
              <a:t>instead of building a more complex and riskier launch vehicle, which could have failed and bankrupted the </a:t>
            </a:r>
            <a:r>
              <a:rPr lang="en-US" sz="2000" b="1" dirty="0" smtClean="0"/>
              <a:t>company</a:t>
            </a:r>
            <a:r>
              <a:rPr lang="ro-RO" sz="2000" b="1" dirty="0" smtClean="0"/>
              <a:t>.</a:t>
            </a:r>
            <a:endParaRPr lang="ro-RO"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694" y="2251335"/>
            <a:ext cx="4808400" cy="4404298"/>
          </a:xfrm>
          <a:prstGeom prst="rect">
            <a:avLst/>
          </a:prstGeom>
        </p:spPr>
      </p:pic>
      <p:sp>
        <p:nvSpPr>
          <p:cNvPr id="5" name="TextBox 4"/>
          <p:cNvSpPr txBox="1"/>
          <p:nvPr/>
        </p:nvSpPr>
        <p:spPr>
          <a:xfrm>
            <a:off x="5756221" y="2251335"/>
            <a:ext cx="5816186" cy="3785652"/>
          </a:xfrm>
          <a:prstGeom prst="rect">
            <a:avLst/>
          </a:prstGeom>
          <a:noFill/>
        </p:spPr>
        <p:txBody>
          <a:bodyPr wrap="square" rtlCol="0">
            <a:spAutoFit/>
          </a:bodyPr>
          <a:lstStyle/>
          <a:p>
            <a:r>
              <a:rPr lang="ro-RO" sz="2000" b="1" dirty="0" smtClean="0"/>
              <a:t>	</a:t>
            </a:r>
            <a:r>
              <a:rPr lang="en-US" sz="2000" b="1" dirty="0" smtClean="0"/>
              <a:t>Landmark achievements of </a:t>
            </a:r>
            <a:r>
              <a:rPr lang="en-US" sz="2000" b="1" dirty="0" err="1" smtClean="0"/>
              <a:t>SpaceX</a:t>
            </a:r>
            <a:r>
              <a:rPr lang="en-US" sz="2000" b="1" dirty="0" smtClean="0"/>
              <a:t> include:</a:t>
            </a:r>
          </a:p>
          <a:p>
            <a:r>
              <a:rPr lang="ro-RO" sz="2000" b="1" dirty="0" smtClean="0"/>
              <a:t>     </a:t>
            </a:r>
            <a:r>
              <a:rPr lang="en-US" sz="2000" b="1" dirty="0" smtClean="0"/>
              <a:t>The first privately funded liquid-fueled rocket to reach orbit (Falcon 1 Flight 4</a:t>
            </a:r>
            <a:r>
              <a:rPr lang="ro-RO" sz="2000" b="1" dirty="0" smtClean="0"/>
              <a:t> </a:t>
            </a:r>
            <a:r>
              <a:rPr lang="en-US" sz="2000" b="1" dirty="0" smtClean="0"/>
              <a:t> — September 28, 2008)</a:t>
            </a:r>
            <a:r>
              <a:rPr lang="ro-RO" sz="2000" b="1" dirty="0" smtClean="0"/>
              <a:t>. </a:t>
            </a:r>
          </a:p>
          <a:p>
            <a:r>
              <a:rPr lang="ro-RO" sz="2000" b="1" dirty="0"/>
              <a:t> </a:t>
            </a:r>
            <a:r>
              <a:rPr lang="ro-RO" sz="2000" b="1" dirty="0" smtClean="0"/>
              <a:t>     </a:t>
            </a:r>
            <a:r>
              <a:rPr lang="en-US" sz="2000" b="1" dirty="0" smtClean="0"/>
              <a:t>The </a:t>
            </a:r>
            <a:r>
              <a:rPr lang="en-US" sz="2000" b="1" dirty="0"/>
              <a:t>first privately funded company to successfully launch, orbit, and recover a spacecraft (Falcon 9 Flight 2 — December 9, 2010)</a:t>
            </a:r>
          </a:p>
          <a:p>
            <a:r>
              <a:rPr lang="ro-RO" sz="2000" b="1" dirty="0" smtClean="0"/>
              <a:t>      </a:t>
            </a:r>
            <a:r>
              <a:rPr lang="en-US" sz="2000" b="1" dirty="0" smtClean="0"/>
              <a:t>The </a:t>
            </a:r>
            <a:r>
              <a:rPr lang="en-US" sz="2000" b="1" dirty="0"/>
              <a:t>first private company to send a spacecraft to the International Space Station (Falcon 9 Flight 3 — May 25, 2012</a:t>
            </a:r>
            <a:r>
              <a:rPr lang="en-US" sz="2000" b="1" dirty="0" smtClean="0"/>
              <a:t>)</a:t>
            </a:r>
            <a:endParaRPr lang="en-US" sz="2000" b="1" dirty="0"/>
          </a:p>
          <a:p>
            <a:r>
              <a:rPr lang="en-US" sz="2000" b="1" dirty="0" smtClean="0"/>
              <a:t>The </a:t>
            </a:r>
            <a:r>
              <a:rPr lang="en-US" sz="2000" b="1" dirty="0"/>
              <a:t>first </a:t>
            </a:r>
            <a:r>
              <a:rPr lang="en-US" sz="2000" b="1" dirty="0" err="1"/>
              <a:t>reflight</a:t>
            </a:r>
            <a:r>
              <a:rPr lang="en-US" sz="2000" b="1" dirty="0"/>
              <a:t> of a commercial cargo spacecraft. (Falcon 9 Flight 35 — June 3, 2017</a:t>
            </a:r>
            <a:r>
              <a:rPr lang="en-US" sz="2000" b="1" dirty="0" smtClean="0"/>
              <a:t>)</a:t>
            </a:r>
            <a:endParaRPr lang="en-US" sz="2000" b="1" dirty="0"/>
          </a:p>
        </p:txBody>
      </p:sp>
      <p:sp>
        <p:nvSpPr>
          <p:cNvPr id="6" name="TextBox 5"/>
          <p:cNvSpPr txBox="1"/>
          <p:nvPr/>
        </p:nvSpPr>
        <p:spPr>
          <a:xfrm>
            <a:off x="5981075" y="589000"/>
            <a:ext cx="5441430" cy="707886"/>
          </a:xfrm>
          <a:prstGeom prst="rect">
            <a:avLst/>
          </a:prstGeom>
          <a:noFill/>
        </p:spPr>
        <p:txBody>
          <a:bodyPr wrap="square" rtlCol="0">
            <a:spAutoFit/>
          </a:bodyPr>
          <a:lstStyle/>
          <a:p>
            <a:r>
              <a:rPr lang="en-US" sz="2000" b="1" u="sng" dirty="0"/>
              <a:t>A major goal of </a:t>
            </a:r>
            <a:r>
              <a:rPr lang="en-US" sz="2000" b="1" u="sng" dirty="0" err="1"/>
              <a:t>SpaceX</a:t>
            </a:r>
            <a:r>
              <a:rPr lang="en-US" sz="2000" b="1" u="sng" dirty="0"/>
              <a:t> has been to develop a rapidly reusable launch system.</a:t>
            </a:r>
            <a:endParaRPr lang="ro-RO" sz="2000" b="1" u="sng" dirty="0"/>
          </a:p>
        </p:txBody>
      </p:sp>
    </p:spTree>
    <p:extLst>
      <p:ext uri="{BB962C8B-B14F-4D97-AF65-F5344CB8AC3E}">
        <p14:creationId xmlns:p14="http://schemas.microsoft.com/office/powerpoint/2010/main" val="2890589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4280" y="238288"/>
            <a:ext cx="5171609" cy="1938992"/>
          </a:xfrm>
          <a:prstGeom prst="rect">
            <a:avLst/>
          </a:prstGeom>
          <a:noFill/>
        </p:spPr>
        <p:txBody>
          <a:bodyPr wrap="square" rtlCol="0">
            <a:spAutoFit/>
          </a:bodyPr>
          <a:lstStyle/>
          <a:p>
            <a:r>
              <a:rPr lang="ro-RO" sz="2000" b="1" dirty="0" smtClean="0"/>
              <a:t>	</a:t>
            </a:r>
            <a:r>
              <a:rPr lang="en-US" sz="2000" b="1" dirty="0" smtClean="0"/>
              <a:t>At </a:t>
            </a:r>
            <a:r>
              <a:rPr lang="en-US" sz="2000" b="1" dirty="0"/>
              <a:t>year-end 2012, </a:t>
            </a:r>
            <a:r>
              <a:rPr lang="en-US" sz="2000" b="1" dirty="0" err="1"/>
              <a:t>SpaceX</a:t>
            </a:r>
            <a:r>
              <a:rPr lang="en-US" sz="2000" b="1" dirty="0"/>
              <a:t> had over 40 launches on its manifest representing about $4 billion in contract </a:t>
            </a:r>
            <a:r>
              <a:rPr lang="en-US" sz="2000" b="1" dirty="0" smtClean="0"/>
              <a:t>revenue. </a:t>
            </a:r>
            <a:r>
              <a:rPr lang="en-US" sz="2000" b="1" dirty="0"/>
              <a:t>The contracts included both commercial </a:t>
            </a:r>
            <a:r>
              <a:rPr lang="en-US" sz="2000" b="1" dirty="0" smtClean="0"/>
              <a:t>an</a:t>
            </a:r>
            <a:r>
              <a:rPr lang="ro-RO" sz="2000" b="1" dirty="0" smtClean="0"/>
              <a:t>d governmental </a:t>
            </a:r>
            <a:r>
              <a:rPr lang="en-US" sz="2000" b="1" dirty="0" smtClean="0"/>
              <a:t> </a:t>
            </a:r>
            <a:r>
              <a:rPr lang="en-US" sz="2000" b="1" dirty="0"/>
              <a:t>(NASA/DOD) </a:t>
            </a:r>
            <a:r>
              <a:rPr lang="en-US" sz="2000" b="1" dirty="0" smtClean="0"/>
              <a:t>customers</a:t>
            </a:r>
            <a:r>
              <a:rPr lang="ro-RO" sz="2000" b="1" dirty="0" smtClean="0"/>
              <a:t>.</a:t>
            </a:r>
            <a:endParaRPr lang="ro-RO" sz="2000" b="1" dirty="0"/>
          </a:p>
        </p:txBody>
      </p:sp>
      <p:sp>
        <p:nvSpPr>
          <p:cNvPr id="4" name="TextBox 3"/>
          <p:cNvSpPr txBox="1"/>
          <p:nvPr/>
        </p:nvSpPr>
        <p:spPr>
          <a:xfrm>
            <a:off x="6415791" y="376608"/>
            <a:ext cx="5651292" cy="1938992"/>
          </a:xfrm>
          <a:prstGeom prst="rect">
            <a:avLst/>
          </a:prstGeom>
          <a:noFill/>
        </p:spPr>
        <p:txBody>
          <a:bodyPr wrap="square" rtlCol="0">
            <a:spAutoFit/>
          </a:bodyPr>
          <a:lstStyle/>
          <a:p>
            <a:r>
              <a:rPr lang="ro-RO" sz="2000" b="1" dirty="0" smtClean="0"/>
              <a:t>	</a:t>
            </a:r>
            <a:r>
              <a:rPr lang="en-US" sz="2000" b="1" dirty="0" smtClean="0"/>
              <a:t>In </a:t>
            </a:r>
            <a:r>
              <a:rPr lang="en-US" sz="2000" b="1" dirty="0"/>
              <a:t>late 2013, space industry media began to comment on the phenomenon that </a:t>
            </a:r>
            <a:r>
              <a:rPr lang="en-US" sz="2000" b="1" dirty="0" err="1" smtClean="0"/>
              <a:t>SpaceX</a:t>
            </a:r>
            <a:r>
              <a:rPr lang="ro-RO" sz="2000" b="1" dirty="0" smtClean="0"/>
              <a:t> prices are  undercutting </a:t>
            </a:r>
            <a:r>
              <a:rPr lang="en-US" sz="2000" b="1" dirty="0" smtClean="0"/>
              <a:t> </a:t>
            </a:r>
            <a:r>
              <a:rPr lang="en-US" sz="2000" b="1" dirty="0"/>
              <a:t>the major competitors in the commercial </a:t>
            </a:r>
            <a:r>
              <a:rPr lang="ro-RO" sz="2000" b="1" dirty="0" smtClean="0"/>
              <a:t>comsat</a:t>
            </a:r>
            <a:r>
              <a:rPr lang="en-US" sz="2000" b="1" dirty="0" smtClean="0"/>
              <a:t> </a:t>
            </a:r>
            <a:r>
              <a:rPr lang="en-US" sz="2000" b="1" dirty="0"/>
              <a:t>launch </a:t>
            </a:r>
            <a:r>
              <a:rPr lang="en-US" sz="2000" b="1" dirty="0" smtClean="0"/>
              <a:t>market—the</a:t>
            </a:r>
            <a:r>
              <a:rPr lang="ro-RO" sz="2000" b="1" dirty="0" smtClean="0"/>
              <a:t> Ariane 5</a:t>
            </a:r>
            <a:r>
              <a:rPr lang="en-US" sz="2000" b="1" dirty="0" smtClean="0"/>
              <a:t> </a:t>
            </a:r>
            <a:r>
              <a:rPr lang="en-US" sz="2000" b="1" dirty="0"/>
              <a:t>and </a:t>
            </a:r>
            <a:r>
              <a:rPr lang="en-US" sz="2000" b="1" dirty="0" smtClean="0"/>
              <a:t>P</a:t>
            </a:r>
            <a:r>
              <a:rPr lang="ro-RO" sz="2000" b="1" dirty="0" smtClean="0"/>
              <a:t>roton-M</a:t>
            </a:r>
            <a:r>
              <a:rPr lang="en-US" sz="2000" b="1" dirty="0" smtClean="0"/>
              <a:t>—at </a:t>
            </a:r>
            <a:r>
              <a:rPr lang="en-US" sz="2000" b="1" dirty="0"/>
              <a:t>which time </a:t>
            </a:r>
            <a:r>
              <a:rPr lang="en-US" sz="2000" b="1" dirty="0" err="1"/>
              <a:t>SpaceX</a:t>
            </a:r>
            <a:r>
              <a:rPr lang="en-US" sz="2000" b="1" dirty="0"/>
              <a:t> had at least 10 further </a:t>
            </a:r>
            <a:r>
              <a:rPr lang="en-US" sz="2000" b="1" dirty="0" smtClean="0"/>
              <a:t> </a:t>
            </a:r>
            <a:r>
              <a:rPr lang="en-US" sz="2000" b="1" dirty="0"/>
              <a:t>orbit flights on its books</a:t>
            </a:r>
            <a:r>
              <a:rPr lang="en-US" sz="2000" b="1" dirty="0" smtClean="0"/>
              <a:t>.</a:t>
            </a:r>
            <a:endParaRPr lang="ro-RO" sz="2000" b="1" dirty="0"/>
          </a:p>
        </p:txBody>
      </p:sp>
      <p:sp>
        <p:nvSpPr>
          <p:cNvPr id="5" name="TextBox 4"/>
          <p:cNvSpPr txBox="1"/>
          <p:nvPr/>
        </p:nvSpPr>
        <p:spPr>
          <a:xfrm>
            <a:off x="6130978" y="3463386"/>
            <a:ext cx="5936105" cy="1631216"/>
          </a:xfrm>
          <a:prstGeom prst="rect">
            <a:avLst/>
          </a:prstGeom>
          <a:noFill/>
        </p:spPr>
        <p:txBody>
          <a:bodyPr wrap="square" rtlCol="0">
            <a:spAutoFit/>
          </a:bodyPr>
          <a:lstStyle/>
          <a:p>
            <a:r>
              <a:rPr lang="en-US" sz="2000" b="1" dirty="0" smtClean="0"/>
              <a:t>	Musk's </a:t>
            </a:r>
            <a:r>
              <a:rPr lang="en-US" sz="2000" b="1" dirty="0"/>
              <a:t>long term vision for the company is the development of technology and resources suitable for human colonization on Mars. He has expressed his interest in someday traveling to the planet, stating "I'd like to die on Mars, just not on impact.</a:t>
            </a:r>
            <a:endParaRPr lang="ro-RO" sz="20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05" y="2443397"/>
            <a:ext cx="5191438" cy="3270663"/>
          </a:xfrm>
          <a:prstGeom prst="rect">
            <a:avLst/>
          </a:prstGeom>
        </p:spPr>
      </p:pic>
    </p:spTree>
    <p:extLst>
      <p:ext uri="{BB962C8B-B14F-4D97-AF65-F5344CB8AC3E}">
        <p14:creationId xmlns:p14="http://schemas.microsoft.com/office/powerpoint/2010/main" val="3149352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202</TotalTime>
  <Words>17</Words>
  <Application>Microsoft Office PowerPoint</Application>
  <PresentationFormat>Widescreen</PresentationFormat>
  <Paragraphs>15</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Wisp</vt:lpstr>
      <vt:lpstr>PowerPoint Presentation</vt:lpstr>
      <vt:lpstr>PowerPoint Presentation</vt:lpstr>
      <vt:lpstr>PowerPoint Presentation</vt:lpstr>
      <vt:lpstr>PowerPoint Presentation</vt:lpstr>
    </vt:vector>
  </TitlesOfParts>
  <Company>FII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2017-11-16T09:51:39Z</dcterms:created>
  <dcterms:modified xsi:type="dcterms:W3CDTF">2017-11-16T13:14:21Z</dcterms:modified>
</cp:coreProperties>
</file>