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4" r:id="rId3"/>
    <p:sldId id="258" r:id="rId4"/>
    <p:sldId id="261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C75D4-802F-CD01-A8E5-03FCB4D514E3}" v="23" dt="2021-03-14T10:54:55.840"/>
    <p1510:client id="{2808B49F-D03F-2000-940C-95D4AEB97F48}" v="290" dt="2021-03-14T01:41:35.777"/>
    <p1510:client id="{5C51A95E-17CF-4430-B840-395EF374C39E}" v="50" dt="2021-03-14T01:19:41.727"/>
    <p1510:client id="{BDF9CC46-9159-D422-A417-B829C9AEA73C}" v="2423" dt="2021-03-14T17:01:57.3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 luminos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il luminos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69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5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88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82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26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27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50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9193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6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3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8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27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3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8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6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3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5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3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4134928" y="1173512"/>
            <a:ext cx="7859085" cy="2047654"/>
          </a:xfrm>
        </p:spPr>
        <p:txBody>
          <a:bodyPr/>
          <a:lstStyle/>
          <a:p>
            <a:pPr algn="l"/>
            <a:r>
              <a:rPr lang="ro-RO" sz="6000">
                <a:latin typeface="Times New Roman"/>
                <a:cs typeface="Calibri Light"/>
              </a:rPr>
              <a:t>TEMA 1 SD: </a:t>
            </a:r>
            <a:r>
              <a:rPr lang="ro-RO" sz="6000" err="1">
                <a:latin typeface="Times New Roman"/>
                <a:cs typeface="Calibri Light"/>
              </a:rPr>
              <a:t>sortari</a:t>
            </a:r>
            <a:endParaRPr lang="ro-RO" sz="6000" err="1">
              <a:latin typeface="Times New Roman"/>
              <a:cs typeface="Times"/>
            </a:endParaRP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4465607" y="3652487"/>
            <a:ext cx="7197726" cy="14054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o-RO" err="1">
                <a:latin typeface="Times New Roman"/>
                <a:cs typeface="Calibri"/>
              </a:rPr>
              <a:t>Creita</a:t>
            </a:r>
            <a:r>
              <a:rPr lang="ro-RO">
                <a:latin typeface="Times New Roman"/>
                <a:cs typeface="Calibri"/>
              </a:rPr>
              <a:t> </a:t>
            </a:r>
            <a:r>
              <a:rPr lang="ro-RO" err="1">
                <a:latin typeface="Times New Roman"/>
                <a:cs typeface="Calibri"/>
              </a:rPr>
              <a:t>andreea</a:t>
            </a:r>
            <a:r>
              <a:rPr lang="ro-RO">
                <a:latin typeface="Times New Roman"/>
                <a:cs typeface="Calibri"/>
              </a:rPr>
              <a:t> – georgiana</a:t>
            </a:r>
            <a:endParaRPr lang="ro-RO"/>
          </a:p>
          <a:p>
            <a:pPr algn="l"/>
            <a:r>
              <a:rPr lang="ro-RO">
                <a:latin typeface="Times New Roman"/>
                <a:cs typeface="Calibri"/>
              </a:rPr>
              <a:t>Grupa 132</a:t>
            </a:r>
          </a:p>
        </p:txBody>
      </p:sp>
    </p:spTree>
    <p:extLst>
      <p:ext uri="{BB962C8B-B14F-4D97-AF65-F5344CB8AC3E}">
        <p14:creationId xmlns:p14="http://schemas.microsoft.com/office/powerpoint/2010/main" val="249979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66403C36-6641-4C83-B069-719F7405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ro-RO">
                <a:solidFill>
                  <a:srgbClr val="FFFFFF"/>
                </a:solidFill>
                <a:cs typeface="Calibri Light"/>
              </a:rPr>
              <a:t>COMPLEXITATE ALGORITM</a:t>
            </a: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9" name="Substituent conținut 8">
            <a:extLst>
              <a:ext uri="{FF2B5EF4-FFF2-40B4-BE49-F238E27FC236}">
                <a16:creationId xmlns:a16="http://schemas.microsoft.com/office/drawing/2014/main" id="{12077C6D-5F8D-4809-B101-E2D059CA99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973637"/>
              </p:ext>
            </p:extLst>
          </p:nvPr>
        </p:nvGraphicFramePr>
        <p:xfrm>
          <a:off x="4845170" y="1811547"/>
          <a:ext cx="7236041" cy="374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598">
                  <a:extLst>
                    <a:ext uri="{9D8B030D-6E8A-4147-A177-3AD203B41FA5}">
                      <a16:colId xmlns:a16="http://schemas.microsoft.com/office/drawing/2014/main" val="3537929388"/>
                    </a:ext>
                  </a:extLst>
                </a:gridCol>
                <a:gridCol w="1777998">
                  <a:extLst>
                    <a:ext uri="{9D8B030D-6E8A-4147-A177-3AD203B41FA5}">
                      <a16:colId xmlns:a16="http://schemas.microsoft.com/office/drawing/2014/main" val="3314301385"/>
                    </a:ext>
                  </a:extLst>
                </a:gridCol>
                <a:gridCol w="1851098">
                  <a:extLst>
                    <a:ext uri="{9D8B030D-6E8A-4147-A177-3AD203B41FA5}">
                      <a16:colId xmlns:a16="http://schemas.microsoft.com/office/drawing/2014/main" val="1902336972"/>
                    </a:ext>
                  </a:extLst>
                </a:gridCol>
                <a:gridCol w="1692347">
                  <a:extLst>
                    <a:ext uri="{9D8B030D-6E8A-4147-A177-3AD203B41FA5}">
                      <a16:colId xmlns:a16="http://schemas.microsoft.com/office/drawing/2014/main" val="22129063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o-RO" sz="1400" u="none">
                          <a:effectLst/>
                        </a:rPr>
                        <a:t>Algorithm</a:t>
                      </a:r>
                      <a:endParaRPr lang="ro-RO" sz="1400" b="0" u="none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 gridSpan="3">
                  <a:txBody>
                    <a:bodyPr/>
                    <a:lstStyle/>
                    <a:p>
                      <a:pPr algn="ctr" fontAlgn="base"/>
                      <a:r>
                        <a:rPr lang="ro-RO" sz="1400" u="none">
                          <a:effectLst/>
                        </a:rPr>
                        <a:t>Time Complexity</a:t>
                      </a:r>
                      <a:endParaRPr lang="ro-RO" sz="1400" b="0" u="none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852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endParaRPr lang="ro-RO" sz="1400" b="0" u="none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o-RO" sz="1400" u="none">
                          <a:effectLst/>
                        </a:rPr>
                        <a:t>  Best</a:t>
                      </a:r>
                      <a:endParaRPr lang="ro-RO" sz="1400" b="0" u="none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o-RO" sz="1400" u="none">
                          <a:effectLst/>
                        </a:rPr>
                        <a:t>Average</a:t>
                      </a:r>
                      <a:endParaRPr lang="ro-RO" sz="1400" b="0" u="none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o-RO" sz="1400" u="none">
                          <a:effectLst/>
                        </a:rPr>
                        <a:t>Worst</a:t>
                      </a:r>
                      <a:endParaRPr lang="ro-RO" sz="1400" b="0" u="none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511159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o-RO" sz="1250" u="none">
                          <a:effectLst/>
                        </a:rPr>
                        <a:t>Bubble Sort</a:t>
                      </a:r>
                      <a:endParaRPr lang="ro-RO" sz="1250" b="0" u="none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l-GR" sz="1250" u="none">
                          <a:effectLst/>
                        </a:rPr>
                        <a:t>Ω(</a:t>
                      </a:r>
                      <a:r>
                        <a:rPr lang="ro-RO" sz="1250" u="none">
                          <a:effectLst/>
                        </a:rPr>
                        <a:t>n)</a:t>
                      </a:r>
                      <a:endParaRPr lang="ro-RO" sz="1250" b="0" u="none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l-GR" sz="1250" u="none">
                          <a:effectLst/>
                        </a:rPr>
                        <a:t>θ(</a:t>
                      </a:r>
                      <a:r>
                        <a:rPr lang="ro-RO" sz="1250" u="none">
                          <a:effectLst/>
                        </a:rPr>
                        <a:t>n^2)</a:t>
                      </a:r>
                      <a:endParaRPr lang="ro-RO" sz="1250" b="0" u="none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o-RO" sz="1250" u="none">
                          <a:effectLst/>
                        </a:rPr>
                        <a:t>O(n^2)</a:t>
                      </a:r>
                      <a:endParaRPr lang="ro-RO" sz="1250" b="0" u="none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800929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o-RO" sz="1250" u="none">
                          <a:effectLst/>
                        </a:rPr>
                        <a:t>Insertion Sort</a:t>
                      </a:r>
                      <a:endParaRPr lang="ro-RO" sz="1250" b="0" u="none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l-GR" sz="1250" u="none">
                          <a:effectLst/>
                        </a:rPr>
                        <a:t>Ω(</a:t>
                      </a:r>
                      <a:r>
                        <a:rPr lang="ro-RO" sz="1250" u="none">
                          <a:effectLst/>
                        </a:rPr>
                        <a:t>n)</a:t>
                      </a:r>
                      <a:endParaRPr lang="ro-RO" sz="1250" b="0" u="none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l-GR" sz="1250" u="none">
                          <a:effectLst/>
                        </a:rPr>
                        <a:t>θ(</a:t>
                      </a:r>
                      <a:r>
                        <a:rPr lang="ro-RO" sz="1250" u="none">
                          <a:effectLst/>
                        </a:rPr>
                        <a:t>n^2)</a:t>
                      </a:r>
                      <a:endParaRPr lang="ro-RO" sz="1250" b="0" u="none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o-RO" sz="1250" u="none">
                          <a:effectLst/>
                        </a:rPr>
                        <a:t>O(n^2)</a:t>
                      </a:r>
                      <a:endParaRPr lang="ro-RO" sz="1250" b="0" u="none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829810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250" b="1" i="0" u="none" strike="noStrike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/>
                        </a:rPr>
                        <a:t>Count Sort</a:t>
                      </a:r>
                      <a:endParaRPr lang="ro-RO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5249" marR="95249" marT="133350" marB="13335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250" b="1" i="0" u="none" strike="noStrike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/>
                        </a:rPr>
                        <a:t>Ω(N + k)</a:t>
                      </a:r>
                      <a:endParaRPr lang="ro-RO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5249" marR="95249" marT="133350" marB="13335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250" b="1" i="0" u="none" strike="noStrike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/>
                        </a:rPr>
                        <a:t>Θ(N + k)</a:t>
                      </a:r>
                      <a:endParaRPr lang="ro-RO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5249" marR="95249" marT="133350" marB="13335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250" b="1" i="0" u="none" strike="noStrike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/>
                        </a:rPr>
                        <a:t>O(N + k)</a:t>
                      </a:r>
                      <a:endParaRPr lang="ro-RO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5249" marR="95249" marT="133350" marB="133350"/>
                </a:tc>
                <a:extLst>
                  <a:ext uri="{0D108BD9-81ED-4DB2-BD59-A6C34878D82A}">
                    <a16:rowId xmlns:a16="http://schemas.microsoft.com/office/drawing/2014/main" val="494563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o-RO" sz="1250" u="none">
                          <a:effectLst/>
                        </a:rPr>
                        <a:t>Quick Sort</a:t>
                      </a:r>
                      <a:endParaRPr lang="ro-RO" sz="1250" b="0" u="none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l-GR" sz="1250" u="none">
                          <a:effectLst/>
                        </a:rPr>
                        <a:t>Ω(</a:t>
                      </a:r>
                      <a:r>
                        <a:rPr lang="ro-RO" sz="1250" u="none">
                          <a:effectLst/>
                        </a:rPr>
                        <a:t>n log(n))</a:t>
                      </a:r>
                      <a:endParaRPr lang="ro-RO" sz="1250" b="0" u="none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l-GR" sz="1250" u="none">
                          <a:effectLst/>
                        </a:rPr>
                        <a:t>θ(</a:t>
                      </a:r>
                      <a:r>
                        <a:rPr lang="ro-RO" sz="1250" u="none">
                          <a:effectLst/>
                        </a:rPr>
                        <a:t>n log(n))</a:t>
                      </a:r>
                      <a:endParaRPr lang="ro-RO" sz="1250" b="0" u="none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o-RO" sz="1250" u="none">
                          <a:effectLst/>
                        </a:rPr>
                        <a:t>O(n^2)</a:t>
                      </a:r>
                      <a:endParaRPr lang="ro-RO" sz="1250" b="0" u="none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01573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o-RO" sz="1250" u="none">
                          <a:effectLst/>
                        </a:rPr>
                        <a:t>Merge Sort</a:t>
                      </a:r>
                      <a:endParaRPr lang="ro-RO" sz="1250" b="0" u="none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l-GR" sz="1250" u="none">
                          <a:effectLst/>
                        </a:rPr>
                        <a:t>Ω(</a:t>
                      </a:r>
                      <a:r>
                        <a:rPr lang="ro-RO" sz="1250" u="none">
                          <a:effectLst/>
                        </a:rPr>
                        <a:t>n log(n))</a:t>
                      </a:r>
                      <a:endParaRPr lang="ro-RO" sz="1250" b="0" u="none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l-GR" sz="1250" u="none">
                          <a:effectLst/>
                        </a:rPr>
                        <a:t>θ(</a:t>
                      </a:r>
                      <a:r>
                        <a:rPr lang="ro-RO" sz="1250" u="none">
                          <a:effectLst/>
                        </a:rPr>
                        <a:t>n log(n))</a:t>
                      </a:r>
                      <a:endParaRPr lang="ro-RO" sz="1250" b="0" u="none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o-RO" sz="1250" u="none">
                          <a:effectLst/>
                        </a:rPr>
                        <a:t>O(n log(n))</a:t>
                      </a:r>
                      <a:endParaRPr lang="ro-RO" sz="1250" b="0" u="none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948618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250" u="none">
                          <a:effectLst/>
                        </a:rPr>
                        <a:t>Sortare implicita</a:t>
                      </a:r>
                      <a:endParaRPr lang="ro-RO" sz="1250" u="none" dirty="0">
                        <a:effectLst/>
                      </a:endParaRPr>
                    </a:p>
                  </a:txBody>
                  <a:tcPr marL="95249" marR="95249" marT="133350" marB="13335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250" b="0" i="0" u="none" strike="noStrike" noProof="0">
                          <a:effectLst/>
                          <a:latin typeface="Calibri"/>
                        </a:rPr>
                        <a:t>Ω(</a:t>
                      </a:r>
                      <a:r>
                        <a:rPr lang="ro-RO" sz="1250" b="0" i="0" u="none" strike="noStrike" noProof="0">
                          <a:effectLst/>
                          <a:latin typeface="Calibri"/>
                        </a:rPr>
                        <a:t>n log(n))</a:t>
                      </a:r>
                      <a:endParaRPr lang="ro-RO"/>
                    </a:p>
                  </a:txBody>
                  <a:tcPr marL="95249" marR="95249" marT="133350" marB="13335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250" b="0" i="0" u="none" strike="noStrike" noProof="0">
                          <a:effectLst/>
                          <a:latin typeface="Calibri"/>
                        </a:rPr>
                        <a:t>θ</a:t>
                      </a:r>
                      <a:r>
                        <a:rPr lang="ro-RO" sz="1250" u="none">
                          <a:effectLst/>
                        </a:rPr>
                        <a:t>(n log(n))</a:t>
                      </a:r>
                    </a:p>
                  </a:txBody>
                  <a:tcPr marL="95249" marR="95249" marT="133350" marB="13335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250" b="0" i="0" u="none" strike="noStrike" noProof="0">
                          <a:effectLst/>
                          <a:latin typeface="Calibri"/>
                        </a:rPr>
                        <a:t>O(n log(n))</a:t>
                      </a:r>
                    </a:p>
                    <a:p>
                      <a:pPr lvl="0" algn="ctr">
                        <a:buNone/>
                      </a:pPr>
                      <a:endParaRPr lang="ro-RO" sz="1250" u="none" dirty="0">
                        <a:effectLst/>
                      </a:endParaRPr>
                    </a:p>
                  </a:txBody>
                  <a:tcPr marL="95249" marR="95249" marT="133350" marB="133350"/>
                </a:tc>
                <a:extLst>
                  <a:ext uri="{0D108BD9-81ED-4DB2-BD59-A6C34878D82A}">
                    <a16:rowId xmlns:a16="http://schemas.microsoft.com/office/drawing/2014/main" val="215385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676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5CFE7A99-7692-4E9D-9CA1-3DBFCAEDEB8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64857668"/>
              </p:ext>
            </p:extLst>
          </p:nvPr>
        </p:nvGraphicFramePr>
        <p:xfrm>
          <a:off x="4808601" y="1048854"/>
          <a:ext cx="6545201" cy="4525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581">
                  <a:extLst>
                    <a:ext uri="{9D8B030D-6E8A-4147-A177-3AD203B41FA5}">
                      <a16:colId xmlns:a16="http://schemas.microsoft.com/office/drawing/2014/main" val="3803966105"/>
                    </a:ext>
                  </a:extLst>
                </a:gridCol>
                <a:gridCol w="2162166">
                  <a:extLst>
                    <a:ext uri="{9D8B030D-6E8A-4147-A177-3AD203B41FA5}">
                      <a16:colId xmlns:a16="http://schemas.microsoft.com/office/drawing/2014/main" val="2814970160"/>
                    </a:ext>
                  </a:extLst>
                </a:gridCol>
                <a:gridCol w="1342794">
                  <a:extLst>
                    <a:ext uri="{9D8B030D-6E8A-4147-A177-3AD203B41FA5}">
                      <a16:colId xmlns:a16="http://schemas.microsoft.com/office/drawing/2014/main" val="1434098157"/>
                    </a:ext>
                  </a:extLst>
                </a:gridCol>
                <a:gridCol w="1868660">
                  <a:extLst>
                    <a:ext uri="{9D8B030D-6E8A-4147-A177-3AD203B41FA5}">
                      <a16:colId xmlns:a16="http://schemas.microsoft.com/office/drawing/2014/main" val="351416720"/>
                    </a:ext>
                  </a:extLst>
                </a:gridCol>
              </a:tblGrid>
              <a:tr h="65158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700" dirty="0"/>
                        <a:t>BUBBLE SORT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MARIME VECTOR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VALOARE MAXIMA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TIMP (secunde)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4074424951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1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/>
                        <a:t>10^3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10^4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0.00400 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334040390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2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/>
                        <a:t>10^3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10^6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0.00400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3612658744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3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/>
                        <a:t>10^3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10^8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0.00400 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2108084629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4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/>
                        <a:t>10^3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10^12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0.00400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1930944944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5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/>
                        <a:t>10^4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10^6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0.89100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2736862058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6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/>
                        <a:t>10^4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10^8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0.88300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3642575896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7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/>
                        <a:t>10^4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10^12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0.56400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3834299410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8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/>
                        <a:t>10^4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10^16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0.79200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1855756217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9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10^5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10^3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X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4195800916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10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10^5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10^8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X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985322482"/>
                  </a:ext>
                </a:extLst>
              </a:tr>
            </a:tbl>
          </a:graphicData>
        </a:graphic>
      </p:graphicFrame>
      <p:sp>
        <p:nvSpPr>
          <p:cNvPr id="2" name="CasetăText 1">
            <a:extLst>
              <a:ext uri="{FF2B5EF4-FFF2-40B4-BE49-F238E27FC236}">
                <a16:creationId xmlns:a16="http://schemas.microsoft.com/office/drawing/2014/main" id="{2E8C0CF5-91C9-49F3-970A-E68072B3B3EA}"/>
              </a:ext>
            </a:extLst>
          </p:cNvPr>
          <p:cNvSpPr txBox="1"/>
          <p:nvPr/>
        </p:nvSpPr>
        <p:spPr>
          <a:xfrm>
            <a:off x="454324" y="2898476"/>
            <a:ext cx="310263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4400" b="1">
                <a:solidFill>
                  <a:schemeClr val="accent1">
                    <a:lumMod val="20000"/>
                    <a:lumOff val="80000"/>
                  </a:schemeClr>
                </a:solidFill>
                <a:latin typeface="Arabic Typesetting"/>
                <a:cs typeface="Arabic Typesetting"/>
              </a:rPr>
              <a:t>BUBBLE SORT</a:t>
            </a:r>
          </a:p>
        </p:txBody>
      </p:sp>
    </p:spTree>
    <p:extLst>
      <p:ext uri="{BB962C8B-B14F-4D97-AF65-F5344CB8AC3E}">
        <p14:creationId xmlns:p14="http://schemas.microsoft.com/office/powerpoint/2010/main" val="3054644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7" name="Rectangle 10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12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5CFE7A99-7692-4E9D-9CA1-3DBFCAEDEB8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0022804"/>
              </p:ext>
            </p:extLst>
          </p:nvPr>
        </p:nvGraphicFramePr>
        <p:xfrm>
          <a:off x="4808601" y="1138202"/>
          <a:ext cx="6545201" cy="4347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82">
                  <a:extLst>
                    <a:ext uri="{9D8B030D-6E8A-4147-A177-3AD203B41FA5}">
                      <a16:colId xmlns:a16="http://schemas.microsoft.com/office/drawing/2014/main" val="3803966105"/>
                    </a:ext>
                  </a:extLst>
                </a:gridCol>
                <a:gridCol w="2076797">
                  <a:extLst>
                    <a:ext uri="{9D8B030D-6E8A-4147-A177-3AD203B41FA5}">
                      <a16:colId xmlns:a16="http://schemas.microsoft.com/office/drawing/2014/main" val="2814970160"/>
                    </a:ext>
                  </a:extLst>
                </a:gridCol>
                <a:gridCol w="1289776">
                  <a:extLst>
                    <a:ext uri="{9D8B030D-6E8A-4147-A177-3AD203B41FA5}">
                      <a16:colId xmlns:a16="http://schemas.microsoft.com/office/drawing/2014/main" val="1434098157"/>
                    </a:ext>
                  </a:extLst>
                </a:gridCol>
                <a:gridCol w="1736146">
                  <a:extLst>
                    <a:ext uri="{9D8B030D-6E8A-4147-A177-3AD203B41FA5}">
                      <a16:colId xmlns:a16="http://schemas.microsoft.com/office/drawing/2014/main" val="351416720"/>
                    </a:ext>
                  </a:extLst>
                </a:gridCol>
              </a:tblGrid>
              <a:tr h="6258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700"/>
                        <a:t>INSERTION SORT</a:t>
                      </a:r>
                    </a:p>
                  </a:txBody>
                  <a:tcPr marL="84575" marR="84575" marT="42288" marB="42288"/>
                </a:tc>
                <a:tc>
                  <a:txBody>
                    <a:bodyPr/>
                    <a:lstStyle/>
                    <a:p>
                      <a:r>
                        <a:rPr lang="ro-RO" sz="1700"/>
                        <a:t>MARIME VECTOR</a:t>
                      </a:r>
                    </a:p>
                  </a:txBody>
                  <a:tcPr marL="84575" marR="84575" marT="42288" marB="42288"/>
                </a:tc>
                <a:tc>
                  <a:txBody>
                    <a:bodyPr/>
                    <a:lstStyle/>
                    <a:p>
                      <a:r>
                        <a:rPr lang="ro-RO" sz="1700"/>
                        <a:t>VALOARE MAXIMA</a:t>
                      </a:r>
                    </a:p>
                  </a:txBody>
                  <a:tcPr marL="84575" marR="84575" marT="42288" marB="42288"/>
                </a:tc>
                <a:tc>
                  <a:txBody>
                    <a:bodyPr/>
                    <a:lstStyle/>
                    <a:p>
                      <a:r>
                        <a:rPr lang="ro-RO" sz="1700"/>
                        <a:t>TIMP(secunde)</a:t>
                      </a:r>
                    </a:p>
                  </a:txBody>
                  <a:tcPr marL="84575" marR="84575" marT="42288" marB="42288"/>
                </a:tc>
                <a:extLst>
                  <a:ext uri="{0D108BD9-81ED-4DB2-BD59-A6C34878D82A}">
                    <a16:rowId xmlns:a16="http://schemas.microsoft.com/office/drawing/2014/main" val="4074424951"/>
                  </a:ext>
                </a:extLst>
              </a:tr>
              <a:tr h="372132">
                <a:tc>
                  <a:txBody>
                    <a:bodyPr/>
                    <a:lstStyle/>
                    <a:p>
                      <a:r>
                        <a:rPr lang="ro-RO" sz="1700"/>
                        <a:t>1</a:t>
                      </a:r>
                    </a:p>
                  </a:txBody>
                  <a:tcPr marL="84575" marR="84575" marT="42288" marB="42288"/>
                </a:tc>
                <a:tc>
                  <a:txBody>
                    <a:bodyPr/>
                    <a:lstStyle/>
                    <a:p>
                      <a:r>
                        <a:rPr lang="ro-RO" sz="1700"/>
                        <a:t>10^3</a:t>
                      </a:r>
                    </a:p>
                  </a:txBody>
                  <a:tcPr marL="84575" marR="84575" marT="42288" marB="42288"/>
                </a:tc>
                <a:tc>
                  <a:txBody>
                    <a:bodyPr/>
                    <a:lstStyle/>
                    <a:p>
                      <a:r>
                        <a:rPr lang="ro-RO" sz="1700"/>
                        <a:t>10^4</a:t>
                      </a:r>
                    </a:p>
                  </a:txBody>
                  <a:tcPr marL="84575" marR="84575" marT="42288" marB="422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700" b="0" i="0" u="none" strike="noStrike" noProof="0">
                          <a:latin typeface="Calibri"/>
                        </a:rPr>
                        <a:t>0.00000</a:t>
                      </a:r>
                      <a:endParaRPr lang="ro-RO" sz="1700"/>
                    </a:p>
                  </a:txBody>
                  <a:tcPr marL="84575" marR="84575" marT="42288" marB="42288"/>
                </a:tc>
                <a:extLst>
                  <a:ext uri="{0D108BD9-81ED-4DB2-BD59-A6C34878D82A}">
                    <a16:rowId xmlns:a16="http://schemas.microsoft.com/office/drawing/2014/main" val="334040390"/>
                  </a:ext>
                </a:extLst>
              </a:tr>
              <a:tr h="372132">
                <a:tc>
                  <a:txBody>
                    <a:bodyPr/>
                    <a:lstStyle/>
                    <a:p>
                      <a:r>
                        <a:rPr lang="ro-RO" sz="1700"/>
                        <a:t>2</a:t>
                      </a:r>
                    </a:p>
                  </a:txBody>
                  <a:tcPr marL="84575" marR="84575" marT="42288" marB="422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700" b="0" i="0" u="none" strike="noStrike" noProof="0">
                          <a:latin typeface="Calibri"/>
                        </a:rPr>
                        <a:t>10^3</a:t>
                      </a:r>
                      <a:endParaRPr lang="ro-RO" sz="1700"/>
                    </a:p>
                  </a:txBody>
                  <a:tcPr marL="84575" marR="84575" marT="42288" marB="42288"/>
                </a:tc>
                <a:tc>
                  <a:txBody>
                    <a:bodyPr/>
                    <a:lstStyle/>
                    <a:p>
                      <a:r>
                        <a:rPr lang="ro-RO" sz="1700"/>
                        <a:t>10^6</a:t>
                      </a:r>
                    </a:p>
                  </a:txBody>
                  <a:tcPr marL="84575" marR="84575" marT="42288" marB="422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700" b="0" i="0" u="none" strike="noStrike" noProof="0">
                          <a:latin typeface="Calibri"/>
                        </a:rPr>
                        <a:t>0.00400</a:t>
                      </a:r>
                      <a:endParaRPr lang="ro-RO" sz="1700"/>
                    </a:p>
                  </a:txBody>
                  <a:tcPr marL="84575" marR="84575" marT="42288" marB="42288"/>
                </a:tc>
                <a:extLst>
                  <a:ext uri="{0D108BD9-81ED-4DB2-BD59-A6C34878D82A}">
                    <a16:rowId xmlns:a16="http://schemas.microsoft.com/office/drawing/2014/main" val="3612658744"/>
                  </a:ext>
                </a:extLst>
              </a:tr>
              <a:tr h="372132">
                <a:tc>
                  <a:txBody>
                    <a:bodyPr/>
                    <a:lstStyle/>
                    <a:p>
                      <a:r>
                        <a:rPr lang="ro-RO" sz="1700"/>
                        <a:t>3</a:t>
                      </a:r>
                    </a:p>
                  </a:txBody>
                  <a:tcPr marL="84575" marR="84575" marT="42288" marB="422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700" b="0" i="0" u="none" strike="noStrike" noProof="0">
                          <a:latin typeface="Calibri"/>
                        </a:rPr>
                        <a:t>10^3</a:t>
                      </a:r>
                      <a:endParaRPr lang="ro-RO" sz="1700"/>
                    </a:p>
                  </a:txBody>
                  <a:tcPr marL="84575" marR="84575" marT="42288" marB="42288"/>
                </a:tc>
                <a:tc>
                  <a:txBody>
                    <a:bodyPr/>
                    <a:lstStyle/>
                    <a:p>
                      <a:r>
                        <a:rPr lang="ro-RO" sz="1700"/>
                        <a:t>10^8</a:t>
                      </a:r>
                    </a:p>
                  </a:txBody>
                  <a:tcPr marL="84575" marR="84575" marT="42288" marB="422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700" b="0" i="0" u="none" strike="noStrike" noProof="0">
                          <a:latin typeface="Calibri"/>
                        </a:rPr>
                        <a:t>0.00000</a:t>
                      </a:r>
                      <a:endParaRPr lang="ro-RO" sz="1700"/>
                    </a:p>
                  </a:txBody>
                  <a:tcPr marL="84575" marR="84575" marT="42288" marB="42288"/>
                </a:tc>
                <a:extLst>
                  <a:ext uri="{0D108BD9-81ED-4DB2-BD59-A6C34878D82A}">
                    <a16:rowId xmlns:a16="http://schemas.microsoft.com/office/drawing/2014/main" val="2108084629"/>
                  </a:ext>
                </a:extLst>
              </a:tr>
              <a:tr h="372132">
                <a:tc>
                  <a:txBody>
                    <a:bodyPr/>
                    <a:lstStyle/>
                    <a:p>
                      <a:r>
                        <a:rPr lang="ro-RO" sz="1700"/>
                        <a:t>4</a:t>
                      </a:r>
                    </a:p>
                  </a:txBody>
                  <a:tcPr marL="84575" marR="84575" marT="42288" marB="422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700" b="0" i="0" u="none" strike="noStrike" noProof="0">
                          <a:latin typeface="Calibri"/>
                        </a:rPr>
                        <a:t>10^3</a:t>
                      </a:r>
                      <a:endParaRPr lang="ro-RO" sz="1700"/>
                    </a:p>
                  </a:txBody>
                  <a:tcPr marL="84575" marR="84575" marT="42288" marB="42288"/>
                </a:tc>
                <a:tc>
                  <a:txBody>
                    <a:bodyPr/>
                    <a:lstStyle/>
                    <a:p>
                      <a:r>
                        <a:rPr lang="ro-RO" sz="1700"/>
                        <a:t>10^12</a:t>
                      </a:r>
                    </a:p>
                  </a:txBody>
                  <a:tcPr marL="84575" marR="84575" marT="42288" marB="422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700" b="0" i="0" u="none" strike="noStrike" noProof="0">
                          <a:latin typeface="Calibri"/>
                        </a:rPr>
                        <a:t>0.00400</a:t>
                      </a:r>
                      <a:endParaRPr lang="ro-RO" sz="1700"/>
                    </a:p>
                  </a:txBody>
                  <a:tcPr marL="84575" marR="84575" marT="42288" marB="42288"/>
                </a:tc>
                <a:extLst>
                  <a:ext uri="{0D108BD9-81ED-4DB2-BD59-A6C34878D82A}">
                    <a16:rowId xmlns:a16="http://schemas.microsoft.com/office/drawing/2014/main" val="1930944944"/>
                  </a:ext>
                </a:extLst>
              </a:tr>
              <a:tr h="372132">
                <a:tc>
                  <a:txBody>
                    <a:bodyPr/>
                    <a:lstStyle/>
                    <a:p>
                      <a:r>
                        <a:rPr lang="ro-RO" sz="1700"/>
                        <a:t>5</a:t>
                      </a:r>
                    </a:p>
                  </a:txBody>
                  <a:tcPr marL="84575" marR="84575" marT="42288" marB="42288"/>
                </a:tc>
                <a:tc>
                  <a:txBody>
                    <a:bodyPr/>
                    <a:lstStyle/>
                    <a:p>
                      <a:r>
                        <a:rPr lang="ro-RO" sz="1700"/>
                        <a:t>10^4</a:t>
                      </a:r>
                    </a:p>
                  </a:txBody>
                  <a:tcPr marL="84575" marR="84575" marT="42288" marB="42288"/>
                </a:tc>
                <a:tc>
                  <a:txBody>
                    <a:bodyPr/>
                    <a:lstStyle/>
                    <a:p>
                      <a:r>
                        <a:rPr lang="ro-RO" sz="1700"/>
                        <a:t>10^6</a:t>
                      </a:r>
                    </a:p>
                  </a:txBody>
                  <a:tcPr marL="84575" marR="84575" marT="42288" marB="422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700" b="0" i="0" u="none" strike="noStrike" noProof="0">
                          <a:latin typeface="Calibri"/>
                        </a:rPr>
                        <a:t>0.17600</a:t>
                      </a:r>
                      <a:endParaRPr lang="ro-RO" sz="1700"/>
                    </a:p>
                  </a:txBody>
                  <a:tcPr marL="84575" marR="84575" marT="42288" marB="42288"/>
                </a:tc>
                <a:extLst>
                  <a:ext uri="{0D108BD9-81ED-4DB2-BD59-A6C34878D82A}">
                    <a16:rowId xmlns:a16="http://schemas.microsoft.com/office/drawing/2014/main" val="2736862058"/>
                  </a:ext>
                </a:extLst>
              </a:tr>
              <a:tr h="372132">
                <a:tc>
                  <a:txBody>
                    <a:bodyPr/>
                    <a:lstStyle/>
                    <a:p>
                      <a:r>
                        <a:rPr lang="ro-RO" sz="1700"/>
                        <a:t>6</a:t>
                      </a:r>
                    </a:p>
                  </a:txBody>
                  <a:tcPr marL="84575" marR="84575" marT="42288" marB="42288"/>
                </a:tc>
                <a:tc>
                  <a:txBody>
                    <a:bodyPr/>
                    <a:lstStyle/>
                    <a:p>
                      <a:r>
                        <a:rPr lang="ro-RO" sz="1700"/>
                        <a:t>10^4</a:t>
                      </a:r>
                    </a:p>
                  </a:txBody>
                  <a:tcPr marL="84575" marR="84575" marT="42288" marB="42288"/>
                </a:tc>
                <a:tc>
                  <a:txBody>
                    <a:bodyPr/>
                    <a:lstStyle/>
                    <a:p>
                      <a:r>
                        <a:rPr lang="ro-RO" sz="1700"/>
                        <a:t>10^8</a:t>
                      </a:r>
                    </a:p>
                  </a:txBody>
                  <a:tcPr marL="84575" marR="84575" marT="42288" marB="422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700" b="0" i="0" u="none" strike="noStrike" noProof="0">
                          <a:latin typeface="Calibri"/>
                        </a:rPr>
                        <a:t>0.19200</a:t>
                      </a:r>
                      <a:endParaRPr lang="ro-RO" sz="1700"/>
                    </a:p>
                  </a:txBody>
                  <a:tcPr marL="84575" marR="84575" marT="42288" marB="42288"/>
                </a:tc>
                <a:extLst>
                  <a:ext uri="{0D108BD9-81ED-4DB2-BD59-A6C34878D82A}">
                    <a16:rowId xmlns:a16="http://schemas.microsoft.com/office/drawing/2014/main" val="3642575896"/>
                  </a:ext>
                </a:extLst>
              </a:tr>
              <a:tr h="372132">
                <a:tc>
                  <a:txBody>
                    <a:bodyPr/>
                    <a:lstStyle/>
                    <a:p>
                      <a:r>
                        <a:rPr lang="ro-RO" sz="1700"/>
                        <a:t>7</a:t>
                      </a:r>
                    </a:p>
                  </a:txBody>
                  <a:tcPr marL="84575" marR="84575" marT="42288" marB="42288"/>
                </a:tc>
                <a:tc>
                  <a:txBody>
                    <a:bodyPr/>
                    <a:lstStyle/>
                    <a:p>
                      <a:r>
                        <a:rPr lang="ro-RO" sz="1700"/>
                        <a:t>10^4</a:t>
                      </a:r>
                    </a:p>
                  </a:txBody>
                  <a:tcPr marL="84575" marR="84575" marT="42288" marB="42288"/>
                </a:tc>
                <a:tc>
                  <a:txBody>
                    <a:bodyPr/>
                    <a:lstStyle/>
                    <a:p>
                      <a:r>
                        <a:rPr lang="ro-RO" sz="1700"/>
                        <a:t>10^12</a:t>
                      </a:r>
                    </a:p>
                  </a:txBody>
                  <a:tcPr marL="84575" marR="84575" marT="42288" marB="422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700" b="0" i="0" u="none" strike="noStrike" noProof="0">
                          <a:latin typeface="Calibri"/>
                        </a:rPr>
                        <a:t>0.17200</a:t>
                      </a:r>
                      <a:endParaRPr lang="ro-RO" sz="1700"/>
                    </a:p>
                  </a:txBody>
                  <a:tcPr marL="84575" marR="84575" marT="42288" marB="42288"/>
                </a:tc>
                <a:extLst>
                  <a:ext uri="{0D108BD9-81ED-4DB2-BD59-A6C34878D82A}">
                    <a16:rowId xmlns:a16="http://schemas.microsoft.com/office/drawing/2014/main" val="3834299410"/>
                  </a:ext>
                </a:extLst>
              </a:tr>
              <a:tr h="372132">
                <a:tc>
                  <a:txBody>
                    <a:bodyPr/>
                    <a:lstStyle/>
                    <a:p>
                      <a:r>
                        <a:rPr lang="ro-RO" sz="1700"/>
                        <a:t>8</a:t>
                      </a:r>
                    </a:p>
                  </a:txBody>
                  <a:tcPr marL="84575" marR="84575" marT="42288" marB="42288"/>
                </a:tc>
                <a:tc>
                  <a:txBody>
                    <a:bodyPr/>
                    <a:lstStyle/>
                    <a:p>
                      <a:r>
                        <a:rPr lang="ro-RO" sz="1700"/>
                        <a:t>10^4</a:t>
                      </a:r>
                    </a:p>
                  </a:txBody>
                  <a:tcPr marL="84575" marR="84575" marT="42288" marB="42288"/>
                </a:tc>
                <a:tc>
                  <a:txBody>
                    <a:bodyPr/>
                    <a:lstStyle/>
                    <a:p>
                      <a:r>
                        <a:rPr lang="ro-RO" sz="1700"/>
                        <a:t>10^16</a:t>
                      </a:r>
                    </a:p>
                  </a:txBody>
                  <a:tcPr marL="84575" marR="84575" marT="42288" marB="422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700" b="0" i="0" u="none" strike="noStrike" noProof="0">
                          <a:latin typeface="Calibri"/>
                        </a:rPr>
                        <a:t>0.16800</a:t>
                      </a:r>
                      <a:endParaRPr lang="ro-RO" sz="1700"/>
                    </a:p>
                  </a:txBody>
                  <a:tcPr marL="84575" marR="84575" marT="42288" marB="42288"/>
                </a:tc>
                <a:extLst>
                  <a:ext uri="{0D108BD9-81ED-4DB2-BD59-A6C34878D82A}">
                    <a16:rowId xmlns:a16="http://schemas.microsoft.com/office/drawing/2014/main" val="1855756217"/>
                  </a:ext>
                </a:extLst>
              </a:tr>
              <a:tr h="372132">
                <a:tc>
                  <a:txBody>
                    <a:bodyPr/>
                    <a:lstStyle/>
                    <a:p>
                      <a:r>
                        <a:rPr lang="ro-RO" sz="1700"/>
                        <a:t>9</a:t>
                      </a:r>
                    </a:p>
                  </a:txBody>
                  <a:tcPr marL="84575" marR="84575" marT="42288" marB="42288"/>
                </a:tc>
                <a:tc>
                  <a:txBody>
                    <a:bodyPr/>
                    <a:lstStyle/>
                    <a:p>
                      <a:r>
                        <a:rPr lang="ro-RO" sz="1700"/>
                        <a:t>10^5</a:t>
                      </a:r>
                    </a:p>
                  </a:txBody>
                  <a:tcPr marL="84575" marR="84575" marT="42288" marB="42288"/>
                </a:tc>
                <a:tc>
                  <a:txBody>
                    <a:bodyPr/>
                    <a:lstStyle/>
                    <a:p>
                      <a:r>
                        <a:rPr lang="ro-RO" sz="1700"/>
                        <a:t>10^3</a:t>
                      </a:r>
                    </a:p>
                  </a:txBody>
                  <a:tcPr marL="84575" marR="84575" marT="42288" marB="42288"/>
                </a:tc>
                <a:tc>
                  <a:txBody>
                    <a:bodyPr/>
                    <a:lstStyle/>
                    <a:p>
                      <a:r>
                        <a:rPr lang="ro-RO" sz="1700"/>
                        <a:t>X</a:t>
                      </a:r>
                    </a:p>
                  </a:txBody>
                  <a:tcPr marL="84575" marR="84575" marT="42288" marB="42288"/>
                </a:tc>
                <a:extLst>
                  <a:ext uri="{0D108BD9-81ED-4DB2-BD59-A6C34878D82A}">
                    <a16:rowId xmlns:a16="http://schemas.microsoft.com/office/drawing/2014/main" val="4195800916"/>
                  </a:ext>
                </a:extLst>
              </a:tr>
              <a:tr h="372132">
                <a:tc>
                  <a:txBody>
                    <a:bodyPr/>
                    <a:lstStyle/>
                    <a:p>
                      <a:r>
                        <a:rPr lang="ro-RO" sz="1700"/>
                        <a:t>10</a:t>
                      </a:r>
                    </a:p>
                  </a:txBody>
                  <a:tcPr marL="84575" marR="84575" marT="42288" marB="42288"/>
                </a:tc>
                <a:tc>
                  <a:txBody>
                    <a:bodyPr/>
                    <a:lstStyle/>
                    <a:p>
                      <a:r>
                        <a:rPr lang="ro-RO" sz="1700"/>
                        <a:t>10^5</a:t>
                      </a:r>
                    </a:p>
                  </a:txBody>
                  <a:tcPr marL="84575" marR="84575" marT="42288" marB="42288"/>
                </a:tc>
                <a:tc>
                  <a:txBody>
                    <a:bodyPr/>
                    <a:lstStyle/>
                    <a:p>
                      <a:r>
                        <a:rPr lang="ro-RO" sz="1700"/>
                        <a:t>10^8</a:t>
                      </a:r>
                    </a:p>
                  </a:txBody>
                  <a:tcPr marL="84575" marR="84575" marT="42288" marB="42288"/>
                </a:tc>
                <a:tc>
                  <a:txBody>
                    <a:bodyPr/>
                    <a:lstStyle/>
                    <a:p>
                      <a:r>
                        <a:rPr lang="ro-RO" sz="1700"/>
                        <a:t>X</a:t>
                      </a:r>
                    </a:p>
                  </a:txBody>
                  <a:tcPr marL="84575" marR="84575" marT="42288" marB="42288"/>
                </a:tc>
                <a:extLst>
                  <a:ext uri="{0D108BD9-81ED-4DB2-BD59-A6C34878D82A}">
                    <a16:rowId xmlns:a16="http://schemas.microsoft.com/office/drawing/2014/main" val="985322482"/>
                  </a:ext>
                </a:extLst>
              </a:tr>
            </a:tbl>
          </a:graphicData>
        </a:graphic>
      </p:graphicFrame>
      <p:sp>
        <p:nvSpPr>
          <p:cNvPr id="2" name="CasetăText 1">
            <a:extLst>
              <a:ext uri="{FF2B5EF4-FFF2-40B4-BE49-F238E27FC236}">
                <a16:creationId xmlns:a16="http://schemas.microsoft.com/office/drawing/2014/main" id="{AE18B244-3502-4A6E-8CA7-858B3CED6812}"/>
              </a:ext>
            </a:extLst>
          </p:cNvPr>
          <p:cNvSpPr txBox="1"/>
          <p:nvPr/>
        </p:nvSpPr>
        <p:spPr>
          <a:xfrm>
            <a:off x="281796" y="2941608"/>
            <a:ext cx="346206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4400" b="1">
                <a:solidFill>
                  <a:srgbClr val="EED8F2"/>
                </a:solidFill>
                <a:latin typeface="Arabic Typesetting"/>
                <a:cs typeface="Arabic Typesetting"/>
              </a:rPr>
              <a:t>INSERTION SORT</a:t>
            </a:r>
          </a:p>
        </p:txBody>
      </p:sp>
    </p:spTree>
    <p:extLst>
      <p:ext uri="{BB962C8B-B14F-4D97-AF65-F5344CB8AC3E}">
        <p14:creationId xmlns:p14="http://schemas.microsoft.com/office/powerpoint/2010/main" val="3578587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5CFE7A99-7692-4E9D-9CA1-3DBFCAEDEB8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691639"/>
              </p:ext>
            </p:extLst>
          </p:nvPr>
        </p:nvGraphicFramePr>
        <p:xfrm>
          <a:off x="4808601" y="1018865"/>
          <a:ext cx="6545201" cy="458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367">
                  <a:extLst>
                    <a:ext uri="{9D8B030D-6E8A-4147-A177-3AD203B41FA5}">
                      <a16:colId xmlns:a16="http://schemas.microsoft.com/office/drawing/2014/main" val="3803966105"/>
                    </a:ext>
                  </a:extLst>
                </a:gridCol>
                <a:gridCol w="2190821">
                  <a:extLst>
                    <a:ext uri="{9D8B030D-6E8A-4147-A177-3AD203B41FA5}">
                      <a16:colId xmlns:a16="http://schemas.microsoft.com/office/drawing/2014/main" val="2814970160"/>
                    </a:ext>
                  </a:extLst>
                </a:gridCol>
                <a:gridCol w="1360589">
                  <a:extLst>
                    <a:ext uri="{9D8B030D-6E8A-4147-A177-3AD203B41FA5}">
                      <a16:colId xmlns:a16="http://schemas.microsoft.com/office/drawing/2014/main" val="1434098157"/>
                    </a:ext>
                  </a:extLst>
                </a:gridCol>
                <a:gridCol w="1893424">
                  <a:extLst>
                    <a:ext uri="{9D8B030D-6E8A-4147-A177-3AD203B41FA5}">
                      <a16:colId xmlns:a16="http://schemas.microsoft.com/office/drawing/2014/main" val="351416720"/>
                    </a:ext>
                  </a:extLst>
                </a:gridCol>
              </a:tblGrid>
              <a:tr h="66022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800" dirty="0"/>
                        <a:t>COUNT SORT</a:t>
                      </a:r>
                    </a:p>
                  </a:txBody>
                  <a:tcPr marL="89219" marR="89219" marT="44609" marB="44609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MARIME VECTOR</a:t>
                      </a:r>
                    </a:p>
                  </a:txBody>
                  <a:tcPr marL="89219" marR="89219" marT="44609" marB="44609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VALOARE MAXIMA</a:t>
                      </a:r>
                    </a:p>
                  </a:txBody>
                  <a:tcPr marL="89219" marR="89219" marT="44609" marB="44609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TIMP (secunde)</a:t>
                      </a:r>
                    </a:p>
                  </a:txBody>
                  <a:tcPr marL="89219" marR="89219" marT="44609" marB="44609"/>
                </a:tc>
                <a:extLst>
                  <a:ext uri="{0D108BD9-81ED-4DB2-BD59-A6C34878D82A}">
                    <a16:rowId xmlns:a16="http://schemas.microsoft.com/office/drawing/2014/main" val="4074424951"/>
                  </a:ext>
                </a:extLst>
              </a:tr>
              <a:tr h="392564">
                <a:tc>
                  <a:txBody>
                    <a:bodyPr/>
                    <a:lstStyle/>
                    <a:p>
                      <a:r>
                        <a:rPr lang="ro-RO" sz="1800" dirty="0"/>
                        <a:t>1</a:t>
                      </a:r>
                    </a:p>
                  </a:txBody>
                  <a:tcPr marL="89219" marR="89219" marT="44609" marB="44609"/>
                </a:tc>
                <a:tc>
                  <a:txBody>
                    <a:bodyPr/>
                    <a:lstStyle/>
                    <a:p>
                      <a:r>
                        <a:rPr lang="ro-RO" sz="1800"/>
                        <a:t>10^3</a:t>
                      </a:r>
                    </a:p>
                  </a:txBody>
                  <a:tcPr marL="89219" marR="89219" marT="44609" marB="44609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10^4</a:t>
                      </a:r>
                    </a:p>
                  </a:txBody>
                  <a:tcPr marL="89219" marR="89219" marT="44609" marB="4460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800" b="0" i="0" u="none" strike="noStrike" noProof="0" dirty="0">
                          <a:latin typeface="Calibri"/>
                        </a:rPr>
                        <a:t>0.00000</a:t>
                      </a:r>
                      <a:endParaRPr lang="ro-RO" sz="1800" dirty="0"/>
                    </a:p>
                  </a:txBody>
                  <a:tcPr marL="89219" marR="89219" marT="44609" marB="44609"/>
                </a:tc>
                <a:extLst>
                  <a:ext uri="{0D108BD9-81ED-4DB2-BD59-A6C34878D82A}">
                    <a16:rowId xmlns:a16="http://schemas.microsoft.com/office/drawing/2014/main" val="334040390"/>
                  </a:ext>
                </a:extLst>
              </a:tr>
              <a:tr h="392564">
                <a:tc>
                  <a:txBody>
                    <a:bodyPr/>
                    <a:lstStyle/>
                    <a:p>
                      <a:r>
                        <a:rPr lang="ro-RO" sz="1800" dirty="0"/>
                        <a:t>2</a:t>
                      </a:r>
                    </a:p>
                  </a:txBody>
                  <a:tcPr marL="89219" marR="89219" marT="44609" marB="44609"/>
                </a:tc>
                <a:tc>
                  <a:txBody>
                    <a:bodyPr/>
                    <a:lstStyle/>
                    <a:p>
                      <a:r>
                        <a:rPr lang="ro-RO" sz="1800"/>
                        <a:t>10^3</a:t>
                      </a:r>
                    </a:p>
                  </a:txBody>
                  <a:tcPr marL="89219" marR="89219" marT="44609" marB="44609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10^6</a:t>
                      </a:r>
                    </a:p>
                  </a:txBody>
                  <a:tcPr marL="89219" marR="89219" marT="44609" marB="4460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800" b="0" i="0" u="none" strike="noStrike" noProof="0" dirty="0">
                          <a:latin typeface="Calibri"/>
                        </a:rPr>
                        <a:t>0.00000</a:t>
                      </a:r>
                      <a:endParaRPr lang="ro-RO" sz="1800" dirty="0"/>
                    </a:p>
                  </a:txBody>
                  <a:tcPr marL="89219" marR="89219" marT="44609" marB="44609"/>
                </a:tc>
                <a:extLst>
                  <a:ext uri="{0D108BD9-81ED-4DB2-BD59-A6C34878D82A}">
                    <a16:rowId xmlns:a16="http://schemas.microsoft.com/office/drawing/2014/main" val="3612658744"/>
                  </a:ext>
                </a:extLst>
              </a:tr>
              <a:tr h="392564">
                <a:tc>
                  <a:txBody>
                    <a:bodyPr/>
                    <a:lstStyle/>
                    <a:p>
                      <a:r>
                        <a:rPr lang="ro-RO" sz="1800" dirty="0"/>
                        <a:t>3</a:t>
                      </a:r>
                    </a:p>
                  </a:txBody>
                  <a:tcPr marL="89219" marR="89219" marT="44609" marB="44609"/>
                </a:tc>
                <a:tc>
                  <a:txBody>
                    <a:bodyPr/>
                    <a:lstStyle/>
                    <a:p>
                      <a:r>
                        <a:rPr lang="ro-RO" sz="1800"/>
                        <a:t>10^3</a:t>
                      </a:r>
                    </a:p>
                  </a:txBody>
                  <a:tcPr marL="89219" marR="89219" marT="44609" marB="44609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10^8</a:t>
                      </a:r>
                    </a:p>
                  </a:txBody>
                  <a:tcPr marL="89219" marR="89219" marT="44609" marB="44609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X</a:t>
                      </a:r>
                    </a:p>
                  </a:txBody>
                  <a:tcPr marL="89219" marR="89219" marT="44609" marB="44609"/>
                </a:tc>
                <a:extLst>
                  <a:ext uri="{0D108BD9-81ED-4DB2-BD59-A6C34878D82A}">
                    <a16:rowId xmlns:a16="http://schemas.microsoft.com/office/drawing/2014/main" val="2108084629"/>
                  </a:ext>
                </a:extLst>
              </a:tr>
              <a:tr h="392564">
                <a:tc>
                  <a:txBody>
                    <a:bodyPr/>
                    <a:lstStyle/>
                    <a:p>
                      <a:r>
                        <a:rPr lang="ro-RO" sz="1800" dirty="0"/>
                        <a:t>4</a:t>
                      </a:r>
                    </a:p>
                  </a:txBody>
                  <a:tcPr marL="89219" marR="89219" marT="44609" marB="44609"/>
                </a:tc>
                <a:tc>
                  <a:txBody>
                    <a:bodyPr/>
                    <a:lstStyle/>
                    <a:p>
                      <a:r>
                        <a:rPr lang="ro-RO" sz="1800"/>
                        <a:t>10^3</a:t>
                      </a:r>
                    </a:p>
                  </a:txBody>
                  <a:tcPr marL="89219" marR="89219" marT="44609" marB="44609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10^12</a:t>
                      </a:r>
                    </a:p>
                  </a:txBody>
                  <a:tcPr marL="89219" marR="89219" marT="44609" marB="44609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X</a:t>
                      </a:r>
                    </a:p>
                  </a:txBody>
                  <a:tcPr marL="89219" marR="89219" marT="44609" marB="44609"/>
                </a:tc>
                <a:extLst>
                  <a:ext uri="{0D108BD9-81ED-4DB2-BD59-A6C34878D82A}">
                    <a16:rowId xmlns:a16="http://schemas.microsoft.com/office/drawing/2014/main" val="1930944944"/>
                  </a:ext>
                </a:extLst>
              </a:tr>
              <a:tr h="392564">
                <a:tc>
                  <a:txBody>
                    <a:bodyPr/>
                    <a:lstStyle/>
                    <a:p>
                      <a:r>
                        <a:rPr lang="ro-RO" sz="1800" dirty="0"/>
                        <a:t>5</a:t>
                      </a:r>
                    </a:p>
                  </a:txBody>
                  <a:tcPr marL="89219" marR="89219" marT="44609" marB="44609"/>
                </a:tc>
                <a:tc>
                  <a:txBody>
                    <a:bodyPr/>
                    <a:lstStyle/>
                    <a:p>
                      <a:r>
                        <a:rPr lang="ro-RO" sz="1800"/>
                        <a:t>10^4</a:t>
                      </a:r>
                    </a:p>
                  </a:txBody>
                  <a:tcPr marL="89219" marR="89219" marT="44609" marB="44609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10^6</a:t>
                      </a:r>
                    </a:p>
                  </a:txBody>
                  <a:tcPr marL="89219" marR="89219" marT="44609" marB="4460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800" b="0" i="0" u="none" strike="noStrike" noProof="0" dirty="0">
                          <a:latin typeface="Calibri"/>
                        </a:rPr>
                        <a:t>0.00000</a:t>
                      </a:r>
                      <a:endParaRPr lang="ro-RO" sz="1800" dirty="0"/>
                    </a:p>
                  </a:txBody>
                  <a:tcPr marL="89219" marR="89219" marT="44609" marB="44609"/>
                </a:tc>
                <a:extLst>
                  <a:ext uri="{0D108BD9-81ED-4DB2-BD59-A6C34878D82A}">
                    <a16:rowId xmlns:a16="http://schemas.microsoft.com/office/drawing/2014/main" val="2736862058"/>
                  </a:ext>
                </a:extLst>
              </a:tr>
              <a:tr h="392564">
                <a:tc>
                  <a:txBody>
                    <a:bodyPr/>
                    <a:lstStyle/>
                    <a:p>
                      <a:r>
                        <a:rPr lang="ro-RO" sz="1800" dirty="0"/>
                        <a:t>6</a:t>
                      </a:r>
                    </a:p>
                  </a:txBody>
                  <a:tcPr marL="89219" marR="89219" marT="44609" marB="44609"/>
                </a:tc>
                <a:tc>
                  <a:txBody>
                    <a:bodyPr/>
                    <a:lstStyle/>
                    <a:p>
                      <a:r>
                        <a:rPr lang="ro-RO" sz="1800"/>
                        <a:t>10^4</a:t>
                      </a:r>
                    </a:p>
                  </a:txBody>
                  <a:tcPr marL="89219" marR="89219" marT="44609" marB="44609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10^8</a:t>
                      </a:r>
                    </a:p>
                  </a:txBody>
                  <a:tcPr marL="89219" marR="89219" marT="44609" marB="44609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X</a:t>
                      </a:r>
                    </a:p>
                  </a:txBody>
                  <a:tcPr marL="89219" marR="89219" marT="44609" marB="44609"/>
                </a:tc>
                <a:extLst>
                  <a:ext uri="{0D108BD9-81ED-4DB2-BD59-A6C34878D82A}">
                    <a16:rowId xmlns:a16="http://schemas.microsoft.com/office/drawing/2014/main" val="3642575896"/>
                  </a:ext>
                </a:extLst>
              </a:tr>
              <a:tr h="392564">
                <a:tc>
                  <a:txBody>
                    <a:bodyPr/>
                    <a:lstStyle/>
                    <a:p>
                      <a:r>
                        <a:rPr lang="ro-RO" sz="1800" dirty="0"/>
                        <a:t>7</a:t>
                      </a:r>
                    </a:p>
                  </a:txBody>
                  <a:tcPr marL="89219" marR="89219" marT="44609" marB="44609"/>
                </a:tc>
                <a:tc>
                  <a:txBody>
                    <a:bodyPr/>
                    <a:lstStyle/>
                    <a:p>
                      <a:r>
                        <a:rPr lang="ro-RO" sz="1800"/>
                        <a:t>10^4</a:t>
                      </a:r>
                    </a:p>
                  </a:txBody>
                  <a:tcPr marL="89219" marR="89219" marT="44609" marB="44609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10^12</a:t>
                      </a:r>
                    </a:p>
                  </a:txBody>
                  <a:tcPr marL="89219" marR="89219" marT="44609" marB="44609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X</a:t>
                      </a:r>
                    </a:p>
                  </a:txBody>
                  <a:tcPr marL="89219" marR="89219" marT="44609" marB="44609"/>
                </a:tc>
                <a:extLst>
                  <a:ext uri="{0D108BD9-81ED-4DB2-BD59-A6C34878D82A}">
                    <a16:rowId xmlns:a16="http://schemas.microsoft.com/office/drawing/2014/main" val="3834299410"/>
                  </a:ext>
                </a:extLst>
              </a:tr>
              <a:tr h="392564">
                <a:tc>
                  <a:txBody>
                    <a:bodyPr/>
                    <a:lstStyle/>
                    <a:p>
                      <a:r>
                        <a:rPr lang="ro-RO" sz="1800" dirty="0"/>
                        <a:t>8</a:t>
                      </a:r>
                    </a:p>
                  </a:txBody>
                  <a:tcPr marL="89219" marR="89219" marT="44609" marB="44609"/>
                </a:tc>
                <a:tc>
                  <a:txBody>
                    <a:bodyPr/>
                    <a:lstStyle/>
                    <a:p>
                      <a:r>
                        <a:rPr lang="ro-RO" sz="1800"/>
                        <a:t>10^4</a:t>
                      </a:r>
                    </a:p>
                  </a:txBody>
                  <a:tcPr marL="89219" marR="89219" marT="44609" marB="44609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10^16</a:t>
                      </a:r>
                    </a:p>
                  </a:txBody>
                  <a:tcPr marL="89219" marR="89219" marT="44609" marB="44609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X</a:t>
                      </a:r>
                    </a:p>
                  </a:txBody>
                  <a:tcPr marL="89219" marR="89219" marT="44609" marB="44609"/>
                </a:tc>
                <a:extLst>
                  <a:ext uri="{0D108BD9-81ED-4DB2-BD59-A6C34878D82A}">
                    <a16:rowId xmlns:a16="http://schemas.microsoft.com/office/drawing/2014/main" val="1855756217"/>
                  </a:ext>
                </a:extLst>
              </a:tr>
              <a:tr h="392564">
                <a:tc>
                  <a:txBody>
                    <a:bodyPr/>
                    <a:lstStyle/>
                    <a:p>
                      <a:r>
                        <a:rPr lang="ro-RO" sz="1800" dirty="0"/>
                        <a:t>9</a:t>
                      </a:r>
                    </a:p>
                  </a:txBody>
                  <a:tcPr marL="89219" marR="89219" marT="44609" marB="44609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10^5</a:t>
                      </a:r>
                    </a:p>
                  </a:txBody>
                  <a:tcPr marL="89219" marR="89219" marT="44609" marB="44609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10^3</a:t>
                      </a:r>
                    </a:p>
                  </a:txBody>
                  <a:tcPr marL="89219" marR="89219" marT="44609" marB="4460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800" b="0" i="0" u="none" strike="noStrike" noProof="0" dirty="0">
                          <a:latin typeface="Calibri"/>
                        </a:rPr>
                        <a:t>0.00000</a:t>
                      </a:r>
                      <a:endParaRPr lang="ro-RO" sz="1800" dirty="0"/>
                    </a:p>
                  </a:txBody>
                  <a:tcPr marL="89219" marR="89219" marT="44609" marB="44609"/>
                </a:tc>
                <a:extLst>
                  <a:ext uri="{0D108BD9-81ED-4DB2-BD59-A6C34878D82A}">
                    <a16:rowId xmlns:a16="http://schemas.microsoft.com/office/drawing/2014/main" val="4195800916"/>
                  </a:ext>
                </a:extLst>
              </a:tr>
              <a:tr h="392564">
                <a:tc>
                  <a:txBody>
                    <a:bodyPr/>
                    <a:lstStyle/>
                    <a:p>
                      <a:r>
                        <a:rPr lang="ro-RO" sz="1800" dirty="0"/>
                        <a:t>10</a:t>
                      </a:r>
                    </a:p>
                  </a:txBody>
                  <a:tcPr marL="89219" marR="89219" marT="44609" marB="44609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10^5</a:t>
                      </a:r>
                    </a:p>
                  </a:txBody>
                  <a:tcPr marL="89219" marR="89219" marT="44609" marB="44609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10^8</a:t>
                      </a:r>
                    </a:p>
                  </a:txBody>
                  <a:tcPr marL="89219" marR="89219" marT="44609" marB="44609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X</a:t>
                      </a:r>
                    </a:p>
                  </a:txBody>
                  <a:tcPr marL="89219" marR="89219" marT="44609" marB="44609"/>
                </a:tc>
                <a:extLst>
                  <a:ext uri="{0D108BD9-81ED-4DB2-BD59-A6C34878D82A}">
                    <a16:rowId xmlns:a16="http://schemas.microsoft.com/office/drawing/2014/main" val="985322482"/>
                  </a:ext>
                </a:extLst>
              </a:tr>
            </a:tbl>
          </a:graphicData>
        </a:graphic>
      </p:graphicFrame>
      <p:sp>
        <p:nvSpPr>
          <p:cNvPr id="2" name="CasetăText 1">
            <a:extLst>
              <a:ext uri="{FF2B5EF4-FFF2-40B4-BE49-F238E27FC236}">
                <a16:creationId xmlns:a16="http://schemas.microsoft.com/office/drawing/2014/main" id="{A20C58C8-AD23-4B8D-8D40-30F7C4B8BD21}"/>
              </a:ext>
            </a:extLst>
          </p:cNvPr>
          <p:cNvSpPr txBox="1"/>
          <p:nvPr/>
        </p:nvSpPr>
        <p:spPr>
          <a:xfrm>
            <a:off x="339306" y="2955985"/>
            <a:ext cx="349082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4400" b="1">
                <a:solidFill>
                  <a:schemeClr val="accent1">
                    <a:lumMod val="20000"/>
                    <a:lumOff val="80000"/>
                  </a:schemeClr>
                </a:solidFill>
                <a:latin typeface="Arabic Typesetting"/>
                <a:cs typeface="Calibri"/>
              </a:rPr>
              <a:t>COUNT SORT</a:t>
            </a:r>
          </a:p>
        </p:txBody>
      </p:sp>
    </p:spTree>
    <p:extLst>
      <p:ext uri="{BB962C8B-B14F-4D97-AF65-F5344CB8AC3E}">
        <p14:creationId xmlns:p14="http://schemas.microsoft.com/office/powerpoint/2010/main" val="4054154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5CFE7A99-7692-4E9D-9CA1-3DBFCAEDEB8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73379345"/>
              </p:ext>
            </p:extLst>
          </p:nvPr>
        </p:nvGraphicFramePr>
        <p:xfrm>
          <a:off x="4808601" y="988070"/>
          <a:ext cx="6545200" cy="4647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240">
                  <a:extLst>
                    <a:ext uri="{9D8B030D-6E8A-4147-A177-3AD203B41FA5}">
                      <a16:colId xmlns:a16="http://schemas.microsoft.com/office/drawing/2014/main" val="3803966105"/>
                    </a:ext>
                  </a:extLst>
                </a:gridCol>
                <a:gridCol w="2220244">
                  <a:extLst>
                    <a:ext uri="{9D8B030D-6E8A-4147-A177-3AD203B41FA5}">
                      <a16:colId xmlns:a16="http://schemas.microsoft.com/office/drawing/2014/main" val="2814970160"/>
                    </a:ext>
                  </a:extLst>
                </a:gridCol>
                <a:gridCol w="1378862">
                  <a:extLst>
                    <a:ext uri="{9D8B030D-6E8A-4147-A177-3AD203B41FA5}">
                      <a16:colId xmlns:a16="http://schemas.microsoft.com/office/drawing/2014/main" val="1434098157"/>
                    </a:ext>
                  </a:extLst>
                </a:gridCol>
                <a:gridCol w="1918854">
                  <a:extLst>
                    <a:ext uri="{9D8B030D-6E8A-4147-A177-3AD203B41FA5}">
                      <a16:colId xmlns:a16="http://schemas.microsoft.com/office/drawing/2014/main" val="351416720"/>
                    </a:ext>
                  </a:extLst>
                </a:gridCol>
              </a:tblGrid>
              <a:tr h="6690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800" dirty="0"/>
                        <a:t>QUICK SORT</a:t>
                      </a:r>
                    </a:p>
                  </a:txBody>
                  <a:tcPr marL="90417" marR="90417" marT="45209" marB="45209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MARIME VECTOR</a:t>
                      </a:r>
                    </a:p>
                  </a:txBody>
                  <a:tcPr marL="90417" marR="90417" marT="45209" marB="45209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VALOARE MAXIMA</a:t>
                      </a:r>
                    </a:p>
                  </a:txBody>
                  <a:tcPr marL="90417" marR="90417" marT="45209" marB="45209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TIMP (secunde)</a:t>
                      </a:r>
                    </a:p>
                  </a:txBody>
                  <a:tcPr marL="90417" marR="90417" marT="45209" marB="45209"/>
                </a:tc>
                <a:extLst>
                  <a:ext uri="{0D108BD9-81ED-4DB2-BD59-A6C34878D82A}">
                    <a16:rowId xmlns:a16="http://schemas.microsoft.com/office/drawing/2014/main" val="4074424951"/>
                  </a:ext>
                </a:extLst>
              </a:tr>
              <a:tr h="397836">
                <a:tc>
                  <a:txBody>
                    <a:bodyPr/>
                    <a:lstStyle/>
                    <a:p>
                      <a:r>
                        <a:rPr lang="ro-RO" sz="1800" dirty="0"/>
                        <a:t>1</a:t>
                      </a:r>
                    </a:p>
                  </a:txBody>
                  <a:tcPr marL="90417" marR="90417" marT="45209" marB="45209"/>
                </a:tc>
                <a:tc>
                  <a:txBody>
                    <a:bodyPr/>
                    <a:lstStyle/>
                    <a:p>
                      <a:r>
                        <a:rPr lang="ro-RO" sz="1800"/>
                        <a:t>10^3</a:t>
                      </a:r>
                    </a:p>
                  </a:txBody>
                  <a:tcPr marL="90417" marR="90417" marT="45209" marB="45209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10^4</a:t>
                      </a:r>
                    </a:p>
                  </a:txBody>
                  <a:tcPr marL="90417" marR="90417" marT="45209" marB="4520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800" b="0" i="0" u="none" strike="noStrike" noProof="0" dirty="0">
                          <a:latin typeface="Calibri"/>
                        </a:rPr>
                        <a:t>0.00000</a:t>
                      </a:r>
                      <a:endParaRPr lang="ro-RO" sz="1800" dirty="0"/>
                    </a:p>
                  </a:txBody>
                  <a:tcPr marL="90417" marR="90417" marT="45209" marB="45209"/>
                </a:tc>
                <a:extLst>
                  <a:ext uri="{0D108BD9-81ED-4DB2-BD59-A6C34878D82A}">
                    <a16:rowId xmlns:a16="http://schemas.microsoft.com/office/drawing/2014/main" val="334040390"/>
                  </a:ext>
                </a:extLst>
              </a:tr>
              <a:tr h="397836">
                <a:tc>
                  <a:txBody>
                    <a:bodyPr/>
                    <a:lstStyle/>
                    <a:p>
                      <a:r>
                        <a:rPr lang="ro-RO" sz="1800" dirty="0"/>
                        <a:t>2</a:t>
                      </a:r>
                    </a:p>
                  </a:txBody>
                  <a:tcPr marL="90417" marR="90417" marT="45209" marB="45209"/>
                </a:tc>
                <a:tc>
                  <a:txBody>
                    <a:bodyPr/>
                    <a:lstStyle/>
                    <a:p>
                      <a:r>
                        <a:rPr lang="ro-RO" sz="1800"/>
                        <a:t>10^3</a:t>
                      </a:r>
                    </a:p>
                  </a:txBody>
                  <a:tcPr marL="90417" marR="90417" marT="45209" marB="45209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10^6</a:t>
                      </a:r>
                    </a:p>
                  </a:txBody>
                  <a:tcPr marL="90417" marR="90417" marT="45209" marB="4520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800" b="0" i="0" u="none" strike="noStrike" noProof="0" dirty="0">
                          <a:latin typeface="Calibri"/>
                        </a:rPr>
                        <a:t>0.00000</a:t>
                      </a:r>
                      <a:endParaRPr lang="ro-RO" sz="1800" dirty="0"/>
                    </a:p>
                  </a:txBody>
                  <a:tcPr marL="90417" marR="90417" marT="45209" marB="45209"/>
                </a:tc>
                <a:extLst>
                  <a:ext uri="{0D108BD9-81ED-4DB2-BD59-A6C34878D82A}">
                    <a16:rowId xmlns:a16="http://schemas.microsoft.com/office/drawing/2014/main" val="3612658744"/>
                  </a:ext>
                </a:extLst>
              </a:tr>
              <a:tr h="397836">
                <a:tc>
                  <a:txBody>
                    <a:bodyPr/>
                    <a:lstStyle/>
                    <a:p>
                      <a:r>
                        <a:rPr lang="ro-RO" sz="1800" dirty="0"/>
                        <a:t>3</a:t>
                      </a:r>
                    </a:p>
                  </a:txBody>
                  <a:tcPr marL="90417" marR="90417" marT="45209" marB="45209"/>
                </a:tc>
                <a:tc>
                  <a:txBody>
                    <a:bodyPr/>
                    <a:lstStyle/>
                    <a:p>
                      <a:r>
                        <a:rPr lang="ro-RO" sz="1800"/>
                        <a:t>10^3</a:t>
                      </a:r>
                    </a:p>
                  </a:txBody>
                  <a:tcPr marL="90417" marR="90417" marT="45209" marB="45209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10^8</a:t>
                      </a:r>
                    </a:p>
                  </a:txBody>
                  <a:tcPr marL="90417" marR="90417" marT="45209" marB="4520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800" b="0" i="0" u="none" strike="noStrike" noProof="0" dirty="0">
                          <a:latin typeface="Calibri"/>
                        </a:rPr>
                        <a:t>0.00000</a:t>
                      </a:r>
                      <a:endParaRPr lang="ro-RO" sz="1800" dirty="0"/>
                    </a:p>
                  </a:txBody>
                  <a:tcPr marL="90417" marR="90417" marT="45209" marB="45209"/>
                </a:tc>
                <a:extLst>
                  <a:ext uri="{0D108BD9-81ED-4DB2-BD59-A6C34878D82A}">
                    <a16:rowId xmlns:a16="http://schemas.microsoft.com/office/drawing/2014/main" val="2108084629"/>
                  </a:ext>
                </a:extLst>
              </a:tr>
              <a:tr h="397836">
                <a:tc>
                  <a:txBody>
                    <a:bodyPr/>
                    <a:lstStyle/>
                    <a:p>
                      <a:r>
                        <a:rPr lang="ro-RO" sz="1800" dirty="0"/>
                        <a:t>4</a:t>
                      </a:r>
                    </a:p>
                  </a:txBody>
                  <a:tcPr marL="90417" marR="90417" marT="45209" marB="45209"/>
                </a:tc>
                <a:tc>
                  <a:txBody>
                    <a:bodyPr/>
                    <a:lstStyle/>
                    <a:p>
                      <a:r>
                        <a:rPr lang="ro-RO" sz="1800"/>
                        <a:t>10^3</a:t>
                      </a:r>
                    </a:p>
                  </a:txBody>
                  <a:tcPr marL="90417" marR="90417" marT="45209" marB="45209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10^12</a:t>
                      </a:r>
                    </a:p>
                  </a:txBody>
                  <a:tcPr marL="90417" marR="90417" marT="45209" marB="45209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0.00000</a:t>
                      </a:r>
                    </a:p>
                  </a:txBody>
                  <a:tcPr marL="90417" marR="90417" marT="45209" marB="45209"/>
                </a:tc>
                <a:extLst>
                  <a:ext uri="{0D108BD9-81ED-4DB2-BD59-A6C34878D82A}">
                    <a16:rowId xmlns:a16="http://schemas.microsoft.com/office/drawing/2014/main" val="1930944944"/>
                  </a:ext>
                </a:extLst>
              </a:tr>
              <a:tr h="397836">
                <a:tc>
                  <a:txBody>
                    <a:bodyPr/>
                    <a:lstStyle/>
                    <a:p>
                      <a:r>
                        <a:rPr lang="ro-RO" sz="1800" dirty="0"/>
                        <a:t>5</a:t>
                      </a:r>
                    </a:p>
                  </a:txBody>
                  <a:tcPr marL="90417" marR="90417" marT="45209" marB="45209"/>
                </a:tc>
                <a:tc>
                  <a:txBody>
                    <a:bodyPr/>
                    <a:lstStyle/>
                    <a:p>
                      <a:r>
                        <a:rPr lang="ro-RO" sz="1800"/>
                        <a:t>10^4</a:t>
                      </a:r>
                    </a:p>
                  </a:txBody>
                  <a:tcPr marL="90417" marR="90417" marT="45209" marB="45209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10^6</a:t>
                      </a:r>
                    </a:p>
                  </a:txBody>
                  <a:tcPr marL="90417" marR="90417" marT="45209" marB="4520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800" b="0" i="0" u="none" strike="noStrike" noProof="0" dirty="0">
                          <a:latin typeface="Calibri"/>
                        </a:rPr>
                        <a:t>0.00400</a:t>
                      </a:r>
                      <a:endParaRPr lang="ro-RO" sz="1800" dirty="0"/>
                    </a:p>
                  </a:txBody>
                  <a:tcPr marL="90417" marR="90417" marT="45209" marB="45209"/>
                </a:tc>
                <a:extLst>
                  <a:ext uri="{0D108BD9-81ED-4DB2-BD59-A6C34878D82A}">
                    <a16:rowId xmlns:a16="http://schemas.microsoft.com/office/drawing/2014/main" val="2736862058"/>
                  </a:ext>
                </a:extLst>
              </a:tr>
              <a:tr h="397836">
                <a:tc>
                  <a:txBody>
                    <a:bodyPr/>
                    <a:lstStyle/>
                    <a:p>
                      <a:r>
                        <a:rPr lang="ro-RO" sz="1800" dirty="0"/>
                        <a:t>6</a:t>
                      </a:r>
                    </a:p>
                  </a:txBody>
                  <a:tcPr marL="90417" marR="90417" marT="45209" marB="45209"/>
                </a:tc>
                <a:tc>
                  <a:txBody>
                    <a:bodyPr/>
                    <a:lstStyle/>
                    <a:p>
                      <a:r>
                        <a:rPr lang="ro-RO" sz="1800"/>
                        <a:t>10^4</a:t>
                      </a:r>
                    </a:p>
                  </a:txBody>
                  <a:tcPr marL="90417" marR="90417" marT="45209" marB="45209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10^8</a:t>
                      </a:r>
                    </a:p>
                  </a:txBody>
                  <a:tcPr marL="90417" marR="90417" marT="45209" marB="4520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800" b="0" i="0" u="none" strike="noStrike" noProof="0" dirty="0">
                          <a:latin typeface="Calibri"/>
                        </a:rPr>
                        <a:t>0.00400</a:t>
                      </a:r>
                      <a:endParaRPr lang="ro-RO" sz="1800" dirty="0"/>
                    </a:p>
                  </a:txBody>
                  <a:tcPr marL="90417" marR="90417" marT="45209" marB="45209"/>
                </a:tc>
                <a:extLst>
                  <a:ext uri="{0D108BD9-81ED-4DB2-BD59-A6C34878D82A}">
                    <a16:rowId xmlns:a16="http://schemas.microsoft.com/office/drawing/2014/main" val="3642575896"/>
                  </a:ext>
                </a:extLst>
              </a:tr>
              <a:tr h="397836">
                <a:tc>
                  <a:txBody>
                    <a:bodyPr/>
                    <a:lstStyle/>
                    <a:p>
                      <a:r>
                        <a:rPr lang="ro-RO" sz="1800" dirty="0"/>
                        <a:t>7</a:t>
                      </a:r>
                    </a:p>
                  </a:txBody>
                  <a:tcPr marL="90417" marR="90417" marT="45209" marB="45209"/>
                </a:tc>
                <a:tc>
                  <a:txBody>
                    <a:bodyPr/>
                    <a:lstStyle/>
                    <a:p>
                      <a:r>
                        <a:rPr lang="ro-RO" sz="1800"/>
                        <a:t>10^4</a:t>
                      </a:r>
                    </a:p>
                  </a:txBody>
                  <a:tcPr marL="90417" marR="90417" marT="45209" marB="45209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10^12</a:t>
                      </a:r>
                    </a:p>
                  </a:txBody>
                  <a:tcPr marL="90417" marR="90417" marT="45209" marB="4520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800" b="0" i="0" u="none" strike="noStrike" noProof="0" dirty="0">
                          <a:latin typeface="Calibri"/>
                        </a:rPr>
                        <a:t>0.00400</a:t>
                      </a:r>
                      <a:endParaRPr lang="ro-RO" sz="1800" dirty="0"/>
                    </a:p>
                  </a:txBody>
                  <a:tcPr marL="90417" marR="90417" marT="45209" marB="45209"/>
                </a:tc>
                <a:extLst>
                  <a:ext uri="{0D108BD9-81ED-4DB2-BD59-A6C34878D82A}">
                    <a16:rowId xmlns:a16="http://schemas.microsoft.com/office/drawing/2014/main" val="3834299410"/>
                  </a:ext>
                </a:extLst>
              </a:tr>
              <a:tr h="397836">
                <a:tc>
                  <a:txBody>
                    <a:bodyPr/>
                    <a:lstStyle/>
                    <a:p>
                      <a:r>
                        <a:rPr lang="ro-RO" sz="1800" dirty="0"/>
                        <a:t>8</a:t>
                      </a:r>
                    </a:p>
                  </a:txBody>
                  <a:tcPr marL="90417" marR="90417" marT="45209" marB="45209"/>
                </a:tc>
                <a:tc>
                  <a:txBody>
                    <a:bodyPr/>
                    <a:lstStyle/>
                    <a:p>
                      <a:r>
                        <a:rPr lang="ro-RO" sz="1800"/>
                        <a:t>10^4</a:t>
                      </a:r>
                    </a:p>
                  </a:txBody>
                  <a:tcPr marL="90417" marR="90417" marT="45209" marB="45209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10^16</a:t>
                      </a:r>
                    </a:p>
                  </a:txBody>
                  <a:tcPr marL="90417" marR="90417" marT="45209" marB="4520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800" b="0" i="0" u="none" strike="noStrike" noProof="0" dirty="0">
                          <a:latin typeface="Calibri"/>
                        </a:rPr>
                        <a:t>0.00400</a:t>
                      </a:r>
                      <a:endParaRPr lang="ro-RO" sz="1800" dirty="0"/>
                    </a:p>
                  </a:txBody>
                  <a:tcPr marL="90417" marR="90417" marT="45209" marB="45209"/>
                </a:tc>
                <a:extLst>
                  <a:ext uri="{0D108BD9-81ED-4DB2-BD59-A6C34878D82A}">
                    <a16:rowId xmlns:a16="http://schemas.microsoft.com/office/drawing/2014/main" val="1855756217"/>
                  </a:ext>
                </a:extLst>
              </a:tr>
              <a:tr h="397836">
                <a:tc>
                  <a:txBody>
                    <a:bodyPr/>
                    <a:lstStyle/>
                    <a:p>
                      <a:r>
                        <a:rPr lang="ro-RO" sz="1800" dirty="0"/>
                        <a:t>9</a:t>
                      </a:r>
                    </a:p>
                  </a:txBody>
                  <a:tcPr marL="90417" marR="90417" marT="45209" marB="45209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10^5</a:t>
                      </a:r>
                    </a:p>
                  </a:txBody>
                  <a:tcPr marL="90417" marR="90417" marT="45209" marB="45209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10^3</a:t>
                      </a:r>
                    </a:p>
                  </a:txBody>
                  <a:tcPr marL="90417" marR="90417" marT="45209" marB="4520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800" b="0" i="0" u="none" strike="noStrike" noProof="0" dirty="0">
                          <a:latin typeface="Calibri"/>
                        </a:rPr>
                        <a:t>0.08400</a:t>
                      </a:r>
                      <a:endParaRPr lang="ro-RO" sz="1800" dirty="0"/>
                    </a:p>
                  </a:txBody>
                  <a:tcPr marL="90417" marR="90417" marT="45209" marB="45209"/>
                </a:tc>
                <a:extLst>
                  <a:ext uri="{0D108BD9-81ED-4DB2-BD59-A6C34878D82A}">
                    <a16:rowId xmlns:a16="http://schemas.microsoft.com/office/drawing/2014/main" val="4195800916"/>
                  </a:ext>
                </a:extLst>
              </a:tr>
              <a:tr h="397836">
                <a:tc>
                  <a:txBody>
                    <a:bodyPr/>
                    <a:lstStyle/>
                    <a:p>
                      <a:r>
                        <a:rPr lang="ro-RO" sz="1800" dirty="0"/>
                        <a:t>10</a:t>
                      </a:r>
                    </a:p>
                  </a:txBody>
                  <a:tcPr marL="90417" marR="90417" marT="45209" marB="45209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10^5</a:t>
                      </a:r>
                    </a:p>
                  </a:txBody>
                  <a:tcPr marL="90417" marR="90417" marT="45209" marB="45209"/>
                </a:tc>
                <a:tc>
                  <a:txBody>
                    <a:bodyPr/>
                    <a:lstStyle/>
                    <a:p>
                      <a:r>
                        <a:rPr lang="ro-RO" sz="1800" dirty="0"/>
                        <a:t>10^8</a:t>
                      </a:r>
                    </a:p>
                  </a:txBody>
                  <a:tcPr marL="90417" marR="90417" marT="45209" marB="4520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800" b="0" i="0" u="none" strike="noStrike" noProof="0" dirty="0">
                          <a:latin typeface="Calibri"/>
                        </a:rPr>
                        <a:t>0.02800</a:t>
                      </a:r>
                      <a:endParaRPr lang="ro-RO" sz="1800" dirty="0"/>
                    </a:p>
                  </a:txBody>
                  <a:tcPr marL="90417" marR="90417" marT="45209" marB="45209"/>
                </a:tc>
                <a:extLst>
                  <a:ext uri="{0D108BD9-81ED-4DB2-BD59-A6C34878D82A}">
                    <a16:rowId xmlns:a16="http://schemas.microsoft.com/office/drawing/2014/main" val="985322482"/>
                  </a:ext>
                </a:extLst>
              </a:tr>
            </a:tbl>
          </a:graphicData>
        </a:graphic>
      </p:graphicFrame>
      <p:sp>
        <p:nvSpPr>
          <p:cNvPr id="2" name="CasetăText 1">
            <a:extLst>
              <a:ext uri="{FF2B5EF4-FFF2-40B4-BE49-F238E27FC236}">
                <a16:creationId xmlns:a16="http://schemas.microsoft.com/office/drawing/2014/main" id="{5A75B526-0913-4530-9868-5A23A1A3F6F0}"/>
              </a:ext>
            </a:extLst>
          </p:cNvPr>
          <p:cNvSpPr txBox="1"/>
          <p:nvPr/>
        </p:nvSpPr>
        <p:spPr>
          <a:xfrm>
            <a:off x="411192" y="2970363"/>
            <a:ext cx="291572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4400" b="1">
                <a:solidFill>
                  <a:schemeClr val="accent1">
                    <a:lumMod val="20000"/>
                    <a:lumOff val="80000"/>
                  </a:schemeClr>
                </a:solidFill>
                <a:latin typeface="Arabic Typesetting"/>
                <a:cs typeface="Calibri"/>
              </a:rPr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3433941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5CFE7A99-7692-4E9D-9CA1-3DBFCAEDEB8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26831426"/>
              </p:ext>
            </p:extLst>
          </p:nvPr>
        </p:nvGraphicFramePr>
        <p:xfrm>
          <a:off x="4808601" y="1027514"/>
          <a:ext cx="6545201" cy="456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906">
                  <a:extLst>
                    <a:ext uri="{9D8B030D-6E8A-4147-A177-3AD203B41FA5}">
                      <a16:colId xmlns:a16="http://schemas.microsoft.com/office/drawing/2014/main" val="3803966105"/>
                    </a:ext>
                  </a:extLst>
                </a:gridCol>
                <a:gridCol w="2182556">
                  <a:extLst>
                    <a:ext uri="{9D8B030D-6E8A-4147-A177-3AD203B41FA5}">
                      <a16:colId xmlns:a16="http://schemas.microsoft.com/office/drawing/2014/main" val="2814970160"/>
                    </a:ext>
                  </a:extLst>
                </a:gridCol>
                <a:gridCol w="1355457">
                  <a:extLst>
                    <a:ext uri="{9D8B030D-6E8A-4147-A177-3AD203B41FA5}">
                      <a16:colId xmlns:a16="http://schemas.microsoft.com/office/drawing/2014/main" val="1434098157"/>
                    </a:ext>
                  </a:extLst>
                </a:gridCol>
                <a:gridCol w="1886282">
                  <a:extLst>
                    <a:ext uri="{9D8B030D-6E8A-4147-A177-3AD203B41FA5}">
                      <a16:colId xmlns:a16="http://schemas.microsoft.com/office/drawing/2014/main" val="351416720"/>
                    </a:ext>
                  </a:extLst>
                </a:gridCol>
              </a:tblGrid>
              <a:tr h="6577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700" dirty="0"/>
                        <a:t>MERGE SORT</a:t>
                      </a:r>
                    </a:p>
                  </a:txBody>
                  <a:tcPr marL="88882" marR="88882" marT="44441" marB="44441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MARIME VECTOR</a:t>
                      </a:r>
                    </a:p>
                  </a:txBody>
                  <a:tcPr marL="88882" marR="88882" marT="44441" marB="44441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VALOARE MAXIMA</a:t>
                      </a:r>
                    </a:p>
                  </a:txBody>
                  <a:tcPr marL="88882" marR="88882" marT="44441" marB="44441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TIMP (secunde)</a:t>
                      </a:r>
                    </a:p>
                  </a:txBody>
                  <a:tcPr marL="88882" marR="88882" marT="44441" marB="44441"/>
                </a:tc>
                <a:extLst>
                  <a:ext uri="{0D108BD9-81ED-4DB2-BD59-A6C34878D82A}">
                    <a16:rowId xmlns:a16="http://schemas.microsoft.com/office/drawing/2014/main" val="4074424951"/>
                  </a:ext>
                </a:extLst>
              </a:tr>
              <a:tr h="391083">
                <a:tc>
                  <a:txBody>
                    <a:bodyPr/>
                    <a:lstStyle/>
                    <a:p>
                      <a:r>
                        <a:rPr lang="ro-RO" sz="1700" dirty="0"/>
                        <a:t>1</a:t>
                      </a:r>
                    </a:p>
                  </a:txBody>
                  <a:tcPr marL="88882" marR="88882" marT="44441" marB="44441"/>
                </a:tc>
                <a:tc>
                  <a:txBody>
                    <a:bodyPr/>
                    <a:lstStyle/>
                    <a:p>
                      <a:r>
                        <a:rPr lang="ro-RO" sz="1700"/>
                        <a:t>10^3</a:t>
                      </a:r>
                    </a:p>
                  </a:txBody>
                  <a:tcPr marL="88882" marR="88882" marT="44441" marB="44441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10^4</a:t>
                      </a:r>
                    </a:p>
                  </a:txBody>
                  <a:tcPr marL="88882" marR="88882" marT="44441" marB="4444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700" b="0" i="0" u="none" strike="noStrike" noProof="0" dirty="0">
                          <a:latin typeface="Calibri"/>
                        </a:rPr>
                        <a:t>0.00000</a:t>
                      </a:r>
                      <a:endParaRPr lang="ro-RO" sz="1700" dirty="0"/>
                    </a:p>
                  </a:txBody>
                  <a:tcPr marL="88882" marR="88882" marT="44441" marB="44441"/>
                </a:tc>
                <a:extLst>
                  <a:ext uri="{0D108BD9-81ED-4DB2-BD59-A6C34878D82A}">
                    <a16:rowId xmlns:a16="http://schemas.microsoft.com/office/drawing/2014/main" val="334040390"/>
                  </a:ext>
                </a:extLst>
              </a:tr>
              <a:tr h="391083">
                <a:tc>
                  <a:txBody>
                    <a:bodyPr/>
                    <a:lstStyle/>
                    <a:p>
                      <a:r>
                        <a:rPr lang="ro-RO" sz="1700" dirty="0"/>
                        <a:t>2</a:t>
                      </a:r>
                    </a:p>
                  </a:txBody>
                  <a:tcPr marL="88882" marR="88882" marT="44441" marB="44441"/>
                </a:tc>
                <a:tc>
                  <a:txBody>
                    <a:bodyPr/>
                    <a:lstStyle/>
                    <a:p>
                      <a:r>
                        <a:rPr lang="ro-RO" sz="1700"/>
                        <a:t>10^3</a:t>
                      </a:r>
                    </a:p>
                  </a:txBody>
                  <a:tcPr marL="88882" marR="88882" marT="44441" marB="44441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10^6</a:t>
                      </a:r>
                    </a:p>
                  </a:txBody>
                  <a:tcPr marL="88882" marR="88882" marT="44441" marB="4444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700" b="0" i="0" u="none" strike="noStrike" noProof="0" dirty="0">
                          <a:latin typeface="Calibri"/>
                        </a:rPr>
                        <a:t>0.00000</a:t>
                      </a:r>
                      <a:endParaRPr lang="ro-RO" sz="1700" dirty="0"/>
                    </a:p>
                  </a:txBody>
                  <a:tcPr marL="88882" marR="88882" marT="44441" marB="44441"/>
                </a:tc>
                <a:extLst>
                  <a:ext uri="{0D108BD9-81ED-4DB2-BD59-A6C34878D82A}">
                    <a16:rowId xmlns:a16="http://schemas.microsoft.com/office/drawing/2014/main" val="3612658744"/>
                  </a:ext>
                </a:extLst>
              </a:tr>
              <a:tr h="391083">
                <a:tc>
                  <a:txBody>
                    <a:bodyPr/>
                    <a:lstStyle/>
                    <a:p>
                      <a:r>
                        <a:rPr lang="ro-RO" sz="1700" dirty="0"/>
                        <a:t>3</a:t>
                      </a:r>
                    </a:p>
                  </a:txBody>
                  <a:tcPr marL="88882" marR="88882" marT="44441" marB="44441"/>
                </a:tc>
                <a:tc>
                  <a:txBody>
                    <a:bodyPr/>
                    <a:lstStyle/>
                    <a:p>
                      <a:r>
                        <a:rPr lang="ro-RO" sz="1700"/>
                        <a:t>10^3</a:t>
                      </a:r>
                    </a:p>
                  </a:txBody>
                  <a:tcPr marL="88882" marR="88882" marT="44441" marB="44441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10^8</a:t>
                      </a:r>
                    </a:p>
                  </a:txBody>
                  <a:tcPr marL="88882" marR="88882" marT="44441" marB="4444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700" b="0" i="0" u="none" strike="noStrike" noProof="0" dirty="0">
                          <a:latin typeface="Calibri"/>
                        </a:rPr>
                        <a:t>0.00000</a:t>
                      </a:r>
                      <a:endParaRPr lang="ro-RO" sz="1700" dirty="0"/>
                    </a:p>
                  </a:txBody>
                  <a:tcPr marL="88882" marR="88882" marT="44441" marB="44441"/>
                </a:tc>
                <a:extLst>
                  <a:ext uri="{0D108BD9-81ED-4DB2-BD59-A6C34878D82A}">
                    <a16:rowId xmlns:a16="http://schemas.microsoft.com/office/drawing/2014/main" val="2108084629"/>
                  </a:ext>
                </a:extLst>
              </a:tr>
              <a:tr h="391083">
                <a:tc>
                  <a:txBody>
                    <a:bodyPr/>
                    <a:lstStyle/>
                    <a:p>
                      <a:r>
                        <a:rPr lang="ro-RO" sz="1700" dirty="0"/>
                        <a:t>4</a:t>
                      </a:r>
                    </a:p>
                  </a:txBody>
                  <a:tcPr marL="88882" marR="88882" marT="44441" marB="44441"/>
                </a:tc>
                <a:tc>
                  <a:txBody>
                    <a:bodyPr/>
                    <a:lstStyle/>
                    <a:p>
                      <a:r>
                        <a:rPr lang="ro-RO" sz="1700"/>
                        <a:t>10^3</a:t>
                      </a:r>
                    </a:p>
                  </a:txBody>
                  <a:tcPr marL="88882" marR="88882" marT="44441" marB="44441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10^12</a:t>
                      </a:r>
                    </a:p>
                  </a:txBody>
                  <a:tcPr marL="88882" marR="88882" marT="44441" marB="4444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700" b="0" i="0" u="none" strike="noStrike" noProof="0" dirty="0">
                          <a:latin typeface="Calibri"/>
                        </a:rPr>
                        <a:t>0.00000</a:t>
                      </a:r>
                      <a:endParaRPr lang="ro-RO" sz="1700" dirty="0"/>
                    </a:p>
                  </a:txBody>
                  <a:tcPr marL="88882" marR="88882" marT="44441" marB="44441"/>
                </a:tc>
                <a:extLst>
                  <a:ext uri="{0D108BD9-81ED-4DB2-BD59-A6C34878D82A}">
                    <a16:rowId xmlns:a16="http://schemas.microsoft.com/office/drawing/2014/main" val="1930944944"/>
                  </a:ext>
                </a:extLst>
              </a:tr>
              <a:tr h="391083">
                <a:tc>
                  <a:txBody>
                    <a:bodyPr/>
                    <a:lstStyle/>
                    <a:p>
                      <a:r>
                        <a:rPr lang="ro-RO" sz="1700" dirty="0"/>
                        <a:t>5</a:t>
                      </a:r>
                    </a:p>
                  </a:txBody>
                  <a:tcPr marL="88882" marR="88882" marT="44441" marB="44441"/>
                </a:tc>
                <a:tc>
                  <a:txBody>
                    <a:bodyPr/>
                    <a:lstStyle/>
                    <a:p>
                      <a:r>
                        <a:rPr lang="ro-RO" sz="1700"/>
                        <a:t>10^4</a:t>
                      </a:r>
                    </a:p>
                  </a:txBody>
                  <a:tcPr marL="88882" marR="88882" marT="44441" marB="44441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10^6</a:t>
                      </a:r>
                    </a:p>
                  </a:txBody>
                  <a:tcPr marL="88882" marR="88882" marT="44441" marB="44441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0.00400</a:t>
                      </a:r>
                    </a:p>
                  </a:txBody>
                  <a:tcPr marL="88882" marR="88882" marT="44441" marB="44441"/>
                </a:tc>
                <a:extLst>
                  <a:ext uri="{0D108BD9-81ED-4DB2-BD59-A6C34878D82A}">
                    <a16:rowId xmlns:a16="http://schemas.microsoft.com/office/drawing/2014/main" val="2736862058"/>
                  </a:ext>
                </a:extLst>
              </a:tr>
              <a:tr h="391083">
                <a:tc>
                  <a:txBody>
                    <a:bodyPr/>
                    <a:lstStyle/>
                    <a:p>
                      <a:r>
                        <a:rPr lang="ro-RO" sz="1700" dirty="0"/>
                        <a:t>6</a:t>
                      </a:r>
                    </a:p>
                  </a:txBody>
                  <a:tcPr marL="88882" marR="88882" marT="44441" marB="44441"/>
                </a:tc>
                <a:tc>
                  <a:txBody>
                    <a:bodyPr/>
                    <a:lstStyle/>
                    <a:p>
                      <a:r>
                        <a:rPr lang="ro-RO" sz="1700"/>
                        <a:t>10^4</a:t>
                      </a:r>
                    </a:p>
                  </a:txBody>
                  <a:tcPr marL="88882" marR="88882" marT="44441" marB="44441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10^8</a:t>
                      </a:r>
                    </a:p>
                  </a:txBody>
                  <a:tcPr marL="88882" marR="88882" marT="44441" marB="4444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700" b="0" i="0" u="none" strike="noStrike" noProof="0" dirty="0">
                          <a:latin typeface="Calibri"/>
                        </a:rPr>
                        <a:t>0.00400</a:t>
                      </a:r>
                      <a:endParaRPr lang="ro-RO" sz="1700" dirty="0"/>
                    </a:p>
                  </a:txBody>
                  <a:tcPr marL="88882" marR="88882" marT="44441" marB="44441"/>
                </a:tc>
                <a:extLst>
                  <a:ext uri="{0D108BD9-81ED-4DB2-BD59-A6C34878D82A}">
                    <a16:rowId xmlns:a16="http://schemas.microsoft.com/office/drawing/2014/main" val="3642575896"/>
                  </a:ext>
                </a:extLst>
              </a:tr>
              <a:tr h="391083">
                <a:tc>
                  <a:txBody>
                    <a:bodyPr/>
                    <a:lstStyle/>
                    <a:p>
                      <a:r>
                        <a:rPr lang="ro-RO" sz="1700" dirty="0"/>
                        <a:t>7</a:t>
                      </a:r>
                    </a:p>
                  </a:txBody>
                  <a:tcPr marL="88882" marR="88882" marT="44441" marB="44441"/>
                </a:tc>
                <a:tc>
                  <a:txBody>
                    <a:bodyPr/>
                    <a:lstStyle/>
                    <a:p>
                      <a:r>
                        <a:rPr lang="ro-RO" sz="1700"/>
                        <a:t>10^4</a:t>
                      </a:r>
                    </a:p>
                  </a:txBody>
                  <a:tcPr marL="88882" marR="88882" marT="44441" marB="44441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10^12</a:t>
                      </a:r>
                    </a:p>
                  </a:txBody>
                  <a:tcPr marL="88882" marR="88882" marT="44441" marB="4444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700" b="0" i="0" u="none" strike="noStrike" noProof="0" dirty="0">
                          <a:latin typeface="Calibri"/>
                        </a:rPr>
                        <a:t>0.00400</a:t>
                      </a:r>
                      <a:endParaRPr lang="ro-RO" sz="1700" dirty="0"/>
                    </a:p>
                  </a:txBody>
                  <a:tcPr marL="88882" marR="88882" marT="44441" marB="44441"/>
                </a:tc>
                <a:extLst>
                  <a:ext uri="{0D108BD9-81ED-4DB2-BD59-A6C34878D82A}">
                    <a16:rowId xmlns:a16="http://schemas.microsoft.com/office/drawing/2014/main" val="3834299410"/>
                  </a:ext>
                </a:extLst>
              </a:tr>
              <a:tr h="391083">
                <a:tc>
                  <a:txBody>
                    <a:bodyPr/>
                    <a:lstStyle/>
                    <a:p>
                      <a:r>
                        <a:rPr lang="ro-RO" sz="1700" dirty="0"/>
                        <a:t>8</a:t>
                      </a:r>
                    </a:p>
                  </a:txBody>
                  <a:tcPr marL="88882" marR="88882" marT="44441" marB="44441"/>
                </a:tc>
                <a:tc>
                  <a:txBody>
                    <a:bodyPr/>
                    <a:lstStyle/>
                    <a:p>
                      <a:r>
                        <a:rPr lang="ro-RO" sz="1700"/>
                        <a:t>10^4</a:t>
                      </a:r>
                    </a:p>
                  </a:txBody>
                  <a:tcPr marL="88882" marR="88882" marT="44441" marB="44441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10^16</a:t>
                      </a:r>
                    </a:p>
                  </a:txBody>
                  <a:tcPr marL="88882" marR="88882" marT="44441" marB="4444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700" b="0" i="0" u="none" strike="noStrike" noProof="0" dirty="0">
                          <a:latin typeface="Calibri"/>
                        </a:rPr>
                        <a:t>0.00400</a:t>
                      </a:r>
                      <a:endParaRPr lang="ro-RO" sz="1700" dirty="0"/>
                    </a:p>
                  </a:txBody>
                  <a:tcPr marL="88882" marR="88882" marT="44441" marB="44441"/>
                </a:tc>
                <a:extLst>
                  <a:ext uri="{0D108BD9-81ED-4DB2-BD59-A6C34878D82A}">
                    <a16:rowId xmlns:a16="http://schemas.microsoft.com/office/drawing/2014/main" val="1855756217"/>
                  </a:ext>
                </a:extLst>
              </a:tr>
              <a:tr h="391083">
                <a:tc>
                  <a:txBody>
                    <a:bodyPr/>
                    <a:lstStyle/>
                    <a:p>
                      <a:r>
                        <a:rPr lang="ro-RO" sz="1700" dirty="0"/>
                        <a:t>9</a:t>
                      </a:r>
                    </a:p>
                  </a:txBody>
                  <a:tcPr marL="88882" marR="88882" marT="44441" marB="44441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10^5</a:t>
                      </a:r>
                    </a:p>
                  </a:txBody>
                  <a:tcPr marL="88882" marR="88882" marT="44441" marB="44441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10^3</a:t>
                      </a:r>
                    </a:p>
                  </a:txBody>
                  <a:tcPr marL="88882" marR="88882" marT="44441" marB="4444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700" b="0" i="0" u="none" strike="noStrike" noProof="0" dirty="0">
                          <a:latin typeface="Calibri"/>
                        </a:rPr>
                        <a:t>0.02000</a:t>
                      </a:r>
                      <a:endParaRPr lang="ro-RO" sz="1700" dirty="0"/>
                    </a:p>
                  </a:txBody>
                  <a:tcPr marL="88882" marR="88882" marT="44441" marB="44441"/>
                </a:tc>
                <a:extLst>
                  <a:ext uri="{0D108BD9-81ED-4DB2-BD59-A6C34878D82A}">
                    <a16:rowId xmlns:a16="http://schemas.microsoft.com/office/drawing/2014/main" val="4195800916"/>
                  </a:ext>
                </a:extLst>
              </a:tr>
              <a:tr h="391083">
                <a:tc>
                  <a:txBody>
                    <a:bodyPr/>
                    <a:lstStyle/>
                    <a:p>
                      <a:r>
                        <a:rPr lang="ro-RO" sz="1700" dirty="0"/>
                        <a:t>10</a:t>
                      </a:r>
                    </a:p>
                  </a:txBody>
                  <a:tcPr marL="88882" marR="88882" marT="44441" marB="44441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10^5</a:t>
                      </a:r>
                    </a:p>
                  </a:txBody>
                  <a:tcPr marL="88882" marR="88882" marT="44441" marB="44441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10^8</a:t>
                      </a:r>
                    </a:p>
                  </a:txBody>
                  <a:tcPr marL="88882" marR="88882" marT="44441" marB="4444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700" b="0" i="0" u="none" strike="noStrike" noProof="0" dirty="0">
                          <a:latin typeface="Calibri"/>
                        </a:rPr>
                        <a:t>0.02400</a:t>
                      </a:r>
                      <a:endParaRPr lang="ro-RO" sz="1700" dirty="0"/>
                    </a:p>
                  </a:txBody>
                  <a:tcPr marL="88882" marR="88882" marT="44441" marB="44441"/>
                </a:tc>
                <a:extLst>
                  <a:ext uri="{0D108BD9-81ED-4DB2-BD59-A6C34878D82A}">
                    <a16:rowId xmlns:a16="http://schemas.microsoft.com/office/drawing/2014/main" val="985322482"/>
                  </a:ext>
                </a:extLst>
              </a:tr>
            </a:tbl>
          </a:graphicData>
        </a:graphic>
      </p:graphicFrame>
      <p:sp>
        <p:nvSpPr>
          <p:cNvPr id="2" name="CasetăText 1">
            <a:extLst>
              <a:ext uri="{FF2B5EF4-FFF2-40B4-BE49-F238E27FC236}">
                <a16:creationId xmlns:a16="http://schemas.microsoft.com/office/drawing/2014/main" id="{AA7BBEDA-5C56-48F0-9BC9-A92DA2453899}"/>
              </a:ext>
            </a:extLst>
          </p:cNvPr>
          <p:cNvSpPr txBox="1"/>
          <p:nvPr/>
        </p:nvSpPr>
        <p:spPr>
          <a:xfrm>
            <a:off x="396815" y="2999117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4400" b="1">
                <a:solidFill>
                  <a:schemeClr val="accent1">
                    <a:lumMod val="20000"/>
                    <a:lumOff val="80000"/>
                  </a:schemeClr>
                </a:solidFill>
                <a:latin typeface="Arabic Typesetting"/>
                <a:cs typeface="Calibri"/>
              </a:rPr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2156675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5CFE7A99-7692-4E9D-9CA1-3DBFCAEDEB8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6039171"/>
              </p:ext>
            </p:extLst>
          </p:nvPr>
        </p:nvGraphicFramePr>
        <p:xfrm>
          <a:off x="4808601" y="1098480"/>
          <a:ext cx="6545200" cy="4426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230">
                  <a:extLst>
                    <a:ext uri="{9D8B030D-6E8A-4147-A177-3AD203B41FA5}">
                      <a16:colId xmlns:a16="http://schemas.microsoft.com/office/drawing/2014/main" val="3803966105"/>
                    </a:ext>
                  </a:extLst>
                </a:gridCol>
                <a:gridCol w="2114750">
                  <a:extLst>
                    <a:ext uri="{9D8B030D-6E8A-4147-A177-3AD203B41FA5}">
                      <a16:colId xmlns:a16="http://schemas.microsoft.com/office/drawing/2014/main" val="2814970160"/>
                    </a:ext>
                  </a:extLst>
                </a:gridCol>
                <a:gridCol w="1313346">
                  <a:extLst>
                    <a:ext uri="{9D8B030D-6E8A-4147-A177-3AD203B41FA5}">
                      <a16:colId xmlns:a16="http://schemas.microsoft.com/office/drawing/2014/main" val="1434098157"/>
                    </a:ext>
                  </a:extLst>
                </a:gridCol>
                <a:gridCol w="1767874">
                  <a:extLst>
                    <a:ext uri="{9D8B030D-6E8A-4147-A177-3AD203B41FA5}">
                      <a16:colId xmlns:a16="http://schemas.microsoft.com/office/drawing/2014/main" val="351416720"/>
                    </a:ext>
                  </a:extLst>
                </a:gridCol>
              </a:tblGrid>
              <a:tr h="6372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700" dirty="0"/>
                        <a:t>SORTARE IMPLICITA</a:t>
                      </a:r>
                    </a:p>
                  </a:txBody>
                  <a:tcPr marL="86121" marR="86121" marT="43061" marB="43061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MARIME VECTOR</a:t>
                      </a:r>
                    </a:p>
                  </a:txBody>
                  <a:tcPr marL="86121" marR="86121" marT="43061" marB="43061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VALOARE MAXIMA</a:t>
                      </a:r>
                    </a:p>
                  </a:txBody>
                  <a:tcPr marL="86121" marR="86121" marT="43061" marB="43061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TIMP(secunde)</a:t>
                      </a:r>
                    </a:p>
                  </a:txBody>
                  <a:tcPr marL="86121" marR="86121" marT="43061" marB="43061"/>
                </a:tc>
                <a:extLst>
                  <a:ext uri="{0D108BD9-81ED-4DB2-BD59-A6C34878D82A}">
                    <a16:rowId xmlns:a16="http://schemas.microsoft.com/office/drawing/2014/main" val="4074424951"/>
                  </a:ext>
                </a:extLst>
              </a:tr>
              <a:tr h="378933">
                <a:tc>
                  <a:txBody>
                    <a:bodyPr/>
                    <a:lstStyle/>
                    <a:p>
                      <a:r>
                        <a:rPr lang="ro-RO" sz="1700" dirty="0"/>
                        <a:t>1</a:t>
                      </a:r>
                    </a:p>
                  </a:txBody>
                  <a:tcPr marL="86121" marR="86121" marT="43061" marB="43061"/>
                </a:tc>
                <a:tc>
                  <a:txBody>
                    <a:bodyPr/>
                    <a:lstStyle/>
                    <a:p>
                      <a:r>
                        <a:rPr lang="ro-RO" sz="1700"/>
                        <a:t>10^3</a:t>
                      </a:r>
                    </a:p>
                  </a:txBody>
                  <a:tcPr marL="86121" marR="86121" marT="43061" marB="43061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1^4</a:t>
                      </a:r>
                    </a:p>
                  </a:txBody>
                  <a:tcPr marL="86121" marR="86121" marT="43061" marB="4306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700" b="0" i="0" u="none" strike="noStrike" noProof="0" dirty="0">
                          <a:latin typeface="Calibri"/>
                        </a:rPr>
                        <a:t>0.00000</a:t>
                      </a:r>
                      <a:endParaRPr lang="ro-RO" sz="1700" dirty="0"/>
                    </a:p>
                  </a:txBody>
                  <a:tcPr marL="86121" marR="86121" marT="43061" marB="43061"/>
                </a:tc>
                <a:extLst>
                  <a:ext uri="{0D108BD9-81ED-4DB2-BD59-A6C34878D82A}">
                    <a16:rowId xmlns:a16="http://schemas.microsoft.com/office/drawing/2014/main" val="334040390"/>
                  </a:ext>
                </a:extLst>
              </a:tr>
              <a:tr h="378933">
                <a:tc>
                  <a:txBody>
                    <a:bodyPr/>
                    <a:lstStyle/>
                    <a:p>
                      <a:r>
                        <a:rPr lang="ro-RO" sz="1700" dirty="0"/>
                        <a:t>2</a:t>
                      </a:r>
                    </a:p>
                  </a:txBody>
                  <a:tcPr marL="86121" marR="86121" marT="43061" marB="43061"/>
                </a:tc>
                <a:tc>
                  <a:txBody>
                    <a:bodyPr/>
                    <a:lstStyle/>
                    <a:p>
                      <a:r>
                        <a:rPr lang="ro-RO" sz="1700"/>
                        <a:t>10^3</a:t>
                      </a:r>
                    </a:p>
                  </a:txBody>
                  <a:tcPr marL="86121" marR="86121" marT="43061" marB="43061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10^6</a:t>
                      </a:r>
                    </a:p>
                  </a:txBody>
                  <a:tcPr marL="86121" marR="86121" marT="43061" marB="4306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700" b="0" i="0" u="none" strike="noStrike" noProof="0" dirty="0">
                          <a:latin typeface="Calibri"/>
                        </a:rPr>
                        <a:t>0.00000</a:t>
                      </a:r>
                      <a:endParaRPr lang="ro-RO" sz="1700" dirty="0"/>
                    </a:p>
                  </a:txBody>
                  <a:tcPr marL="86121" marR="86121" marT="43061" marB="43061"/>
                </a:tc>
                <a:extLst>
                  <a:ext uri="{0D108BD9-81ED-4DB2-BD59-A6C34878D82A}">
                    <a16:rowId xmlns:a16="http://schemas.microsoft.com/office/drawing/2014/main" val="3612658744"/>
                  </a:ext>
                </a:extLst>
              </a:tr>
              <a:tr h="378933">
                <a:tc>
                  <a:txBody>
                    <a:bodyPr/>
                    <a:lstStyle/>
                    <a:p>
                      <a:r>
                        <a:rPr lang="ro-RO" sz="1700" dirty="0"/>
                        <a:t>3</a:t>
                      </a:r>
                    </a:p>
                  </a:txBody>
                  <a:tcPr marL="86121" marR="86121" marT="43061" marB="43061"/>
                </a:tc>
                <a:tc>
                  <a:txBody>
                    <a:bodyPr/>
                    <a:lstStyle/>
                    <a:p>
                      <a:r>
                        <a:rPr lang="ro-RO" sz="1700"/>
                        <a:t>10^3</a:t>
                      </a:r>
                    </a:p>
                  </a:txBody>
                  <a:tcPr marL="86121" marR="86121" marT="43061" marB="43061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10^8</a:t>
                      </a:r>
                    </a:p>
                  </a:txBody>
                  <a:tcPr marL="86121" marR="86121" marT="43061" marB="4306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700" b="0" i="0" u="none" strike="noStrike" noProof="0" dirty="0">
                          <a:latin typeface="Calibri"/>
                        </a:rPr>
                        <a:t>0.00000</a:t>
                      </a:r>
                      <a:endParaRPr lang="ro-RO" sz="1700" dirty="0"/>
                    </a:p>
                  </a:txBody>
                  <a:tcPr marL="86121" marR="86121" marT="43061" marB="43061"/>
                </a:tc>
                <a:extLst>
                  <a:ext uri="{0D108BD9-81ED-4DB2-BD59-A6C34878D82A}">
                    <a16:rowId xmlns:a16="http://schemas.microsoft.com/office/drawing/2014/main" val="2108084629"/>
                  </a:ext>
                </a:extLst>
              </a:tr>
              <a:tr h="378933">
                <a:tc>
                  <a:txBody>
                    <a:bodyPr/>
                    <a:lstStyle/>
                    <a:p>
                      <a:r>
                        <a:rPr lang="ro-RO" sz="1700" dirty="0"/>
                        <a:t>4</a:t>
                      </a:r>
                    </a:p>
                  </a:txBody>
                  <a:tcPr marL="86121" marR="86121" marT="43061" marB="43061"/>
                </a:tc>
                <a:tc>
                  <a:txBody>
                    <a:bodyPr/>
                    <a:lstStyle/>
                    <a:p>
                      <a:r>
                        <a:rPr lang="ro-RO" sz="1700"/>
                        <a:t>10^3</a:t>
                      </a:r>
                    </a:p>
                  </a:txBody>
                  <a:tcPr marL="86121" marR="86121" marT="43061" marB="43061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10^12</a:t>
                      </a:r>
                    </a:p>
                  </a:txBody>
                  <a:tcPr marL="86121" marR="86121" marT="43061" marB="4306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700" b="0" i="0" u="none" strike="noStrike" noProof="0" dirty="0">
                          <a:latin typeface="Calibri"/>
                        </a:rPr>
                        <a:t>0.00000</a:t>
                      </a:r>
                      <a:endParaRPr lang="ro-RO" sz="1700" dirty="0"/>
                    </a:p>
                  </a:txBody>
                  <a:tcPr marL="86121" marR="86121" marT="43061" marB="43061"/>
                </a:tc>
                <a:extLst>
                  <a:ext uri="{0D108BD9-81ED-4DB2-BD59-A6C34878D82A}">
                    <a16:rowId xmlns:a16="http://schemas.microsoft.com/office/drawing/2014/main" val="1930944944"/>
                  </a:ext>
                </a:extLst>
              </a:tr>
              <a:tr h="378933">
                <a:tc>
                  <a:txBody>
                    <a:bodyPr/>
                    <a:lstStyle/>
                    <a:p>
                      <a:r>
                        <a:rPr lang="ro-RO" sz="1700" dirty="0"/>
                        <a:t>5</a:t>
                      </a:r>
                    </a:p>
                  </a:txBody>
                  <a:tcPr marL="86121" marR="86121" marT="43061" marB="43061"/>
                </a:tc>
                <a:tc>
                  <a:txBody>
                    <a:bodyPr/>
                    <a:lstStyle/>
                    <a:p>
                      <a:r>
                        <a:rPr lang="ro-RO" sz="1700"/>
                        <a:t>10^4</a:t>
                      </a:r>
                    </a:p>
                  </a:txBody>
                  <a:tcPr marL="86121" marR="86121" marT="43061" marB="43061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10^6</a:t>
                      </a:r>
                    </a:p>
                  </a:txBody>
                  <a:tcPr marL="86121" marR="86121" marT="43061" marB="4306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700" b="0" i="0" u="none" strike="noStrike" noProof="0" dirty="0">
                          <a:latin typeface="Calibri"/>
                        </a:rPr>
                        <a:t>0.00800 </a:t>
                      </a:r>
                      <a:endParaRPr lang="ro-RO" sz="1700" dirty="0"/>
                    </a:p>
                  </a:txBody>
                  <a:tcPr marL="86121" marR="86121" marT="43061" marB="43061"/>
                </a:tc>
                <a:extLst>
                  <a:ext uri="{0D108BD9-81ED-4DB2-BD59-A6C34878D82A}">
                    <a16:rowId xmlns:a16="http://schemas.microsoft.com/office/drawing/2014/main" val="2736862058"/>
                  </a:ext>
                </a:extLst>
              </a:tr>
              <a:tr h="378933">
                <a:tc>
                  <a:txBody>
                    <a:bodyPr/>
                    <a:lstStyle/>
                    <a:p>
                      <a:r>
                        <a:rPr lang="ro-RO" sz="1700" dirty="0"/>
                        <a:t>6</a:t>
                      </a:r>
                    </a:p>
                  </a:txBody>
                  <a:tcPr marL="86121" marR="86121" marT="43061" marB="43061"/>
                </a:tc>
                <a:tc>
                  <a:txBody>
                    <a:bodyPr/>
                    <a:lstStyle/>
                    <a:p>
                      <a:r>
                        <a:rPr lang="ro-RO" sz="1700"/>
                        <a:t>10^4</a:t>
                      </a:r>
                    </a:p>
                  </a:txBody>
                  <a:tcPr marL="86121" marR="86121" marT="43061" marB="43061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10^8</a:t>
                      </a:r>
                    </a:p>
                  </a:txBody>
                  <a:tcPr marL="86121" marR="86121" marT="43061" marB="4306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700" b="0" i="0" u="none" strike="noStrike" noProof="0" dirty="0">
                          <a:latin typeface="Calibri"/>
                        </a:rPr>
                        <a:t>0.00400</a:t>
                      </a:r>
                      <a:endParaRPr lang="ro-RO" sz="1700" dirty="0"/>
                    </a:p>
                  </a:txBody>
                  <a:tcPr marL="86121" marR="86121" marT="43061" marB="43061"/>
                </a:tc>
                <a:extLst>
                  <a:ext uri="{0D108BD9-81ED-4DB2-BD59-A6C34878D82A}">
                    <a16:rowId xmlns:a16="http://schemas.microsoft.com/office/drawing/2014/main" val="3642575896"/>
                  </a:ext>
                </a:extLst>
              </a:tr>
              <a:tr h="378933">
                <a:tc>
                  <a:txBody>
                    <a:bodyPr/>
                    <a:lstStyle/>
                    <a:p>
                      <a:r>
                        <a:rPr lang="ro-RO" sz="1700" dirty="0"/>
                        <a:t>7</a:t>
                      </a:r>
                    </a:p>
                  </a:txBody>
                  <a:tcPr marL="86121" marR="86121" marT="43061" marB="43061"/>
                </a:tc>
                <a:tc>
                  <a:txBody>
                    <a:bodyPr/>
                    <a:lstStyle/>
                    <a:p>
                      <a:r>
                        <a:rPr lang="ro-RO" sz="1700"/>
                        <a:t>10^4</a:t>
                      </a:r>
                    </a:p>
                  </a:txBody>
                  <a:tcPr marL="86121" marR="86121" marT="43061" marB="43061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10^12</a:t>
                      </a:r>
                    </a:p>
                  </a:txBody>
                  <a:tcPr marL="86121" marR="86121" marT="43061" marB="4306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700" b="0" i="0" u="none" strike="noStrike" noProof="0" dirty="0">
                          <a:latin typeface="Calibri"/>
                        </a:rPr>
                        <a:t>0.00400</a:t>
                      </a:r>
                      <a:endParaRPr lang="ro-RO" sz="1700" dirty="0"/>
                    </a:p>
                  </a:txBody>
                  <a:tcPr marL="86121" marR="86121" marT="43061" marB="43061"/>
                </a:tc>
                <a:extLst>
                  <a:ext uri="{0D108BD9-81ED-4DB2-BD59-A6C34878D82A}">
                    <a16:rowId xmlns:a16="http://schemas.microsoft.com/office/drawing/2014/main" val="3834299410"/>
                  </a:ext>
                </a:extLst>
              </a:tr>
              <a:tr h="378933">
                <a:tc>
                  <a:txBody>
                    <a:bodyPr/>
                    <a:lstStyle/>
                    <a:p>
                      <a:r>
                        <a:rPr lang="ro-RO" sz="1700" dirty="0"/>
                        <a:t>8</a:t>
                      </a:r>
                    </a:p>
                  </a:txBody>
                  <a:tcPr marL="86121" marR="86121" marT="43061" marB="43061"/>
                </a:tc>
                <a:tc>
                  <a:txBody>
                    <a:bodyPr/>
                    <a:lstStyle/>
                    <a:p>
                      <a:r>
                        <a:rPr lang="ro-RO" sz="1700"/>
                        <a:t>10^4</a:t>
                      </a:r>
                    </a:p>
                  </a:txBody>
                  <a:tcPr marL="86121" marR="86121" marT="43061" marB="43061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10^16</a:t>
                      </a:r>
                    </a:p>
                  </a:txBody>
                  <a:tcPr marL="86121" marR="86121" marT="43061" marB="4306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700" b="0" i="0" u="none" strike="noStrike" noProof="0" dirty="0">
                          <a:latin typeface="Calibri"/>
                        </a:rPr>
                        <a:t>0.00400</a:t>
                      </a:r>
                      <a:endParaRPr lang="ro-RO" sz="1700" dirty="0"/>
                    </a:p>
                  </a:txBody>
                  <a:tcPr marL="86121" marR="86121" marT="43061" marB="43061"/>
                </a:tc>
                <a:extLst>
                  <a:ext uri="{0D108BD9-81ED-4DB2-BD59-A6C34878D82A}">
                    <a16:rowId xmlns:a16="http://schemas.microsoft.com/office/drawing/2014/main" val="1855756217"/>
                  </a:ext>
                </a:extLst>
              </a:tr>
              <a:tr h="378933">
                <a:tc>
                  <a:txBody>
                    <a:bodyPr/>
                    <a:lstStyle/>
                    <a:p>
                      <a:r>
                        <a:rPr lang="ro-RO" sz="1700" dirty="0"/>
                        <a:t>9</a:t>
                      </a:r>
                    </a:p>
                  </a:txBody>
                  <a:tcPr marL="86121" marR="86121" marT="43061" marB="43061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10^5</a:t>
                      </a:r>
                    </a:p>
                  </a:txBody>
                  <a:tcPr marL="86121" marR="86121" marT="43061" marB="43061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10^3</a:t>
                      </a:r>
                    </a:p>
                  </a:txBody>
                  <a:tcPr marL="86121" marR="86121" marT="43061" marB="4306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700" b="0" i="0" u="none" strike="noStrike" noProof="0" dirty="0">
                          <a:latin typeface="Calibri"/>
                        </a:rPr>
                        <a:t>0.02000</a:t>
                      </a:r>
                      <a:endParaRPr lang="ro-RO" sz="1700" dirty="0"/>
                    </a:p>
                  </a:txBody>
                  <a:tcPr marL="86121" marR="86121" marT="43061" marB="43061"/>
                </a:tc>
                <a:extLst>
                  <a:ext uri="{0D108BD9-81ED-4DB2-BD59-A6C34878D82A}">
                    <a16:rowId xmlns:a16="http://schemas.microsoft.com/office/drawing/2014/main" val="4195800916"/>
                  </a:ext>
                </a:extLst>
              </a:tr>
              <a:tr h="378933">
                <a:tc>
                  <a:txBody>
                    <a:bodyPr/>
                    <a:lstStyle/>
                    <a:p>
                      <a:r>
                        <a:rPr lang="ro-RO" sz="1700" dirty="0"/>
                        <a:t>10</a:t>
                      </a:r>
                    </a:p>
                  </a:txBody>
                  <a:tcPr marL="86121" marR="86121" marT="43061" marB="43061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10^5</a:t>
                      </a:r>
                    </a:p>
                  </a:txBody>
                  <a:tcPr marL="86121" marR="86121" marT="43061" marB="43061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10^8</a:t>
                      </a:r>
                    </a:p>
                  </a:txBody>
                  <a:tcPr marL="86121" marR="86121" marT="43061" marB="4306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700" b="0" i="0" u="none" strike="noStrike" noProof="0" dirty="0">
                          <a:latin typeface="Calibri"/>
                        </a:rPr>
                        <a:t>0.02400</a:t>
                      </a:r>
                      <a:endParaRPr lang="ro-RO" sz="1700" dirty="0"/>
                    </a:p>
                  </a:txBody>
                  <a:tcPr marL="86121" marR="86121" marT="43061" marB="43061"/>
                </a:tc>
                <a:extLst>
                  <a:ext uri="{0D108BD9-81ED-4DB2-BD59-A6C34878D82A}">
                    <a16:rowId xmlns:a16="http://schemas.microsoft.com/office/drawing/2014/main" val="985322482"/>
                  </a:ext>
                </a:extLst>
              </a:tr>
            </a:tbl>
          </a:graphicData>
        </a:graphic>
      </p:graphicFrame>
      <p:sp>
        <p:nvSpPr>
          <p:cNvPr id="2" name="CasetăText 1">
            <a:extLst>
              <a:ext uri="{FF2B5EF4-FFF2-40B4-BE49-F238E27FC236}">
                <a16:creationId xmlns:a16="http://schemas.microsoft.com/office/drawing/2014/main" id="{6920117E-2D6A-412F-B58C-E5A1A7580B4D}"/>
              </a:ext>
            </a:extLst>
          </p:cNvPr>
          <p:cNvSpPr txBox="1"/>
          <p:nvPr/>
        </p:nvSpPr>
        <p:spPr>
          <a:xfrm>
            <a:off x="80514" y="3042249"/>
            <a:ext cx="405153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4400" b="1">
                <a:solidFill>
                  <a:schemeClr val="accent1">
                    <a:lumMod val="20000"/>
                    <a:lumOff val="80000"/>
                  </a:schemeClr>
                </a:solidFill>
                <a:latin typeface="Arabic Typesetting"/>
                <a:cs typeface="Arabic Typesetting"/>
              </a:rPr>
              <a:t>SORTARE IMPLICITA</a:t>
            </a:r>
          </a:p>
        </p:txBody>
      </p:sp>
    </p:spTree>
    <p:extLst>
      <p:ext uri="{BB962C8B-B14F-4D97-AF65-F5344CB8AC3E}">
        <p14:creationId xmlns:p14="http://schemas.microsoft.com/office/powerpoint/2010/main" val="282419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Ecran lat</PresentationFormat>
  <Slides>8</Slides>
  <Notes>0</Notes>
  <HiddenSlides>0</HiddenSlide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8</vt:i4>
      </vt:variant>
    </vt:vector>
  </HeadingPairs>
  <TitlesOfParts>
    <vt:vector size="9" baseType="lpstr">
      <vt:lpstr>Celestial</vt:lpstr>
      <vt:lpstr>TEMA 1 SD: sortari</vt:lpstr>
      <vt:lpstr>COMPLEXITATE ALGORITM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/>
  <cp:revision>91</cp:revision>
  <dcterms:created xsi:type="dcterms:W3CDTF">2021-03-14T01:14:15Z</dcterms:created>
  <dcterms:modified xsi:type="dcterms:W3CDTF">2021-03-14T17:12:10Z</dcterms:modified>
</cp:coreProperties>
</file>