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C75D4-802F-CD01-A8E5-03FCB4D514E3}" v="23" dt="2021-03-14T10:54:55.840"/>
    <p1510:client id="{2808B49F-D03F-2000-940C-95D4AEB97F48}" v="290" dt="2021-03-14T01:41:35.777"/>
    <p1510:client id="{5C51A95E-17CF-4430-B840-395EF374C39E}" v="50" dt="2021-03-14T01:19:41.727"/>
    <p1510:client id="{BDF9CC46-9159-D422-A417-B829C9AEA73C}" v="2423" dt="2021-03-14T17:01:57.342"/>
    <p1510:client id="{E117EB57-CB98-5D6F-677A-99F29824C487}" v="752" dt="2022-03-14T19:58:48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 luminos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 luminos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2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0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19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6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3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134928" y="1173512"/>
            <a:ext cx="7859085" cy="2047654"/>
          </a:xfrm>
        </p:spPr>
        <p:txBody>
          <a:bodyPr/>
          <a:lstStyle/>
          <a:p>
            <a:pPr algn="l"/>
            <a:r>
              <a:rPr lang="ro-RO" sz="6000">
                <a:latin typeface="Times New Roman"/>
                <a:cs typeface="Calibri Light"/>
              </a:rPr>
              <a:t>TEMA 1 SD: </a:t>
            </a:r>
            <a:r>
              <a:rPr lang="ro-RO" sz="6000" err="1">
                <a:latin typeface="Times New Roman"/>
                <a:cs typeface="Calibri Light"/>
              </a:rPr>
              <a:t>sortari</a:t>
            </a:r>
            <a:endParaRPr lang="ro-RO" sz="6000" err="1">
              <a:latin typeface="Times New Roman"/>
              <a:cs typeface="Times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465607" y="3652487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o-RO" dirty="0" err="1">
                <a:latin typeface="Times New Roman"/>
                <a:cs typeface="Calibri"/>
              </a:rPr>
              <a:t>Creita</a:t>
            </a:r>
            <a:r>
              <a:rPr lang="ro-RO" dirty="0">
                <a:latin typeface="Times New Roman"/>
                <a:cs typeface="Calibri"/>
              </a:rPr>
              <a:t> </a:t>
            </a:r>
            <a:r>
              <a:rPr lang="ro-RO" dirty="0" err="1">
                <a:latin typeface="Times New Roman"/>
                <a:cs typeface="Calibri"/>
              </a:rPr>
              <a:t>andreea</a:t>
            </a:r>
            <a:r>
              <a:rPr lang="ro-RO" dirty="0">
                <a:latin typeface="Times New Roman"/>
                <a:cs typeface="Calibri"/>
              </a:rPr>
              <a:t> – georgiana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66403C36-6641-4C83-B069-719F7405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cs typeface="Calibri Light"/>
              </a:rPr>
              <a:t>COMPLEXITATE ALGORITM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9" name="Substituent conținut 8">
            <a:extLst>
              <a:ext uri="{FF2B5EF4-FFF2-40B4-BE49-F238E27FC236}">
                <a16:creationId xmlns:a16="http://schemas.microsoft.com/office/drawing/2014/main" id="{12077C6D-5F8D-4809-B101-E2D059CA9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838461"/>
              </p:ext>
            </p:extLst>
          </p:nvPr>
        </p:nvGraphicFramePr>
        <p:xfrm>
          <a:off x="4845170" y="1811547"/>
          <a:ext cx="7236041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98">
                  <a:extLst>
                    <a:ext uri="{9D8B030D-6E8A-4147-A177-3AD203B41FA5}">
                      <a16:colId xmlns:a16="http://schemas.microsoft.com/office/drawing/2014/main" val="3537929388"/>
                    </a:ext>
                  </a:extLst>
                </a:gridCol>
                <a:gridCol w="1777998">
                  <a:extLst>
                    <a:ext uri="{9D8B030D-6E8A-4147-A177-3AD203B41FA5}">
                      <a16:colId xmlns:a16="http://schemas.microsoft.com/office/drawing/2014/main" val="3314301385"/>
                    </a:ext>
                  </a:extLst>
                </a:gridCol>
                <a:gridCol w="1851098">
                  <a:extLst>
                    <a:ext uri="{9D8B030D-6E8A-4147-A177-3AD203B41FA5}">
                      <a16:colId xmlns:a16="http://schemas.microsoft.com/office/drawing/2014/main" val="1902336972"/>
                    </a:ext>
                  </a:extLst>
                </a:gridCol>
                <a:gridCol w="1692347">
                  <a:extLst>
                    <a:ext uri="{9D8B030D-6E8A-4147-A177-3AD203B41FA5}">
                      <a16:colId xmlns:a16="http://schemas.microsoft.com/office/drawing/2014/main" val="2212906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400" u="none" dirty="0" err="1">
                          <a:effectLst/>
                        </a:rPr>
                        <a:t>Algorithm</a:t>
                      </a:r>
                      <a:endParaRPr lang="ro-RO" sz="1400" b="0" u="none" dirty="0" err="1">
                        <a:effectLst/>
                      </a:endParaRPr>
                    </a:p>
                  </a:txBody>
                  <a:tcPr marL="95250" marR="95250" marT="95250" marB="95250" anchor="ctr"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ro-RO" sz="1400" u="none" dirty="0">
                          <a:effectLst/>
                        </a:rPr>
                        <a:t>Time </a:t>
                      </a:r>
                      <a:r>
                        <a:rPr lang="ro-RO" sz="1400" u="none" dirty="0" err="1">
                          <a:effectLst/>
                        </a:rPr>
                        <a:t>Complexity</a:t>
                      </a:r>
                      <a:endParaRPr lang="ro-RO" sz="1400" b="0" u="none" dirty="0" err="1">
                        <a:effectLst/>
                      </a:endParaRP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endParaRPr lang="ro-RO" sz="1400" b="0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400" u="none" dirty="0">
                          <a:effectLst/>
                        </a:rPr>
                        <a:t>  Best</a:t>
                      </a:r>
                      <a:endParaRPr lang="ro-RO" sz="1400" b="0" u="none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400" u="none" dirty="0" err="1">
                          <a:effectLst/>
                        </a:rPr>
                        <a:t>Average</a:t>
                      </a:r>
                      <a:endParaRPr lang="ro-RO" sz="1400" b="0" u="none" dirty="0" err="1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400" u="none" dirty="0" err="1">
                          <a:effectLst/>
                        </a:rPr>
                        <a:t>Worst</a:t>
                      </a:r>
                      <a:endParaRPr lang="ro-RO" sz="1400" b="0" u="none" dirty="0" err="1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511159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 dirty="0">
                          <a:effectLst/>
                        </a:rPr>
                        <a:t>Shell Sort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0" i="0" u="none" strike="noStrike" noProof="0" dirty="0">
                          <a:effectLst/>
                        </a:rPr>
                        <a:t> </a:t>
                      </a:r>
                      <a:r>
                        <a:rPr lang="ro-RO" sz="1250" b="0" i="0" u="none" strike="noStrike" noProof="0" dirty="0">
                          <a:effectLst/>
                          <a:latin typeface="Consolas"/>
                        </a:rPr>
                        <a:t>Θ(</a:t>
                      </a:r>
                      <a:r>
                        <a:rPr lang="ro-RO" sz="1250" b="0" i="0" u="none" strike="noStrike" noProof="0" dirty="0" err="1">
                          <a:effectLst/>
                          <a:latin typeface="Consolas"/>
                        </a:rPr>
                        <a:t>nlog</a:t>
                      </a:r>
                      <a:r>
                        <a:rPr lang="ro-RO" sz="1250" b="0" i="0" u="none" strike="noStrike" noProof="0" dirty="0">
                          <a:effectLst/>
                          <a:latin typeface="Consolas"/>
                        </a:rPr>
                        <a:t>(n))</a:t>
                      </a:r>
                      <a:endParaRPr lang="en-US" b="0" dirty="0">
                        <a:latin typeface="Consolas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O(</a:t>
                      </a:r>
                      <a:r>
                        <a:rPr lang="ro-RO" sz="1250" b="0" i="1" u="none" strike="noStrike" noProof="0" dirty="0">
                          <a:effectLst/>
                          <a:latin typeface="Calibri"/>
                        </a:rPr>
                        <a:t>n</a:t>
                      </a: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 log</a:t>
                      </a:r>
                      <a:r>
                        <a:rPr lang="ro-RO" sz="1250" b="0" i="0" u="none" strike="noStrike" baseline="30000" noProof="0" dirty="0">
                          <a:effectLst/>
                          <a:latin typeface="Calibri"/>
                        </a:rPr>
                        <a:t>2</a:t>
                      </a:r>
                      <a:r>
                        <a:rPr lang="ro-RO" sz="1250" b="0" i="1" u="none" strike="noStrike" noProof="0" dirty="0">
                          <a:effectLst/>
                          <a:latin typeface="Calibri"/>
                        </a:rPr>
                        <a:t>n</a:t>
                      </a: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)</a:t>
                      </a:r>
                      <a:endParaRPr lang="en-US" b="0" dirty="0">
                        <a:latin typeface="Calibri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O(</a:t>
                      </a:r>
                      <a:r>
                        <a:rPr lang="ro-RO" sz="1250" b="0" i="1" u="none" strike="noStrike" noProof="0" dirty="0">
                          <a:effectLst/>
                          <a:latin typeface="Calibri"/>
                        </a:rPr>
                        <a:t>n</a:t>
                      </a:r>
                      <a:r>
                        <a:rPr lang="ro-RO" sz="1250" b="0" i="0" u="none" strike="noStrike" baseline="30000" noProof="0" dirty="0">
                          <a:effectLst/>
                          <a:latin typeface="Calibri"/>
                        </a:rPr>
                        <a:t>2</a:t>
                      </a: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) </a:t>
                      </a:r>
                      <a:endParaRPr lang="en-US" dirty="0"/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800929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 dirty="0">
                          <a:effectLst/>
                        </a:rPr>
                        <a:t>Radix Sort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Ω(</a:t>
                      </a:r>
                      <a:r>
                        <a:rPr lang="ro-RO" sz="1250" b="0" i="0" u="none" strike="noStrike" noProof="0" dirty="0" err="1">
                          <a:effectLst/>
                          <a:latin typeface="Calibri"/>
                        </a:rPr>
                        <a:t>nk</a:t>
                      </a: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)</a:t>
                      </a:r>
                      <a:endParaRPr lang="en-US" b="0" i="0" strike="noStrike" noProof="0" dirty="0">
                        <a:latin typeface="Calibri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θ(</a:t>
                      </a:r>
                      <a:r>
                        <a:rPr lang="ro-RO" sz="1250" b="0" i="0" u="none" strike="noStrike" noProof="0" dirty="0" err="1">
                          <a:effectLst/>
                          <a:latin typeface="Calibri"/>
                        </a:rPr>
                        <a:t>nk</a:t>
                      </a: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)</a:t>
                      </a:r>
                      <a:endParaRPr lang="en-US" b="0" i="0" strike="noStrike" noProof="0" dirty="0">
                        <a:latin typeface="Calibri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O(</a:t>
                      </a:r>
                      <a:r>
                        <a:rPr lang="ro-RO" sz="1250" b="0" i="0" u="none" strike="noStrike" noProof="0" dirty="0" err="1">
                          <a:effectLst/>
                          <a:latin typeface="Calibri"/>
                        </a:rPr>
                        <a:t>nk</a:t>
                      </a:r>
                      <a:r>
                        <a:rPr lang="ro-RO" sz="1250" b="0" i="0" u="none" strike="noStrike" noProof="0" dirty="0">
                          <a:effectLst/>
                          <a:latin typeface="Calibri"/>
                        </a:rPr>
                        <a:t>)</a:t>
                      </a:r>
                      <a:endParaRPr lang="en-US" b="0" i="0" strike="noStrike" noProof="0" dirty="0">
                        <a:latin typeface="Calibri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829810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1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Count Sort</a:t>
                      </a:r>
                      <a:endParaRPr lang="ro-RO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1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Ω(N + k)</a:t>
                      </a:r>
                      <a:endParaRPr lang="ro-RO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1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Θ(N + k)</a:t>
                      </a:r>
                      <a:endParaRPr lang="ro-RO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249" marR="95249" marT="133350" marB="13335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250" b="1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O(N + k)</a:t>
                      </a:r>
                      <a:endParaRPr lang="ro-RO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249" marR="95249" marT="133350" marB="133350"/>
                </a:tc>
                <a:extLst>
                  <a:ext uri="{0D108BD9-81ED-4DB2-BD59-A6C34878D82A}">
                    <a16:rowId xmlns:a16="http://schemas.microsoft.com/office/drawing/2014/main" val="49456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 dirty="0" err="1">
                          <a:effectLst/>
                        </a:rPr>
                        <a:t>Quick</a:t>
                      </a:r>
                      <a:r>
                        <a:rPr lang="ro-RO" sz="1250" u="none" dirty="0">
                          <a:effectLst/>
                        </a:rPr>
                        <a:t> Sort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 dirty="0">
                          <a:effectLst/>
                        </a:rPr>
                        <a:t>Ω(</a:t>
                      </a:r>
                      <a:r>
                        <a:rPr lang="ro-RO" sz="1250" u="none" dirty="0">
                          <a:effectLst/>
                        </a:rPr>
                        <a:t>n log(n))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 dirty="0">
                          <a:effectLst/>
                        </a:rPr>
                        <a:t>θ(</a:t>
                      </a:r>
                      <a:r>
                        <a:rPr lang="ro-RO" sz="1250" u="none" dirty="0">
                          <a:effectLst/>
                        </a:rPr>
                        <a:t>n log(n))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 dirty="0">
                          <a:effectLst/>
                        </a:rPr>
                        <a:t>O(n^2)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1573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 dirty="0">
                          <a:effectLst/>
                        </a:rPr>
                        <a:t>Merge Sort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 dirty="0">
                          <a:effectLst/>
                        </a:rPr>
                        <a:t>Ω(</a:t>
                      </a:r>
                      <a:r>
                        <a:rPr lang="ro-RO" sz="1250" u="none" dirty="0">
                          <a:effectLst/>
                        </a:rPr>
                        <a:t>n log(n))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sz="1250" u="none" dirty="0">
                          <a:effectLst/>
                        </a:rPr>
                        <a:t>θ(</a:t>
                      </a:r>
                      <a:r>
                        <a:rPr lang="ro-RO" sz="1250" u="none" dirty="0">
                          <a:effectLst/>
                        </a:rPr>
                        <a:t>n log(n))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sz="1250" u="none" dirty="0">
                          <a:effectLst/>
                        </a:rPr>
                        <a:t>O(n log(n))</a:t>
                      </a:r>
                      <a:endParaRPr lang="ro-RO" sz="125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4861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676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CFE7A99-7692-4E9D-9CA1-3DBFCAEDEB8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5454595"/>
              </p:ext>
            </p:extLst>
          </p:nvPr>
        </p:nvGraphicFramePr>
        <p:xfrm>
          <a:off x="4887429" y="1035716"/>
          <a:ext cx="6545201" cy="413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81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62166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42794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868660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5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dirty="0"/>
                        <a:t>SHELL SORT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MARIME VECTOR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VALOARE MAXIMA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TIMP (milisecunde)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2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23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336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343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4592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3891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9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4037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2E8C0CF5-91C9-49F3-970A-E68072B3B3EA}"/>
              </a:ext>
            </a:extLst>
          </p:cNvPr>
          <p:cNvSpPr txBox="1"/>
          <p:nvPr/>
        </p:nvSpPr>
        <p:spPr>
          <a:xfrm>
            <a:off x="454324" y="2898476"/>
            <a:ext cx="3102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Arabic Typesetting"/>
              </a:rPr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3054644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AE18B244-3502-4A6E-8CA7-858B3CED6812}"/>
              </a:ext>
            </a:extLst>
          </p:cNvPr>
          <p:cNvSpPr txBox="1"/>
          <p:nvPr/>
        </p:nvSpPr>
        <p:spPr>
          <a:xfrm>
            <a:off x="281796" y="2941608"/>
            <a:ext cx="346206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 dirty="0">
                <a:solidFill>
                  <a:srgbClr val="EED8F2"/>
                </a:solidFill>
                <a:latin typeface="Arabic Typesetting"/>
                <a:cs typeface="Arabic Typesetting"/>
              </a:rPr>
              <a:t>RADIX SORT</a:t>
            </a:r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CA66B1E2-7313-4EF1-8D22-41A1EF2E6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274310"/>
              </p:ext>
            </p:extLst>
          </p:nvPr>
        </p:nvGraphicFramePr>
        <p:xfrm>
          <a:off x="4887429" y="1035716"/>
          <a:ext cx="6545201" cy="413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81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62166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42794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868660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5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dirty="0"/>
                        <a:t>RADIX SORT</a:t>
                      </a:r>
                      <a:endParaRPr lang="ro-RO" sz="1700"/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MARIME VECTOR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VALOARE MAXIMA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TIMP (milisecunde)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2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14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80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155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1069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1195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9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1443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58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A20C58C8-AD23-4B8D-8D40-30F7C4B8BD21}"/>
              </a:ext>
            </a:extLst>
          </p:cNvPr>
          <p:cNvSpPr txBox="1"/>
          <p:nvPr/>
        </p:nvSpPr>
        <p:spPr>
          <a:xfrm>
            <a:off x="339306" y="2955985"/>
            <a:ext cx="34908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Calibri"/>
              </a:rPr>
              <a:t>COUNT SORT</a:t>
            </a:r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CBD7C76B-4070-43A3-A013-60C8380D94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395751"/>
              </p:ext>
            </p:extLst>
          </p:nvPr>
        </p:nvGraphicFramePr>
        <p:xfrm>
          <a:off x="4926842" y="1022578"/>
          <a:ext cx="6545201" cy="413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81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62166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42794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868660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5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dirty="0"/>
                        <a:t>RADIX SORT</a:t>
                      </a:r>
                      <a:endParaRPr lang="ro-RO" sz="1700"/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MARIME VECTOR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VALOARE MAXIMA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TIMP (milisecunde)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2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12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37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200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X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9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X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154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5A75B526-0913-4530-9868-5A23A1A3F6F0}"/>
              </a:ext>
            </a:extLst>
          </p:cNvPr>
          <p:cNvSpPr txBox="1"/>
          <p:nvPr/>
        </p:nvSpPr>
        <p:spPr>
          <a:xfrm>
            <a:off x="411192" y="2970363"/>
            <a:ext cx="29157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Calibri"/>
              </a:rPr>
              <a:t>QUICK SORT</a:t>
            </a:r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E2DAEDA8-A099-41D0-ABF4-B2C2892BB8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501804"/>
              </p:ext>
            </p:extLst>
          </p:nvPr>
        </p:nvGraphicFramePr>
        <p:xfrm>
          <a:off x="4926842" y="1022578"/>
          <a:ext cx="6545201" cy="413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81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62166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42794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868660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5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dirty="0"/>
                        <a:t>RADIX SORT</a:t>
                      </a:r>
                      <a:endParaRPr lang="ro-RO" sz="1700"/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MARIME VECTOR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VALOARE MAXIMA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TIMP (milisecunde)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2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20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4042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287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12722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11318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9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11364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4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AA7BBEDA-5C56-48F0-9BC9-A92DA2453899}"/>
              </a:ext>
            </a:extLst>
          </p:cNvPr>
          <p:cNvSpPr txBox="1"/>
          <p:nvPr/>
        </p:nvSpPr>
        <p:spPr>
          <a:xfrm>
            <a:off x="396815" y="2999117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/>
                <a:cs typeface="Calibri"/>
              </a:rPr>
              <a:t>MERGE SORT</a:t>
            </a:r>
          </a:p>
        </p:txBody>
      </p:sp>
      <p:graphicFrame>
        <p:nvGraphicFramePr>
          <p:cNvPr id="3" name="Tabel 4">
            <a:extLst>
              <a:ext uri="{FF2B5EF4-FFF2-40B4-BE49-F238E27FC236}">
                <a16:creationId xmlns:a16="http://schemas.microsoft.com/office/drawing/2014/main" id="{D07A54F6-117B-4BA5-B936-54477DA91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246801"/>
              </p:ext>
            </p:extLst>
          </p:nvPr>
        </p:nvGraphicFramePr>
        <p:xfrm>
          <a:off x="4926842" y="1022578"/>
          <a:ext cx="6545201" cy="413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81">
                  <a:extLst>
                    <a:ext uri="{9D8B030D-6E8A-4147-A177-3AD203B41FA5}">
                      <a16:colId xmlns:a16="http://schemas.microsoft.com/office/drawing/2014/main" val="3803966105"/>
                    </a:ext>
                  </a:extLst>
                </a:gridCol>
                <a:gridCol w="2162166">
                  <a:extLst>
                    <a:ext uri="{9D8B030D-6E8A-4147-A177-3AD203B41FA5}">
                      <a16:colId xmlns:a16="http://schemas.microsoft.com/office/drawing/2014/main" val="2814970160"/>
                    </a:ext>
                  </a:extLst>
                </a:gridCol>
                <a:gridCol w="1342794">
                  <a:extLst>
                    <a:ext uri="{9D8B030D-6E8A-4147-A177-3AD203B41FA5}">
                      <a16:colId xmlns:a16="http://schemas.microsoft.com/office/drawing/2014/main" val="1434098157"/>
                    </a:ext>
                  </a:extLst>
                </a:gridCol>
                <a:gridCol w="1868660">
                  <a:extLst>
                    <a:ext uri="{9D8B030D-6E8A-4147-A177-3AD203B41FA5}">
                      <a16:colId xmlns:a16="http://schemas.microsoft.com/office/drawing/2014/main" val="351416720"/>
                    </a:ext>
                  </a:extLst>
                </a:gridCol>
              </a:tblGrid>
              <a:tr h="65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700" dirty="0"/>
                        <a:t>RADIX SORT</a:t>
                      </a:r>
                      <a:endParaRPr lang="ro-RO" sz="1700"/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MARIME VECTOR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VALOARE MAXIMA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TIMP (milisecunde)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074424951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3404039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2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0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126587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108084629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4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17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930944944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10^3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215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2736862058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10^6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246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642575896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10^5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2335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3834299410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1945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1855756217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r>
                        <a:rPr lang="ro-RO" sz="1700" dirty="0"/>
                        <a:t>9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10^7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10^8</a:t>
                      </a:r>
                    </a:p>
                  </a:txBody>
                  <a:tcPr marL="88052" marR="88052" marT="44026" marB="44026"/>
                </a:tc>
                <a:tc>
                  <a:txBody>
                    <a:bodyPr/>
                    <a:lstStyle/>
                    <a:p>
                      <a:r>
                        <a:rPr lang="ro-RO" sz="1700" dirty="0"/>
                        <a:t>1883</a:t>
                      </a:r>
                    </a:p>
                  </a:txBody>
                  <a:tcPr marL="88052" marR="88052" marT="44026" marB="44026"/>
                </a:tc>
                <a:extLst>
                  <a:ext uri="{0D108BD9-81ED-4DB2-BD59-A6C34878D82A}">
                    <a16:rowId xmlns:a16="http://schemas.microsoft.com/office/drawing/2014/main" val="419580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TEMA 1 SD: sortari</vt:lpstr>
      <vt:lpstr>COMPLEXITATE ALGORITM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revision>193</cp:revision>
  <dcterms:created xsi:type="dcterms:W3CDTF">2021-03-14T01:14:15Z</dcterms:created>
  <dcterms:modified xsi:type="dcterms:W3CDTF">2022-03-14T19:58:50Z</dcterms:modified>
</cp:coreProperties>
</file>