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1" r:id="rId4"/>
    <p:sldId id="262" r:id="rId5"/>
    <p:sldId id="258" r:id="rId6"/>
    <p:sldId id="266" r:id="rId7"/>
    <p:sldId id="267" r:id="rId8"/>
    <p:sldId id="263" r:id="rId9"/>
    <p:sldId id="264" r:id="rId10"/>
    <p:sldId id="265"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B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92" autoAdjust="0"/>
  </p:normalViewPr>
  <p:slideViewPr>
    <p:cSldViewPr>
      <p:cViewPr>
        <p:scale>
          <a:sx n="110" d="100"/>
          <a:sy n="110" d="100"/>
        </p:scale>
        <p:origin x="-1666" y="4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D8AFDA-05A7-4DBB-B9DF-EA823864129E}" type="datetimeFigureOut">
              <a:rPr lang="ro-RO" smtClean="0"/>
              <a:t>08.01.2024</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14817-7DFA-4DD8-8295-8B1E9CB26539}" type="slidenum">
              <a:rPr lang="ro-RO" smtClean="0"/>
              <a:t>‹#›</a:t>
            </a:fld>
            <a:endParaRPr lang="ro-RO"/>
          </a:p>
        </p:txBody>
      </p:sp>
    </p:spTree>
    <p:extLst>
      <p:ext uri="{BB962C8B-B14F-4D97-AF65-F5344CB8AC3E}">
        <p14:creationId xmlns:p14="http://schemas.microsoft.com/office/powerpoint/2010/main" val="3846902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În contextul </a:t>
            </a:r>
            <a:r>
              <a:rPr lang="ro-RO" sz="1200" b="0" i="0" kern="1200" dirty="0" smtClean="0">
                <a:solidFill>
                  <a:schemeClr val="tx1"/>
                </a:solidFill>
                <a:effectLst/>
                <a:latin typeface="+mn-lt"/>
                <a:ea typeface="+mn-ea"/>
                <a:cs typeface="+mn-cs"/>
              </a:rPr>
              <a:t>temei,</a:t>
            </a:r>
            <a:r>
              <a:rPr lang="ro-RO" sz="1200" b="0" i="0" kern="1200" baseline="0" dirty="0" smtClean="0">
                <a:solidFill>
                  <a:schemeClr val="tx1"/>
                </a:solidFill>
                <a:effectLst/>
                <a:latin typeface="+mn-lt"/>
                <a:ea typeface="+mn-ea"/>
                <a:cs typeface="+mn-cs"/>
              </a:rPr>
              <a:t> </a:t>
            </a:r>
            <a:r>
              <a:rPr lang="ro-RO" sz="1200" b="0" i="0" kern="1200" baseline="0" dirty="0" smtClean="0">
                <a:solidFill>
                  <a:schemeClr val="tx1"/>
                </a:solidFill>
                <a:effectLst/>
                <a:latin typeface="Segoe UI Symbol" pitchFamily="34" charset="0"/>
                <a:ea typeface="Segoe UI Symbol" pitchFamily="34" charset="0"/>
                <a:cs typeface="Segoe UI" pitchFamily="34" charset="0"/>
              </a:rPr>
              <a:t>î</a:t>
            </a:r>
            <a:r>
              <a:rPr lang="ro-RO" sz="1200" dirty="0" smtClean="0">
                <a:latin typeface="Segoe UI Symbol" pitchFamily="34" charset="0"/>
                <a:ea typeface="Segoe UI Symbol" pitchFamily="34" charset="0"/>
                <a:cs typeface="Segoe UI" pitchFamily="34" charset="0"/>
              </a:rPr>
              <a:t>nvățarea prin recompensare</a:t>
            </a:r>
            <a:r>
              <a:rPr lang="ro-RO" sz="1200" baseline="0" dirty="0" smtClean="0">
                <a:latin typeface="Segoe UI Symbol" pitchFamily="34" charset="0"/>
                <a:ea typeface="Segoe UI Symbol" pitchFamily="34" charset="0"/>
                <a:cs typeface="Segoe UI" pitchFamily="34" charset="0"/>
              </a:rPr>
              <a:t> </a:t>
            </a:r>
            <a:r>
              <a:rPr lang="vi-VN" sz="1200" b="0" i="0" kern="1200" dirty="0" smtClean="0">
                <a:solidFill>
                  <a:schemeClr val="tx1"/>
                </a:solidFill>
                <a:effectLst/>
                <a:latin typeface="+mn-lt"/>
                <a:ea typeface="+mn-ea"/>
                <a:cs typeface="+mn-cs"/>
              </a:rPr>
              <a:t>se traduce prin alegerea brațului (acțiunii) care ar duce la cea mai mare recompensă pe termen lung.</a:t>
            </a:r>
            <a:endParaRPr lang="ro-RO" sz="1200" b="0" i="0" kern="1200" dirty="0" smtClean="0">
              <a:solidFill>
                <a:schemeClr val="tx1"/>
              </a:solidFill>
              <a:effectLst/>
              <a:latin typeface="+mn-lt"/>
              <a:ea typeface="+mn-ea"/>
              <a:cs typeface="+mn-cs"/>
            </a:endParaRPr>
          </a:p>
          <a:p>
            <a:endParaRPr lang="ro-RO"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UCB1 </a:t>
            </a:r>
            <a:r>
              <a:rPr lang="vi-VN" sz="1200" b="0" i="0" kern="1200" dirty="0" smtClean="0">
                <a:solidFill>
                  <a:schemeClr val="tx1"/>
                </a:solidFill>
                <a:effectLst/>
                <a:latin typeface="+mn-lt"/>
                <a:ea typeface="+mn-ea"/>
                <a:cs typeface="+mn-cs"/>
              </a:rPr>
              <a:t>se bazează pe principiul optimizării încrederii, calculând un interval de încredere pentru fiecare braț care reflectă atât recompensa medie cât și incertitudinea asociată cu brațul respectiv. Aceasta încearcă să echilibreze explorarea brațelor puțin testate cu exploatarea celor care au oferit până acum recompense mari.</a:t>
            </a:r>
          </a:p>
          <a:p>
            <a:r>
              <a:rPr lang="vi-VN" sz="1200" b="1" i="0" kern="1200" dirty="0" smtClean="0">
                <a:solidFill>
                  <a:schemeClr val="tx1"/>
                </a:solidFill>
                <a:effectLst/>
                <a:latin typeface="+mn-lt"/>
                <a:ea typeface="+mn-ea"/>
                <a:cs typeface="+mn-cs"/>
              </a:rPr>
              <a:t>Epsilon-Greedy</a:t>
            </a:r>
            <a:r>
              <a:rPr lang="vi-VN" sz="1200" b="0" i="0" kern="1200" dirty="0" smtClean="0">
                <a:solidFill>
                  <a:schemeClr val="tx1"/>
                </a:solidFill>
                <a:effectLst/>
                <a:latin typeface="+mn-lt"/>
                <a:ea typeface="+mn-ea"/>
                <a:cs typeface="+mn-cs"/>
              </a:rPr>
              <a:t> este o metodă mai simplă, care alege cu o probabilitate (epsilon) să exploreze aleatoriu un braț, și cu probabilitatea (1-epsilon) să exploateze brațul cu cea mai mare recompensă medie cunoscută până în acel moment.</a:t>
            </a:r>
            <a:endParaRPr lang="ro-RO"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Acești algoritmi ajută la rezolvare</a:t>
            </a:r>
            <a:r>
              <a:rPr lang="ro-RO"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prin echilibrarea între explorarea de noi brațe și exploatarea celor cunoscute pentru a maximiza recompensa totală. </a:t>
            </a:r>
            <a:endParaRPr lang="ro-RO"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o-RO"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Principalele motive pentru utilizarea învățării prin recompensare</a:t>
            </a:r>
            <a:r>
              <a:rPr lang="ro-RO" sz="1200" b="1"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Daca s-ar cunoaste valoarea fiecarei actiuni problema </a:t>
            </a:r>
            <a:r>
              <a:rPr lang="ro-RO" dirty="0" smtClean="0"/>
              <a:t>agentului</a:t>
            </a:r>
            <a:r>
              <a:rPr lang="en-US" dirty="0" smtClean="0"/>
              <a:t>cu n brate ar fi foarte usor de rezolva</a:t>
            </a:r>
            <a:r>
              <a:rPr lang="ro-RO" dirty="0" smtClean="0"/>
              <a:t>t.</a:t>
            </a:r>
            <a:r>
              <a:rPr lang="ro-RO" baseline="0" dirty="0" smtClean="0"/>
              <a:t> </a:t>
            </a:r>
            <a:r>
              <a:rPr lang="en-US" dirty="0" smtClean="0"/>
              <a:t>Daca fiecare actiune are asociata o anumita</a:t>
            </a:r>
            <a:r>
              <a:rPr lang="ro-RO" baseline="0" dirty="0" smtClean="0"/>
              <a:t> </a:t>
            </a:r>
            <a:r>
              <a:rPr lang="en-US" dirty="0" smtClean="0"/>
              <a:t>recompensa, atunci exista o actiune a carei valoare a recompensei este cea mai mare. Selectarea actiunii a carei recompensa estimat a este cea mai mare se numeste metoda greedy</a:t>
            </a:r>
            <a:r>
              <a:rPr lang="ro-RO"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Daca se selecteaza actiunea care maximizeaza recompensa atunci se exploateaza cunostintele obtinute despre </a:t>
            </a:r>
            <a:r>
              <a:rPr lang="en-US" dirty="0" err="1" smtClean="0"/>
              <a:t>valorile</a:t>
            </a:r>
            <a:r>
              <a:rPr lang="en-US" dirty="0" smtClean="0"/>
              <a:t> </a:t>
            </a:r>
            <a:r>
              <a:rPr lang="en-US" dirty="0" err="1" smtClean="0"/>
              <a:t>actiunilor</a:t>
            </a:r>
            <a:r>
              <a:rPr lang="ro-RO" dirty="0" smtClean="0"/>
              <a:t>,</a:t>
            </a:r>
            <a:r>
              <a:rPr lang="ro-RO" baseline="0" dirty="0" smtClean="0"/>
              <a:t> </a:t>
            </a:r>
            <a:r>
              <a:rPr lang="en-US" dirty="0" smtClean="0"/>
              <a:t>daca </a:t>
            </a:r>
            <a:r>
              <a:rPr lang="en-US" dirty="0" smtClean="0"/>
              <a:t>nu se selecteaza acest tip de actiune spunem  ca se exploreaza.</a:t>
            </a:r>
            <a:endParaRPr lang="ro-RO" b="1" dirty="0"/>
          </a:p>
        </p:txBody>
      </p:sp>
      <p:sp>
        <p:nvSpPr>
          <p:cNvPr id="4" name="Slide Number Placeholder 3"/>
          <p:cNvSpPr>
            <a:spLocks noGrp="1"/>
          </p:cNvSpPr>
          <p:nvPr>
            <p:ph type="sldNum" sz="quarter" idx="10"/>
          </p:nvPr>
        </p:nvSpPr>
        <p:spPr/>
        <p:txBody>
          <a:bodyPr/>
          <a:lstStyle/>
          <a:p>
            <a:fld id="{C9814817-7DFA-4DD8-8295-8B1E9CB26539}" type="slidenum">
              <a:rPr lang="ro-RO" smtClean="0"/>
              <a:t>2</a:t>
            </a:fld>
            <a:endParaRPr lang="ro-RO"/>
          </a:p>
        </p:txBody>
      </p:sp>
    </p:spTree>
    <p:extLst>
      <p:ext uri="{BB962C8B-B14F-4D97-AF65-F5344CB8AC3E}">
        <p14:creationId xmlns:p14="http://schemas.microsoft.com/office/powerpoint/2010/main" val="231596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Upper Confidence Bound (UCB) </a:t>
            </a:r>
            <a:r>
              <a:rPr lang="en-US" dirty="0" smtClean="0"/>
              <a:t>este cea mai utilizata metoda de solutie pentru problemele cu agenti cu brate multiple. Acest algoritm se bazeaza pe principiul optimismului în fata incertitudinii. UCB1 este o strategie bazata pe încrederea superioara, care alege bratul cu cea mai mare valoare estimata, ponderata cu o masura de încredere. </a:t>
            </a:r>
            <a:endParaRPr lang="ro-RO" dirty="0" smtClean="0"/>
          </a:p>
          <a:p>
            <a:r>
              <a:rPr lang="en-US" dirty="0" smtClean="0"/>
              <a:t>Mentine o estimare a recompensei medii pentru fiecare brat,</a:t>
            </a:r>
            <a:r>
              <a:rPr lang="ro-RO" baseline="0" dirty="0" smtClean="0"/>
              <a:t> </a:t>
            </a:r>
            <a:r>
              <a:rPr lang="en-US" dirty="0" smtClean="0"/>
              <a:t>si utilizeaza formula Upper Con-fidence Bound (UCB) pentru a decide ce brat, sa aleaga. Formula ia în considerare atât recompensa medie, cât si un bonus de explorare, permitând agentului sa exploreze bratele cu estimate nesigure, dar sa favorizeze bratele cu recompense potential mai mari</a:t>
            </a:r>
            <a:r>
              <a:rPr lang="ro-RO" dirty="0" smtClean="0"/>
              <a:t>.</a:t>
            </a:r>
          </a:p>
          <a:p>
            <a:endParaRPr lang="ro-RO" dirty="0" smtClean="0"/>
          </a:p>
          <a:p>
            <a:r>
              <a:rPr lang="en-US" dirty="0" smtClean="0"/>
              <a:t>Formula Q(a) + c · q ln(t) N(a) unde Q(a) este recompensa medie a bratului a, N(a) este numarul de selectii ale bratului a</a:t>
            </a:r>
            <a:r>
              <a:rPr lang="ro-RO" dirty="0" smtClean="0"/>
              <a:t>, </a:t>
            </a:r>
            <a:r>
              <a:rPr lang="en-US" dirty="0" smtClean="0"/>
              <a:t>t este numarul total de selectii, iar c este un parametru de reglaj pentru explorare. </a:t>
            </a:r>
            <a:endParaRPr lang="ro-RO" dirty="0" smtClean="0"/>
          </a:p>
          <a:p>
            <a:r>
              <a:rPr lang="en-US" dirty="0" smtClean="0"/>
              <a:t>Algoritmul UCB1 încearca sa echilibreze eficient exploatarea bratelor cu recompense</a:t>
            </a:r>
            <a:r>
              <a:rPr lang="ro-RO" dirty="0" smtClean="0"/>
              <a:t> </a:t>
            </a:r>
            <a:r>
              <a:rPr lang="en-US" dirty="0" smtClean="0"/>
              <a:t>cunoscute si explorarea bratelor necunoscute pentru a obtine informatii mai precise despre ele. </a:t>
            </a:r>
            <a:endParaRPr lang="ro-RO" dirty="0" smtClean="0"/>
          </a:p>
          <a:p>
            <a:endParaRPr lang="ro-RO" dirty="0" smtClean="0"/>
          </a:p>
          <a:p>
            <a:endParaRPr lang="ro-RO" dirty="0" smtClean="0"/>
          </a:p>
          <a:p>
            <a:r>
              <a:rPr lang="en-US" b="1" dirty="0" smtClean="0"/>
              <a:t>Epsilon-Greedy</a:t>
            </a:r>
            <a:r>
              <a:rPr lang="en-US" dirty="0" smtClean="0"/>
              <a:t> este o strategie simpla care alterneaza între explorare si exploatare.</a:t>
            </a:r>
            <a:r>
              <a:rPr lang="ro-RO" dirty="0" smtClean="0"/>
              <a:t> </a:t>
            </a:r>
            <a:r>
              <a:rPr lang="en-US" dirty="0" smtClean="0"/>
              <a:t>Alegerea între explorare si exploatare este un trade-off important. Prea multa exploatare poate duce la pierderea unor oportunitati mai bune, în timp ce prea multa explorare poate reduce profitul  imediat.</a:t>
            </a:r>
            <a:r>
              <a:rPr lang="ro-RO" dirty="0" smtClean="0"/>
              <a:t> </a:t>
            </a:r>
            <a:r>
              <a:rPr lang="en-US" dirty="0" smtClean="0"/>
              <a:t>Cu o probabilitate epsilon, alege un brat</a:t>
            </a:r>
            <a:r>
              <a:rPr lang="ro-RO" baseline="0" dirty="0" smtClean="0"/>
              <a:t> </a:t>
            </a:r>
            <a:r>
              <a:rPr lang="en-US" dirty="0" smtClean="0"/>
              <a:t>aleator, iar cu probabilitate 1 − eps, alege bratul cu cea mai mare recompensa medie.</a:t>
            </a:r>
            <a:r>
              <a:rPr lang="ro-RO" dirty="0" smtClean="0"/>
              <a:t> </a:t>
            </a:r>
            <a:r>
              <a:rPr lang="it-IT" dirty="0" smtClean="0"/>
              <a:t>O valoare mai mare a (eps) va promova mai multa explorare, în timp ce o valoare mai mica va favoriza mai mult exploatarea.</a:t>
            </a:r>
            <a:endParaRPr lang="ro-RO" dirty="0" smtClean="0"/>
          </a:p>
          <a:p>
            <a:endParaRPr lang="ro-RO" dirty="0" smtClean="0"/>
          </a:p>
          <a:p>
            <a:r>
              <a:rPr lang="en-US" b="1" dirty="0" smtClean="0"/>
              <a:t>Exploatarea </a:t>
            </a:r>
            <a:endParaRPr lang="ro-RO" b="1" dirty="0" smtClean="0"/>
          </a:p>
          <a:p>
            <a:r>
              <a:rPr lang="en-US" dirty="0" smtClean="0"/>
              <a:t>– Exploatarea se refera la alegerea actiunilor cunoscute care au avut succes în trecut si care, în mod aparent, ofera cele mai mari recompense. </a:t>
            </a:r>
            <a:endParaRPr lang="ro-RO" dirty="0" smtClean="0"/>
          </a:p>
          <a:p>
            <a:r>
              <a:rPr lang="en-US" dirty="0" smtClean="0"/>
              <a:t>– Scopul este de a maximiza profitul imediat si de a beneficia de informatiile dobândite anterior. </a:t>
            </a:r>
            <a:endParaRPr lang="ro-RO" dirty="0" smtClean="0"/>
          </a:p>
          <a:p>
            <a:r>
              <a:rPr lang="en-US" dirty="0" smtClean="0"/>
              <a:t>– Exploatarea este eficienta atunci când agentul are suficiente </a:t>
            </a:r>
            <a:r>
              <a:rPr lang="en-US" dirty="0" err="1" smtClean="0"/>
              <a:t>informat</a:t>
            </a:r>
            <a:r>
              <a:rPr lang="ro-RO" dirty="0" smtClean="0"/>
              <a:t>i</a:t>
            </a:r>
            <a:r>
              <a:rPr lang="en-US" dirty="0" smtClean="0"/>
              <a:t>i pentru a face alegeri întelepte pe baza experientelor trecute.</a:t>
            </a:r>
            <a:endParaRPr lang="ro-RO" dirty="0" smtClean="0"/>
          </a:p>
          <a:p>
            <a:endParaRPr lang="ro-RO" dirty="0" smtClean="0"/>
          </a:p>
          <a:p>
            <a:r>
              <a:rPr lang="en-US" b="1" dirty="0" smtClean="0"/>
              <a:t>Explorarea </a:t>
            </a:r>
            <a:endParaRPr lang="ro-RO" b="1" dirty="0" smtClean="0"/>
          </a:p>
          <a:p>
            <a:r>
              <a:rPr lang="en-US" dirty="0" smtClean="0"/>
              <a:t>– Explorarea se refera la încercarea de actiuni noi si necunoscute pentru a afla mai multe despre mediul sau sistemul înconjurator. </a:t>
            </a:r>
            <a:endParaRPr lang="ro-RO" dirty="0" smtClean="0"/>
          </a:p>
          <a:p>
            <a:r>
              <a:rPr lang="en-US" dirty="0" smtClean="0"/>
              <a:t>– Scopul este de a descoperi noi optiuni care ar putea oferi recompense mai mari decât cele deja cunoscute. </a:t>
            </a:r>
            <a:endParaRPr lang="ro-RO" dirty="0" smtClean="0"/>
          </a:p>
          <a:p>
            <a:r>
              <a:rPr lang="en-US" dirty="0" smtClean="0"/>
              <a:t>– Explorarea este cruciala în fazele incipiente ale învatarii sau în situatiile în care informatiile existente sunt limitate sau incerte.</a:t>
            </a:r>
            <a:endParaRPr lang="ro-RO" dirty="0" smtClean="0"/>
          </a:p>
          <a:p>
            <a:endParaRPr lang="ro-RO" dirty="0" smtClean="0"/>
          </a:p>
          <a:p>
            <a:endParaRPr lang="ro-RO" dirty="0" smtClean="0"/>
          </a:p>
          <a:p>
            <a:endParaRPr lang="ro-RO" dirty="0" smtClean="0"/>
          </a:p>
        </p:txBody>
      </p:sp>
      <p:sp>
        <p:nvSpPr>
          <p:cNvPr id="4" name="Slide Number Placeholder 3"/>
          <p:cNvSpPr>
            <a:spLocks noGrp="1"/>
          </p:cNvSpPr>
          <p:nvPr>
            <p:ph type="sldNum" sz="quarter" idx="10"/>
          </p:nvPr>
        </p:nvSpPr>
        <p:spPr/>
        <p:txBody>
          <a:bodyPr/>
          <a:lstStyle/>
          <a:p>
            <a:fld id="{C9814817-7DFA-4DD8-8295-8B1E9CB26539}" type="slidenum">
              <a:rPr lang="ro-RO" smtClean="0"/>
              <a:t>3</a:t>
            </a:fld>
            <a:endParaRPr lang="ro-RO"/>
          </a:p>
        </p:txBody>
      </p:sp>
    </p:spTree>
    <p:extLst>
      <p:ext uri="{BB962C8B-B14F-4D97-AF65-F5344CB8AC3E}">
        <p14:creationId xmlns:p14="http://schemas.microsoft.com/office/powerpoint/2010/main" val="1124102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Algoritmul pentru generarea datelor de intrare genereaza trei tipuri principale de valor</a:t>
            </a:r>
            <a:r>
              <a:rPr lang="ro-RO" dirty="0" smtClean="0"/>
              <a:t>i.</a:t>
            </a:r>
          </a:p>
          <a:p>
            <a:endParaRPr lang="ro-RO" dirty="0" smtClean="0"/>
          </a:p>
          <a:p>
            <a:r>
              <a:rPr lang="vi-VN" sz="1200" b="0" i="0" kern="1200" dirty="0" smtClean="0">
                <a:solidFill>
                  <a:schemeClr val="tx1"/>
                </a:solidFill>
                <a:effectLst/>
                <a:latin typeface="+mn-lt"/>
                <a:ea typeface="+mn-ea"/>
                <a:cs typeface="+mn-cs"/>
              </a:rPr>
              <a:t>Cu cât ai mai multe brațe, cu atât crește dificultatea în a identifica brațul (acțiunea) care produce cea mai mare recompensă sau randament.</a:t>
            </a:r>
            <a:endParaRPr lang="ro-RO" sz="1200" b="0" i="0" kern="1200" dirty="0" smtClean="0">
              <a:solidFill>
                <a:schemeClr val="tx1"/>
              </a:solidFill>
              <a:effectLst/>
              <a:latin typeface="+mn-lt"/>
              <a:ea typeface="+mn-ea"/>
              <a:cs typeface="+mn-cs"/>
            </a:endParaRPr>
          </a:p>
          <a:p>
            <a:endParaRPr lang="ro-RO" dirty="0" smtClean="0"/>
          </a:p>
          <a:p>
            <a:r>
              <a:rPr lang="en-US" dirty="0" smtClean="0"/>
              <a:t>Numarul de iteratii reprezinta de câte ori agentii fac alegeri si actualizeaza starea lor în cadrul simularii.</a:t>
            </a:r>
            <a:r>
              <a:rPr lang="ro-RO" dirty="0" smtClean="0"/>
              <a:t> </a:t>
            </a:r>
            <a:r>
              <a:rPr lang="en-US" dirty="0" smtClean="0"/>
              <a:t>Cu cât numarul de iteratii este mai mare, cu atât simularea ruleaza pe un numar mai mare de </a:t>
            </a:r>
            <a:r>
              <a:rPr lang="en-US" dirty="0" err="1" smtClean="0"/>
              <a:t>runde</a:t>
            </a:r>
            <a:r>
              <a:rPr lang="en-US" dirty="0" smtClean="0"/>
              <a:t>, permitând agent, </a:t>
            </a:r>
            <a:r>
              <a:rPr lang="en-US" dirty="0" err="1" smtClean="0"/>
              <a:t>ilor</a:t>
            </a:r>
            <a:r>
              <a:rPr lang="en-US" dirty="0" smtClean="0"/>
              <a:t> sa </a:t>
            </a:r>
            <a:r>
              <a:rPr lang="en-US" dirty="0" err="1" smtClean="0"/>
              <a:t>acumuleze</a:t>
            </a:r>
            <a:r>
              <a:rPr lang="en-US" dirty="0" smtClean="0"/>
              <a:t> mai multa </a:t>
            </a:r>
            <a:r>
              <a:rPr lang="en-US" dirty="0" err="1" smtClean="0"/>
              <a:t>experienta</a:t>
            </a:r>
            <a:r>
              <a:rPr lang="en-US" dirty="0" smtClean="0"/>
              <a:t> si sa </a:t>
            </a:r>
            <a:r>
              <a:rPr lang="en-US" dirty="0" err="1" smtClean="0"/>
              <a:t>îsi</a:t>
            </a:r>
            <a:r>
              <a:rPr lang="en-US" dirty="0" smtClean="0"/>
              <a:t> </a:t>
            </a:r>
            <a:r>
              <a:rPr lang="en-US" dirty="0" err="1" smtClean="0"/>
              <a:t>ajusteze</a:t>
            </a:r>
            <a:r>
              <a:rPr lang="en-US" dirty="0" smtClean="0"/>
              <a:t> mai bine </a:t>
            </a:r>
            <a:r>
              <a:rPr lang="en-US" dirty="0" err="1" smtClean="0"/>
              <a:t>strate</a:t>
            </a:r>
            <a:r>
              <a:rPr lang="ro-RO" dirty="0" smtClean="0"/>
              <a:t>giile. </a:t>
            </a:r>
            <a:r>
              <a:rPr lang="en-US" dirty="0" smtClean="0"/>
              <a:t>Un numar prea </a:t>
            </a:r>
            <a:r>
              <a:rPr lang="en-US" dirty="0" err="1" smtClean="0"/>
              <a:t>mic</a:t>
            </a:r>
            <a:r>
              <a:rPr lang="en-US" dirty="0" smtClean="0"/>
              <a:t> de iteratii ar putea sa nu </a:t>
            </a:r>
            <a:r>
              <a:rPr lang="en-US" dirty="0" err="1" smtClean="0"/>
              <a:t>ofere</a:t>
            </a:r>
            <a:r>
              <a:rPr lang="en-US" dirty="0" smtClean="0"/>
              <a:t> </a:t>
            </a:r>
            <a:r>
              <a:rPr lang="en-US" dirty="0" err="1" smtClean="0"/>
              <a:t>suficient</a:t>
            </a:r>
            <a:r>
              <a:rPr lang="en-US" dirty="0" smtClean="0"/>
              <a:t> timp agentilor pentru a descoperi </a:t>
            </a:r>
            <a:r>
              <a:rPr lang="en-US" dirty="0" err="1" smtClean="0"/>
              <a:t>strategiile</a:t>
            </a:r>
            <a:r>
              <a:rPr lang="en-US" dirty="0" smtClean="0"/>
              <a:t> </a:t>
            </a:r>
            <a:r>
              <a:rPr lang="en-US" dirty="0" err="1" smtClean="0"/>
              <a:t>optime</a:t>
            </a:r>
            <a:r>
              <a:rPr lang="en-US" dirty="0" smtClean="0"/>
              <a:t>, în timp ce un numar prea mare poate duce la timp de </a:t>
            </a:r>
            <a:r>
              <a:rPr lang="en-US" dirty="0" err="1" smtClean="0"/>
              <a:t>executie</a:t>
            </a:r>
            <a:r>
              <a:rPr lang="en-US" dirty="0" smtClean="0"/>
              <a:t> </a:t>
            </a:r>
            <a:r>
              <a:rPr lang="en-US" dirty="0" err="1" smtClean="0"/>
              <a:t>crescut</a:t>
            </a:r>
            <a:r>
              <a:rPr lang="ro-RO" dirty="0" smtClean="0"/>
              <a:t>.</a:t>
            </a:r>
          </a:p>
          <a:p>
            <a:endParaRPr lang="ro-RO" dirty="0" smtClean="0"/>
          </a:p>
          <a:p>
            <a:r>
              <a:rPr lang="en-US" dirty="0" smtClean="0"/>
              <a:t>Prin </a:t>
            </a:r>
            <a:r>
              <a:rPr lang="en-US" dirty="0" err="1" smtClean="0"/>
              <a:t>variabilitatea</a:t>
            </a:r>
            <a:r>
              <a:rPr lang="en-US" dirty="0" smtClean="0"/>
              <a:t> acestui parametru, </a:t>
            </a:r>
            <a:r>
              <a:rPr lang="en-US" dirty="0" err="1" smtClean="0"/>
              <a:t>putem</a:t>
            </a:r>
            <a:r>
              <a:rPr lang="en-US" dirty="0" smtClean="0"/>
              <a:t> </a:t>
            </a:r>
            <a:r>
              <a:rPr lang="en-US" dirty="0" err="1" smtClean="0"/>
              <a:t>evalua</a:t>
            </a:r>
            <a:r>
              <a:rPr lang="en-US" dirty="0" smtClean="0"/>
              <a:t> cum </a:t>
            </a:r>
            <a:r>
              <a:rPr lang="en-US" dirty="0" err="1" smtClean="0"/>
              <a:t>comportamentul</a:t>
            </a:r>
            <a:r>
              <a:rPr lang="en-US" dirty="0" smtClean="0"/>
              <a:t> </a:t>
            </a:r>
            <a:r>
              <a:rPr lang="en-US" dirty="0" err="1" smtClean="0"/>
              <a:t>algoritmilor</a:t>
            </a:r>
            <a:r>
              <a:rPr lang="en-US" dirty="0" smtClean="0"/>
              <a:t> </a:t>
            </a:r>
            <a:r>
              <a:rPr lang="en-US" dirty="0" err="1" smtClean="0"/>
              <a:t>variaza</a:t>
            </a:r>
            <a:r>
              <a:rPr lang="en-US" dirty="0" smtClean="0"/>
              <a:t> în </a:t>
            </a:r>
            <a:r>
              <a:rPr lang="en-US" dirty="0" err="1" smtClean="0"/>
              <a:t>functie</a:t>
            </a:r>
            <a:r>
              <a:rPr lang="en-US" dirty="0" smtClean="0"/>
              <a:t> de </a:t>
            </a:r>
            <a:r>
              <a:rPr lang="en-US" dirty="0" err="1" smtClean="0"/>
              <a:t>gradul</a:t>
            </a:r>
            <a:r>
              <a:rPr lang="en-US" dirty="0" smtClean="0"/>
              <a:t> de explorare </a:t>
            </a:r>
            <a:r>
              <a:rPr lang="en-US" dirty="0" err="1" smtClean="0"/>
              <a:t>ve</a:t>
            </a:r>
            <a:r>
              <a:rPr lang="ro-RO" dirty="0" smtClean="0"/>
              <a:t>r</a:t>
            </a:r>
            <a:r>
              <a:rPr lang="en-US" dirty="0" err="1" smtClean="0"/>
              <a:t>sus</a:t>
            </a:r>
            <a:r>
              <a:rPr lang="en-US" dirty="0" smtClean="0"/>
              <a:t> exploatare. Valori mai mici ale </a:t>
            </a:r>
            <a:r>
              <a:rPr lang="en-US" dirty="0" err="1" smtClean="0"/>
              <a:t>lui</a:t>
            </a:r>
            <a:r>
              <a:rPr lang="en-US" dirty="0" smtClean="0"/>
              <a:t> epsilon </a:t>
            </a:r>
            <a:r>
              <a:rPr lang="en-US" dirty="0" err="1" smtClean="0"/>
              <a:t>încurajeaza</a:t>
            </a:r>
            <a:r>
              <a:rPr lang="en-US" dirty="0" smtClean="0"/>
              <a:t> mai mult exploatarea, în timp ce valori mai mari </a:t>
            </a:r>
            <a:r>
              <a:rPr lang="en-US" dirty="0" err="1" smtClean="0"/>
              <a:t>încurajeaza</a:t>
            </a:r>
            <a:r>
              <a:rPr lang="en-US" dirty="0" smtClean="0"/>
              <a:t> explorarea</a:t>
            </a:r>
            <a:r>
              <a:rPr lang="ro-RO" dirty="0" smtClean="0"/>
              <a:t>.</a:t>
            </a:r>
          </a:p>
          <a:p>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4</a:t>
            </a:fld>
            <a:endParaRPr lang="ro-RO"/>
          </a:p>
        </p:txBody>
      </p:sp>
    </p:spTree>
    <p:extLst>
      <p:ext uri="{BB962C8B-B14F-4D97-AF65-F5344CB8AC3E}">
        <p14:creationId xmlns:p14="http://schemas.microsoft.com/office/powerpoint/2010/main" val="280722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Diagrama descrie cum intrările generate de un generator de date sunt folosite de simulatorul problemei și cum rezultatele sunt apoi înregistrate și afișate. </a:t>
            </a:r>
            <a:endParaRPr lang="ro-RO" sz="1200" b="0" i="0" kern="1200" dirty="0" smtClean="0">
              <a:solidFill>
                <a:schemeClr val="tx1"/>
              </a:solidFill>
              <a:effectLst/>
              <a:latin typeface="+mn-lt"/>
              <a:ea typeface="+mn-ea"/>
              <a:cs typeface="+mn-cs"/>
            </a:endParaRPr>
          </a:p>
          <a:p>
            <a:endParaRPr lang="ro-RO" b="1" dirty="0" smtClean="0"/>
          </a:p>
          <a:p>
            <a:r>
              <a:rPr lang="en-US" b="1" dirty="0" err="1" smtClean="0"/>
              <a:t>Generatorul</a:t>
            </a:r>
            <a:r>
              <a:rPr lang="en-US" b="1" dirty="0" smtClean="0"/>
              <a:t> </a:t>
            </a:r>
            <a:r>
              <a:rPr lang="en-US" b="1" dirty="0" smtClean="0"/>
              <a:t>de date de intrare</a:t>
            </a:r>
            <a:r>
              <a:rPr lang="ro-RO" b="1" dirty="0" smtClean="0"/>
              <a:t>:</a:t>
            </a:r>
          </a:p>
          <a:p>
            <a:r>
              <a:rPr lang="en-US" dirty="0" smtClean="0"/>
              <a:t>• Utilizatorul ruleaza aplicatia generatorului de date, care este un script. </a:t>
            </a:r>
            <a:endParaRPr lang="ro-RO" dirty="0" smtClean="0"/>
          </a:p>
          <a:p>
            <a:r>
              <a:rPr lang="en-US" dirty="0" smtClean="0"/>
              <a:t>• Parametrii, cum ar fi intervalele pentru date, sunt hardcodate direct în codul generatorului. </a:t>
            </a:r>
            <a:endParaRPr lang="ro-RO" dirty="0" smtClean="0"/>
          </a:p>
          <a:p>
            <a:r>
              <a:rPr lang="en-US" dirty="0" smtClean="0"/>
              <a:t>• Generatorul ruleaza, genereaza datele conform intervalelor specificate si salveaza aceste date în fisiere, unde numarul maxim de generare al fisierelor este hadcodat în cod.</a:t>
            </a:r>
            <a:endParaRPr lang="ro-RO" dirty="0" smtClean="0"/>
          </a:p>
          <a:p>
            <a:endParaRPr lang="ro-RO" dirty="0" smtClean="0"/>
          </a:p>
          <a:p>
            <a:r>
              <a:rPr lang="en-US" b="1" dirty="0" smtClean="0"/>
              <a:t>Simulatorul Agentului cu Interfat</a:t>
            </a:r>
            <a:r>
              <a:rPr lang="ro-RO" b="1" dirty="0" smtClean="0"/>
              <a:t>a</a:t>
            </a:r>
            <a:r>
              <a:rPr lang="en-US" b="1" dirty="0" smtClean="0"/>
              <a:t> Grafica</a:t>
            </a:r>
            <a:r>
              <a:rPr lang="ro-RO" b="1" dirty="0" smtClean="0"/>
              <a:t>:</a:t>
            </a:r>
            <a:r>
              <a:rPr lang="en-US" b="1" dirty="0" smtClean="0"/>
              <a:t> </a:t>
            </a:r>
            <a:endParaRPr lang="ro-RO" b="1" dirty="0" smtClean="0"/>
          </a:p>
          <a:p>
            <a:r>
              <a:rPr lang="en-US" dirty="0" smtClean="0"/>
              <a:t>• Utilizatorul deschide aplicatia simulatorului cu interfata grafica.</a:t>
            </a:r>
            <a:endParaRPr lang="ro-RO" dirty="0" smtClean="0"/>
          </a:p>
          <a:p>
            <a:r>
              <a:rPr lang="en-US" dirty="0" smtClean="0"/>
              <a:t>• Interfata grafica permite utilizatorului sa încarce fisierul de date generat anterior. </a:t>
            </a:r>
            <a:endParaRPr lang="ro-RO" dirty="0" smtClean="0"/>
          </a:p>
          <a:p>
            <a:r>
              <a:rPr lang="en-US" dirty="0" smtClean="0"/>
              <a:t>• Dupa configurare, utilizatorul poate rula simularea, iar interfata grafica va afisa în timp real rezultatele sub forma de grafic. </a:t>
            </a:r>
            <a:endParaRPr lang="ro-RO" dirty="0" smtClean="0"/>
          </a:p>
          <a:p>
            <a:r>
              <a:rPr lang="en-US" dirty="0" smtClean="0"/>
              <a:t>• Salvarea graficului este disponibila pentru pastrarea rezultatelor.</a:t>
            </a:r>
            <a:endParaRPr lang="ro-RO" dirty="0" smtClean="0"/>
          </a:p>
          <a:p>
            <a:endParaRPr lang="ro-RO" dirty="0" smtClean="0"/>
          </a:p>
          <a:p>
            <a:r>
              <a:rPr lang="en-US" b="1" dirty="0" smtClean="0"/>
              <a:t>Interactiune între Aplicatii</a:t>
            </a:r>
            <a:r>
              <a:rPr lang="ro-RO" b="1" dirty="0" smtClean="0"/>
              <a:t>:</a:t>
            </a:r>
          </a:p>
          <a:p>
            <a:r>
              <a:rPr lang="en-US" dirty="0" smtClean="0"/>
              <a:t>• Generatorul de date ruleaza independent si poate fi rulat ori de câte ori este nevoie pentru a genera noi seturi de date. </a:t>
            </a:r>
            <a:endParaRPr lang="ro-RO" dirty="0" smtClean="0"/>
          </a:p>
          <a:p>
            <a:r>
              <a:rPr lang="en-US" dirty="0" smtClean="0"/>
              <a:t>• Utilizatorul încarca datele generate în simulator, iar interfata grafica a simulatorului permite experimentarea cu aceste date si observarea impactului asupra agentilor. </a:t>
            </a:r>
            <a:endParaRPr lang="ro-RO" dirty="0" smtClean="0"/>
          </a:p>
          <a:p>
            <a:r>
              <a:rPr lang="en-US" dirty="0" smtClean="0"/>
              <a:t>• Prin aceasta abordare, generatorul de date functioneaza într-un mod automatizat,  iar datele generate sunt apoi utilizate în mod flexibil în simulatorul cu interfata grafica</a:t>
            </a:r>
            <a:r>
              <a:rPr lang="ro-RO" baseline="0" dirty="0" smtClean="0"/>
              <a:t> </a:t>
            </a:r>
            <a:r>
              <a:rPr lang="en-US" dirty="0" smtClean="0"/>
              <a:t>pentru analize si simulari interactive</a:t>
            </a:r>
            <a:r>
              <a:rPr lang="en-US" dirty="0" smtClean="0"/>
              <a:t>.</a:t>
            </a:r>
            <a:endParaRPr lang="ro-RO"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 </a:t>
            </a:r>
            <a:r>
              <a:rPr lang="vi-VN" sz="1200" b="0" i="0" kern="1200" dirty="0" smtClean="0">
                <a:solidFill>
                  <a:schemeClr val="tx1"/>
                </a:solidFill>
                <a:effectLst/>
                <a:latin typeface="+mn-lt"/>
                <a:ea typeface="+mn-ea"/>
                <a:cs typeface="+mn-cs"/>
              </a:rPr>
              <a:t>Aceste loguri pot fi utilizate pentru a evalua performanța strategiilor în timp, urmărind cum recompensele cumulate și numărul de trageri pentru fiecare braț evoluează pe măsură ce simularea progresează.</a:t>
            </a:r>
            <a:endParaRPr lang="ro-RO" sz="1200" b="0" i="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5</a:t>
            </a:fld>
            <a:endParaRPr lang="ro-RO"/>
          </a:p>
        </p:txBody>
      </p:sp>
    </p:spTree>
    <p:extLst>
      <p:ext uri="{BB962C8B-B14F-4D97-AF65-F5344CB8AC3E}">
        <p14:creationId xmlns:p14="http://schemas.microsoft.com/office/powerpoint/2010/main" val="15303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Agenții selectează brațe diferite pentru a acționa</a:t>
            </a:r>
            <a:r>
              <a:rPr lang="ro-RO"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UCB1 alege brațul cu indexul 0, în timp ce Epsilon-Greedy explorează aleatoriu, alegând brațe cu indexuri diferite.</a:t>
            </a:r>
            <a:endParaRPr lang="ro-RO"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Actualizările indică recompensele cumulate și numărul total de trageri pentru fiecare braț selectat.</a:t>
            </a:r>
          </a:p>
          <a:p>
            <a:r>
              <a:rPr lang="vi-VN" sz="1200" b="0" i="0" kern="1200" dirty="0" smtClean="0">
                <a:solidFill>
                  <a:schemeClr val="tx1"/>
                </a:solidFill>
                <a:effectLst/>
                <a:latin typeface="+mn-lt"/>
                <a:ea typeface="+mn-ea"/>
                <a:cs typeface="+mn-cs"/>
              </a:rPr>
              <a:t>Timpul luat pentru fiecare iterație este de aproximativ 1.58 secunde.</a:t>
            </a:r>
          </a:p>
          <a:p>
            <a:r>
              <a:rPr lang="vi-VN" sz="1200" b="0" i="0" kern="1200" dirty="0" smtClean="0">
                <a:solidFill>
                  <a:schemeClr val="tx1"/>
                </a:solidFill>
                <a:effectLst/>
                <a:latin typeface="+mn-lt"/>
                <a:ea typeface="+mn-ea"/>
                <a:cs typeface="+mn-cs"/>
              </a:rPr>
              <a:t>Agenții par să fie în diferite faze ale procesului de învățare, cu UCB1 care concentrează tragerile pe un singur braț, în timp ce Epsilon-Greedy explorează mai multe brațe.</a:t>
            </a:r>
          </a:p>
          <a:p>
            <a:r>
              <a:rPr lang="vi-VN" sz="1200" b="0" i="0" kern="1200" dirty="0" smtClean="0">
                <a:solidFill>
                  <a:schemeClr val="tx1"/>
                </a:solidFill>
                <a:effectLst/>
                <a:latin typeface="+mn-lt"/>
                <a:ea typeface="+mn-ea"/>
                <a:cs typeface="+mn-cs"/>
              </a:rPr>
              <a:t>Recompensele pentru fiecare braț selectat sunt actualizate după fiecare iterație, cu valori atât pozitive cât și negative, indicând succesul sau eșecul acțiunilor agentului.</a:t>
            </a:r>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6</a:t>
            </a:fld>
            <a:endParaRPr lang="ro-RO"/>
          </a:p>
        </p:txBody>
      </p:sp>
    </p:spTree>
    <p:extLst>
      <p:ext uri="{BB962C8B-B14F-4D97-AF65-F5344CB8AC3E}">
        <p14:creationId xmlns:p14="http://schemas.microsoft.com/office/powerpoint/2010/main" val="1433173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Agenții alternează între selecția bazată pe strategia lor: </a:t>
            </a:r>
            <a:r>
              <a:rPr lang="vi-VN" sz="1200" b="0" i="0" kern="1200" dirty="0" smtClean="0">
                <a:solidFill>
                  <a:schemeClr val="tx1"/>
                </a:solidFill>
                <a:effectLst/>
                <a:latin typeface="+mn-lt"/>
                <a:ea typeface="+mn-ea"/>
                <a:cs typeface="+mn-cs"/>
              </a:rPr>
              <a:t>UCB1 alege bazat pe recompensa medie cea mai mare, în timp ce Epsilon-Greedy alternează între exploatare (alegerea brațului cu cea mai mare recompensă medie) și explorare (alegerea unui braț la întâmplare).</a:t>
            </a:r>
            <a:endParaRPr lang="ro-RO"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Recompensele pentru fiecare braț selectat sunt actualizate după fiecare iterație, cu valori atât pozitive cât și negative, indicând succesul sau eșecul acțiunilor agentului.</a:t>
            </a:r>
            <a:endParaRPr lang="ro-RO" sz="1200" b="1" i="0" kern="1200" dirty="0" smtClean="0">
              <a:solidFill>
                <a:schemeClr val="tx1"/>
              </a:solidFill>
              <a:effectLst/>
              <a:latin typeface="+mn-lt"/>
              <a:ea typeface="+mn-ea"/>
              <a:cs typeface="+mn-cs"/>
            </a:endParaRPr>
          </a:p>
          <a:p>
            <a:endParaRPr lang="ro-RO" sz="1200" b="1"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UCB1 Agent</a:t>
            </a:r>
            <a:r>
              <a:rPr lang="ro-RO" sz="1200" b="1"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a:t>
            </a:r>
            <a:endParaRPr lang="ro-RO"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alege consecvent brațul cu cea mai mare valoare estimată a recompensei, bazat pe strategia UCB1, care încorporează atât recompensa medie cât și incertitudinea asociată cu fiecare braț, pentru a echilibra explorarea și exploatarea.</a:t>
            </a:r>
            <a:endParaRPr lang="ro-RO"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Epsilon-Greedy Agent</a:t>
            </a:r>
            <a:r>
              <a:rPr lang="ro-RO" sz="1200" b="1"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alternează între explorare, alegând un braț la întâmplare, și exploatare, alegând brațul cu cea mai mare recompensă medie până în acel moment, bazat pe rata de explorare (epsilon).</a:t>
            </a:r>
          </a:p>
          <a:p>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7</a:t>
            </a:fld>
            <a:endParaRPr lang="ro-RO"/>
          </a:p>
        </p:txBody>
      </p:sp>
    </p:spTree>
    <p:extLst>
      <p:ext uri="{BB962C8B-B14F-4D97-AF65-F5344CB8AC3E}">
        <p14:creationId xmlns:p14="http://schemas.microsoft.com/office/powerpoint/2010/main" val="412768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 poate </a:t>
            </a:r>
            <a:r>
              <a:rPr lang="en-US" dirty="0" err="1" smtClean="0"/>
              <a:t>observa</a:t>
            </a:r>
            <a:r>
              <a:rPr lang="en-US" dirty="0" smtClean="0"/>
              <a:t> ca timpul de </a:t>
            </a:r>
            <a:r>
              <a:rPr lang="en-US" dirty="0" err="1" smtClean="0"/>
              <a:t>executie</a:t>
            </a:r>
            <a:r>
              <a:rPr lang="en-US" dirty="0" smtClean="0"/>
              <a:t> </a:t>
            </a:r>
            <a:r>
              <a:rPr lang="en-US" dirty="0" err="1" smtClean="0"/>
              <a:t>creste</a:t>
            </a:r>
            <a:r>
              <a:rPr lang="en-US" dirty="0" smtClean="0"/>
              <a:t> pe </a:t>
            </a:r>
            <a:r>
              <a:rPr lang="en-US" dirty="0" err="1" smtClean="0"/>
              <a:t>masura</a:t>
            </a:r>
            <a:r>
              <a:rPr lang="en-US" dirty="0" smtClean="0"/>
              <a:t> ce numarul de iteratii </a:t>
            </a:r>
            <a:r>
              <a:rPr lang="en-US" dirty="0" err="1" smtClean="0"/>
              <a:t>creste</a:t>
            </a:r>
            <a:r>
              <a:rPr lang="en-US" dirty="0" smtClean="0"/>
              <a:t>. Acest lucru era de </a:t>
            </a:r>
            <a:r>
              <a:rPr lang="en-US" dirty="0" err="1" smtClean="0"/>
              <a:t>asteptat</a:t>
            </a:r>
            <a:r>
              <a:rPr lang="en-US" dirty="0" smtClean="0"/>
              <a:t>, deoarece </a:t>
            </a:r>
            <a:r>
              <a:rPr lang="en-US" dirty="0" err="1" smtClean="0"/>
              <a:t>fiecare</a:t>
            </a:r>
            <a:r>
              <a:rPr lang="en-US" dirty="0" smtClean="0"/>
              <a:t> </a:t>
            </a:r>
            <a:r>
              <a:rPr lang="en-US" dirty="0" err="1" smtClean="0"/>
              <a:t>iteratie</a:t>
            </a:r>
            <a:r>
              <a:rPr lang="en-US" dirty="0" smtClean="0"/>
              <a:t> </a:t>
            </a:r>
            <a:r>
              <a:rPr lang="en-US" dirty="0" err="1" smtClean="0"/>
              <a:t>implica</a:t>
            </a:r>
            <a:r>
              <a:rPr lang="en-US" dirty="0" smtClean="0"/>
              <a:t> un numar de </a:t>
            </a:r>
            <a:r>
              <a:rPr lang="en-US" dirty="0" err="1" smtClean="0"/>
              <a:t>runde</a:t>
            </a:r>
            <a:r>
              <a:rPr lang="en-US" dirty="0" smtClean="0"/>
              <a:t> mai mare în </a:t>
            </a:r>
            <a:r>
              <a:rPr lang="en-US" dirty="0" err="1" smtClean="0"/>
              <a:t>simulare</a:t>
            </a:r>
            <a:r>
              <a:rPr lang="en-US" dirty="0" smtClean="0"/>
              <a:t>, iar acest </a:t>
            </a:r>
            <a:r>
              <a:rPr lang="en-US" dirty="0" err="1" smtClean="0"/>
              <a:t>proces</a:t>
            </a:r>
            <a:r>
              <a:rPr lang="en-US" dirty="0" smtClean="0"/>
              <a:t> se </a:t>
            </a:r>
            <a:r>
              <a:rPr lang="en-US" dirty="0" err="1" smtClean="0"/>
              <a:t>repeta</a:t>
            </a:r>
            <a:r>
              <a:rPr lang="en-US" dirty="0" smtClean="0"/>
              <a:t> de </a:t>
            </a:r>
            <a:r>
              <a:rPr lang="en-US" dirty="0" err="1" smtClean="0"/>
              <a:t>fiecare</a:t>
            </a:r>
            <a:r>
              <a:rPr lang="en-US" dirty="0" smtClean="0"/>
              <a:t> data.</a:t>
            </a:r>
            <a:r>
              <a:rPr lang="ro-RO" dirty="0" smtClean="0"/>
              <a:t> Î</a:t>
            </a:r>
            <a:r>
              <a:rPr lang="en-US" dirty="0" smtClean="0"/>
              <a:t>n general, o </a:t>
            </a:r>
            <a:r>
              <a:rPr lang="en-US" dirty="0" err="1" smtClean="0"/>
              <a:t>crestere</a:t>
            </a:r>
            <a:r>
              <a:rPr lang="en-US" dirty="0" smtClean="0"/>
              <a:t> a </a:t>
            </a:r>
            <a:r>
              <a:rPr lang="en-US" dirty="0" err="1" smtClean="0"/>
              <a:t>timpului</a:t>
            </a:r>
            <a:r>
              <a:rPr lang="en-US" dirty="0" smtClean="0"/>
              <a:t> de </a:t>
            </a:r>
            <a:r>
              <a:rPr lang="en-US" dirty="0" err="1" smtClean="0"/>
              <a:t>executie</a:t>
            </a:r>
            <a:r>
              <a:rPr lang="en-US" dirty="0" smtClean="0"/>
              <a:t> </a:t>
            </a:r>
            <a:r>
              <a:rPr lang="en-US" dirty="0" err="1" smtClean="0"/>
              <a:t>odata</a:t>
            </a:r>
            <a:r>
              <a:rPr lang="en-US" dirty="0" smtClean="0"/>
              <a:t> cu </a:t>
            </a:r>
            <a:r>
              <a:rPr lang="en-US" dirty="0" err="1" smtClean="0"/>
              <a:t>cresterea</a:t>
            </a:r>
            <a:r>
              <a:rPr lang="en-US" dirty="0" smtClean="0"/>
              <a:t> </a:t>
            </a:r>
            <a:r>
              <a:rPr lang="en-US" dirty="0" err="1" smtClean="0"/>
              <a:t>numarului</a:t>
            </a:r>
            <a:r>
              <a:rPr lang="en-US" dirty="0" smtClean="0"/>
              <a:t> de iteratii poate </a:t>
            </a:r>
            <a:r>
              <a:rPr lang="en-US" dirty="0" err="1" smtClean="0"/>
              <a:t>sugera</a:t>
            </a:r>
            <a:r>
              <a:rPr lang="en-US" dirty="0" smtClean="0"/>
              <a:t> ca simularea </a:t>
            </a:r>
            <a:r>
              <a:rPr lang="en-US" dirty="0" err="1" smtClean="0"/>
              <a:t>devine</a:t>
            </a:r>
            <a:r>
              <a:rPr lang="en-US" dirty="0" smtClean="0"/>
              <a:t> mai </a:t>
            </a:r>
            <a:r>
              <a:rPr lang="en-US" dirty="0" err="1" smtClean="0"/>
              <a:t>intensiva</a:t>
            </a:r>
            <a:r>
              <a:rPr lang="en-US" dirty="0" smtClean="0"/>
              <a:t> pe </a:t>
            </a:r>
            <a:r>
              <a:rPr lang="en-US" dirty="0" err="1" smtClean="0"/>
              <a:t>masura</a:t>
            </a:r>
            <a:r>
              <a:rPr lang="en-US" dirty="0" smtClean="0"/>
              <a:t> ce </a:t>
            </a:r>
            <a:r>
              <a:rPr lang="en-US" dirty="0" err="1" smtClean="0"/>
              <a:t>agentul</a:t>
            </a:r>
            <a:r>
              <a:rPr lang="en-US" dirty="0" smtClean="0"/>
              <a:t> </a:t>
            </a:r>
            <a:r>
              <a:rPr lang="en-US" dirty="0" err="1" smtClean="0"/>
              <a:t>acumuleaza</a:t>
            </a:r>
            <a:r>
              <a:rPr lang="en-US" dirty="0" smtClean="0"/>
              <a:t> mai </a:t>
            </a:r>
            <a:r>
              <a:rPr lang="en-US" dirty="0" err="1" smtClean="0"/>
              <a:t>multa</a:t>
            </a:r>
            <a:r>
              <a:rPr lang="en-US" dirty="0" smtClean="0"/>
              <a:t> </a:t>
            </a:r>
            <a:r>
              <a:rPr lang="en-US" dirty="0" err="1" smtClean="0"/>
              <a:t>experienta</a:t>
            </a:r>
            <a:r>
              <a:rPr lang="ro-RO" baseline="0" dirty="0" smtClean="0"/>
              <a:t> </a:t>
            </a:r>
            <a:r>
              <a:rPr lang="en-US" dirty="0" smtClean="0"/>
              <a:t>si </a:t>
            </a:r>
            <a:r>
              <a:rPr lang="en-US" dirty="0" err="1" smtClean="0"/>
              <a:t>ajusteaza</a:t>
            </a:r>
            <a:r>
              <a:rPr lang="en-US" dirty="0" smtClean="0"/>
              <a:t> </a:t>
            </a:r>
            <a:r>
              <a:rPr lang="en-US" dirty="0" err="1" smtClean="0"/>
              <a:t>strategiile</a:t>
            </a:r>
            <a:r>
              <a:rPr lang="en-US" dirty="0" smtClean="0"/>
              <a:t> sale.</a:t>
            </a:r>
            <a:endParaRPr lang="ro-RO" dirty="0" smtClean="0"/>
          </a:p>
          <a:p>
            <a:r>
              <a:rPr lang="ro-RO" dirty="0" smtClean="0"/>
              <a:t> </a:t>
            </a:r>
          </a:p>
          <a:p>
            <a:r>
              <a:rPr lang="en-US" dirty="0" smtClean="0"/>
              <a:t>Este important de </a:t>
            </a:r>
            <a:r>
              <a:rPr lang="en-US" dirty="0" err="1" smtClean="0"/>
              <a:t>remarcat</a:t>
            </a:r>
            <a:r>
              <a:rPr lang="en-US" dirty="0" smtClean="0"/>
              <a:t> ca </a:t>
            </a:r>
            <a:r>
              <a:rPr lang="en-US" dirty="0" err="1" smtClean="0"/>
              <a:t>valoarea</a:t>
            </a:r>
            <a:r>
              <a:rPr lang="en-US" dirty="0" smtClean="0"/>
              <a:t> epsilon si numarul de brate par, de asemenea, sa </a:t>
            </a:r>
            <a:r>
              <a:rPr lang="en-US" dirty="0" err="1" smtClean="0"/>
              <a:t>influenteze</a:t>
            </a:r>
            <a:r>
              <a:rPr lang="en-US" dirty="0" smtClean="0"/>
              <a:t> timpul de </a:t>
            </a:r>
            <a:r>
              <a:rPr lang="en-US" dirty="0" err="1" smtClean="0"/>
              <a:t>executie</a:t>
            </a:r>
            <a:r>
              <a:rPr lang="en-US" dirty="0" smtClean="0"/>
              <a:t>. </a:t>
            </a:r>
            <a:r>
              <a:rPr lang="en-US" dirty="0" err="1" smtClean="0"/>
              <a:t>Itreatii</a:t>
            </a:r>
            <a:r>
              <a:rPr lang="en-US" dirty="0" smtClean="0"/>
              <a:t> cu un numar mai mare de brate au </a:t>
            </a:r>
            <a:r>
              <a:rPr lang="en-US" dirty="0" err="1" smtClean="0"/>
              <a:t>tendinta</a:t>
            </a:r>
            <a:r>
              <a:rPr lang="en-US" dirty="0" smtClean="0"/>
              <a:t> de a avea </a:t>
            </a:r>
            <a:r>
              <a:rPr lang="en-US" dirty="0" err="1" smtClean="0"/>
              <a:t>timpuri</a:t>
            </a:r>
            <a:r>
              <a:rPr lang="en-US" dirty="0" smtClean="0"/>
              <a:t> de </a:t>
            </a:r>
            <a:r>
              <a:rPr lang="en-US" dirty="0" err="1" smtClean="0"/>
              <a:t>execut</a:t>
            </a:r>
            <a:r>
              <a:rPr lang="ro-RO" dirty="0" smtClean="0"/>
              <a:t>i</a:t>
            </a:r>
            <a:r>
              <a:rPr lang="en-US" dirty="0" smtClean="0"/>
              <a:t>e mai </a:t>
            </a:r>
            <a:r>
              <a:rPr lang="en-US" dirty="0" err="1" smtClean="0"/>
              <a:t>mari</a:t>
            </a:r>
            <a:r>
              <a:rPr lang="en-US" dirty="0" smtClean="0"/>
              <a:t>, iar valori </a:t>
            </a:r>
            <a:r>
              <a:rPr lang="en-US" dirty="0" err="1" smtClean="0"/>
              <a:t>mari</a:t>
            </a:r>
            <a:r>
              <a:rPr lang="en-US" dirty="0" smtClean="0"/>
              <a:t> ale </a:t>
            </a:r>
            <a:r>
              <a:rPr lang="en-US" dirty="0" err="1" smtClean="0"/>
              <a:t>lui</a:t>
            </a:r>
            <a:r>
              <a:rPr lang="en-US" dirty="0" smtClean="0"/>
              <a:t> epsilon par sa fie </a:t>
            </a:r>
            <a:r>
              <a:rPr lang="en-US" dirty="0" err="1" smtClean="0"/>
              <a:t>asociate</a:t>
            </a:r>
            <a:r>
              <a:rPr lang="en-US" dirty="0" smtClean="0"/>
              <a:t> cu </a:t>
            </a:r>
            <a:r>
              <a:rPr lang="en-US" dirty="0" err="1" smtClean="0"/>
              <a:t>timpuri</a:t>
            </a:r>
            <a:r>
              <a:rPr lang="en-US" dirty="0" smtClean="0"/>
              <a:t> de </a:t>
            </a:r>
            <a:r>
              <a:rPr lang="en-US" dirty="0" err="1" smtClean="0"/>
              <a:t>executie</a:t>
            </a:r>
            <a:r>
              <a:rPr lang="en-US" dirty="0" smtClean="0"/>
              <a:t> mai lungi în </a:t>
            </a:r>
            <a:r>
              <a:rPr lang="en-US" dirty="0" err="1" smtClean="0"/>
              <a:t>unele</a:t>
            </a:r>
            <a:r>
              <a:rPr lang="en-US" dirty="0" smtClean="0"/>
              <a:t> </a:t>
            </a:r>
            <a:r>
              <a:rPr lang="en-US" dirty="0" err="1" smtClean="0"/>
              <a:t>cazuri</a:t>
            </a:r>
            <a:r>
              <a:rPr lang="en-US" dirty="0" smtClean="0"/>
              <a:t>.</a:t>
            </a:r>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8</a:t>
            </a:fld>
            <a:endParaRPr lang="ro-RO"/>
          </a:p>
        </p:txBody>
      </p:sp>
    </p:spTree>
    <p:extLst>
      <p:ext uri="{BB962C8B-B14F-4D97-AF65-F5344CB8AC3E}">
        <p14:creationId xmlns:p14="http://schemas.microsoft.com/office/powerpoint/2010/main" val="152471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Grafic eps=0.1:</a:t>
            </a:r>
            <a:r>
              <a:rPr lang="ro-RO" b="1" baseline="0" dirty="0" smtClean="0"/>
              <a:t> </a:t>
            </a:r>
            <a:r>
              <a:rPr lang="vi-VN" dirty="0" smtClean="0"/>
              <a:t>Graficul arată „Recompensa Medie” pe verticală (axa Y) în raport cu „Iterațiile” pe orizontală (axa X). Valorile recompensei medii par să înceapă de la un nivel scăzut și să devină mai stabile pe măsură ce numărul de iterații crește. Linia albastră reprezintă strategia UCB1, iar linia portocalie reprezintă strategia Epsilon-Greedy. Pe măsură ce iterațiile progresează, ambele strategii par să converge către o recompensă medie constantă, cu strategia Epsilon-Greedy având o recompensă puțin mai mică decât UCB1, sugerând că UCB1 poate fi strategia mai performantă în acest scenariu particular.</a:t>
            </a:r>
            <a:endParaRPr lang="ro-RO" dirty="0" smtClean="0"/>
          </a:p>
          <a:p>
            <a:endParaRPr lang="ro-RO" dirty="0" smtClean="0"/>
          </a:p>
          <a:p>
            <a:r>
              <a:rPr lang="ro-RO" b="1" dirty="0" smtClean="0"/>
              <a:t>Grafic eps=0.5:</a:t>
            </a:r>
            <a:r>
              <a:rPr lang="ro-RO" b="1" baseline="0" dirty="0" smtClean="0"/>
              <a:t> </a:t>
            </a:r>
            <a:r>
              <a:rPr lang="vi-VN" sz="1200" b="0" i="0" kern="1200" dirty="0" smtClean="0">
                <a:solidFill>
                  <a:schemeClr val="tx1"/>
                </a:solidFill>
                <a:effectLst/>
                <a:latin typeface="+mn-lt"/>
                <a:ea typeface="+mn-ea"/>
                <a:cs typeface="+mn-cs"/>
              </a:rPr>
              <a:t>Graficul indică faptul că ambele strategii au avut o perioadă de învățare inițială (indicată de o scădere abruptă), după care recompensele lor medii s-au stabilizat. Linia albastră (UCB1) și linia portocalie (Epsilon-Greedy) sunt foarte apropiate una de alta pe parcursul simulației, sugerând că performanța celor două strategii este similară în acest scenariu.</a:t>
            </a:r>
          </a:p>
          <a:p>
            <a:r>
              <a:rPr lang="vi-VN" sz="1200" b="0" i="0" kern="1200" dirty="0" smtClean="0">
                <a:solidFill>
                  <a:schemeClr val="tx1"/>
                </a:solidFill>
                <a:effectLst/>
                <a:latin typeface="+mn-lt"/>
                <a:ea typeface="+mn-ea"/>
                <a:cs typeface="+mn-cs"/>
              </a:rPr>
              <a:t>Un detaliu adițional este afișat în colțul din dreapta jos al graficului, care indică un "braț" (probabil cel mai bun braț determinat de simulare), numărul iterației (44.411), care este un parametru pentru strategia Epsilon-Greedy ce determină cât de des algoritmul va explora acțiuni noi în loc să exploateze cea mai bună acțiune cunoscută până în momentul respectiv.</a:t>
            </a:r>
            <a:endParaRPr lang="ro-RO" sz="1200" b="0" i="0" kern="1200" dirty="0" smtClean="0">
              <a:solidFill>
                <a:schemeClr val="tx1"/>
              </a:solidFill>
              <a:effectLst/>
              <a:latin typeface="+mn-lt"/>
              <a:ea typeface="+mn-ea"/>
              <a:cs typeface="+mn-cs"/>
            </a:endParaRPr>
          </a:p>
          <a:p>
            <a:endParaRPr lang="ro-RO"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Comparând cele două grafice:</a:t>
            </a:r>
          </a:p>
          <a:p>
            <a:r>
              <a:rPr lang="vi-VN" sz="1200" b="0" i="0" kern="1200" dirty="0" smtClean="0">
                <a:solidFill>
                  <a:schemeClr val="tx1"/>
                </a:solidFill>
                <a:effectLst/>
                <a:latin typeface="+mn-lt"/>
                <a:ea typeface="+mn-ea"/>
                <a:cs typeface="+mn-cs"/>
              </a:rPr>
              <a:t>Fereastra din stânga arată o recompensă medie general mai negativă pentru ambele strategii decât cea din dreapta.</a:t>
            </a:r>
          </a:p>
          <a:p>
            <a:r>
              <a:rPr lang="vi-VN" sz="1200" b="0" i="0" kern="1200" dirty="0" smtClean="0">
                <a:solidFill>
                  <a:schemeClr val="tx1"/>
                </a:solidFill>
                <a:effectLst/>
                <a:latin typeface="+mn-lt"/>
                <a:ea typeface="+mn-ea"/>
                <a:cs typeface="+mn-cs"/>
              </a:rPr>
              <a:t>Numărul de iterații în fereastra din dreapta este mult mai mare, sugerând o simulare mai lungă</a:t>
            </a:r>
            <a:r>
              <a:rPr lang="ro-RO"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Stabilitatea recompensei în fereastra din dreapta pare să fie mai mare după scăderea inițială, indicând că algoritmii ar putea fi mai eficienți sau că mediul de simulare este mai puțin volatil.</a:t>
            </a:r>
          </a:p>
          <a:p>
            <a:r>
              <a:rPr lang="vi-VN" sz="1200" b="0" i="0" kern="1200" dirty="0" smtClean="0">
                <a:solidFill>
                  <a:schemeClr val="tx1"/>
                </a:solidFill>
                <a:effectLst/>
                <a:latin typeface="+mn-lt"/>
                <a:ea typeface="+mn-ea"/>
                <a:cs typeface="+mn-cs"/>
              </a:rPr>
              <a:t>În fereastra din stânga, recompensa medie a ambelor strategii rămâne negativă, în timp ce în fereastra din dreapta, recompensa medie a ambelor strategii se apropie de zero, ceea ce ar putea indica un set de brațe cu recompense mai favorabile sau un algoritm mai eficient la alegerea brațelor.</a:t>
            </a:r>
          </a:p>
          <a:p>
            <a:endParaRPr lang="vi-VN" sz="1200" b="0" i="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9</a:t>
            </a:fld>
            <a:endParaRPr lang="ro-RO"/>
          </a:p>
        </p:txBody>
      </p:sp>
    </p:spTree>
    <p:extLst>
      <p:ext uri="{BB962C8B-B14F-4D97-AF65-F5344CB8AC3E}">
        <p14:creationId xmlns:p14="http://schemas.microsoft.com/office/powerpoint/2010/main" val="279651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b="0" i="0" kern="1200" dirty="0" smtClean="0">
                <a:solidFill>
                  <a:schemeClr val="tx1"/>
                </a:solidFill>
                <a:effectLst/>
                <a:latin typeface="+mn-lt"/>
                <a:ea typeface="+mn-ea"/>
                <a:cs typeface="+mn-cs"/>
              </a:rPr>
              <a:t>Î</a:t>
            </a:r>
            <a:r>
              <a:rPr lang="vi-VN" sz="1200" b="0" i="0" kern="1200" dirty="0" smtClean="0">
                <a:solidFill>
                  <a:schemeClr val="tx1"/>
                </a:solidFill>
                <a:effectLst/>
                <a:latin typeface="+mn-lt"/>
                <a:ea typeface="+mn-ea"/>
                <a:cs typeface="+mn-cs"/>
              </a:rPr>
              <a:t>n faza inițială, ambele strategii încep cu o variație mare a recompensei medii, cu Epsilon-Greedy (portocaliu) având o scădere inițială, apoi o creștere rapidă, iar UCB1 (albastru) începe cu o scădere și apoi se stabilizează. Această volatilitate inițială este tipică în fazele de explorare inițiale ale algoritmilor de învățare cu întăriri, unde algoritmul testează diferite brațe pentru a estima valoarea lor.</a:t>
            </a:r>
          </a:p>
          <a:p>
            <a:r>
              <a:rPr lang="vi-VN" sz="1200" b="0" i="0" kern="1200" dirty="0" smtClean="0">
                <a:solidFill>
                  <a:schemeClr val="tx1"/>
                </a:solidFill>
                <a:effectLst/>
                <a:latin typeface="+mn-lt"/>
                <a:ea typeface="+mn-ea"/>
                <a:cs typeface="+mn-cs"/>
              </a:rPr>
              <a:t>Pe măsură ce numărul de iterații crește, linia portocalie indică faptul că recompensa medie pentru strategia Epsilon-Greedy crește și se stabilizează la o valoare pozitivă. Aceasta sugerează că strategia Epsilon-Greedy a început să identifice și să exploateze brațele cu recompense mai mari.</a:t>
            </a:r>
            <a:endParaRPr lang="ro-RO"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Linia albastră pentru UCB1 se stabilizează la o recompensă medie mai scăzută decât Epsilon-Greedy și rămâne relativ constantă pe parcursul simulării. Acest lucru ar putea indica faptul că, în această simulare și cu parametrii dați, UCB1 nu a performant la fel de bine ca Epsilon-Greedy.</a:t>
            </a:r>
          </a:p>
          <a:p>
            <a:r>
              <a:rPr lang="vi-VN" sz="1200" b="0" i="0" kern="1200" dirty="0" smtClean="0">
                <a:solidFill>
                  <a:schemeClr val="tx1"/>
                </a:solidFill>
                <a:effectLst/>
                <a:latin typeface="+mn-lt"/>
                <a:ea typeface="+mn-ea"/>
                <a:cs typeface="+mn-cs"/>
              </a:rPr>
              <a:t>Rezultatele arată că, pentru această simulare specifică și setul de parametri, strategia Epsilon-Greedy a reușit să obțină o recompensă medie mai mare decât UCB1, indicând posibil o adaptare mai bună la acest mediu de simulare sau o mai bună exploatare a informațiilor obținute în timpul fazei de explorare.</a:t>
            </a:r>
          </a:p>
          <a:p>
            <a:endParaRPr lang="ro-RO" dirty="0"/>
          </a:p>
        </p:txBody>
      </p:sp>
      <p:sp>
        <p:nvSpPr>
          <p:cNvPr id="4" name="Slide Number Placeholder 3"/>
          <p:cNvSpPr>
            <a:spLocks noGrp="1"/>
          </p:cNvSpPr>
          <p:nvPr>
            <p:ph type="sldNum" sz="quarter" idx="10"/>
          </p:nvPr>
        </p:nvSpPr>
        <p:spPr/>
        <p:txBody>
          <a:bodyPr/>
          <a:lstStyle/>
          <a:p>
            <a:fld id="{C9814817-7DFA-4DD8-8295-8B1E9CB26539}" type="slidenum">
              <a:rPr lang="ro-RO" smtClean="0"/>
              <a:t>10</a:t>
            </a:fld>
            <a:endParaRPr lang="ro-RO"/>
          </a:p>
        </p:txBody>
      </p:sp>
    </p:spTree>
    <p:extLst>
      <p:ext uri="{BB962C8B-B14F-4D97-AF65-F5344CB8AC3E}">
        <p14:creationId xmlns:p14="http://schemas.microsoft.com/office/powerpoint/2010/main" val="219223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70C2B1A-33EE-4440-AB53-6B0EBFC14414}" type="datetimeFigureOut">
              <a:rPr lang="ro-RO" smtClean="0"/>
              <a:t>08.01.2024</a:t>
            </a:fld>
            <a:endParaRPr lang="ro-RO"/>
          </a:p>
        </p:txBody>
      </p:sp>
      <p:sp>
        <p:nvSpPr>
          <p:cNvPr id="17" name="Footer Placeholder 16"/>
          <p:cNvSpPr>
            <a:spLocks noGrp="1"/>
          </p:cNvSpPr>
          <p:nvPr>
            <p:ph type="ftr" sz="quarter" idx="11"/>
          </p:nvPr>
        </p:nvSpPr>
        <p:spPr/>
        <p:txBody>
          <a:bodyPr/>
          <a:lstStyle/>
          <a:p>
            <a:endParaRPr lang="ro-RO"/>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184103D-CDB0-4931-B29D-CD3605970AA1}" type="slidenum">
              <a:rPr lang="ro-RO" smtClean="0"/>
              <a:t>‹#›</a:t>
            </a:fld>
            <a:endParaRPr lang="ro-RO"/>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C2B1A-33EE-4440-AB53-6B0EBFC14414}" type="datetimeFigureOut">
              <a:rPr lang="ro-RO" smtClean="0"/>
              <a:t>08.01.2024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2184103D-CDB0-4931-B29D-CD3605970AA1}"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2184103D-CDB0-4931-B29D-CD3605970AA1}" type="slidenum">
              <a:rPr lang="ro-RO" smtClean="0"/>
              <a:t>‹#›</a:t>
            </a:fld>
            <a:endParaRPr lang="ro-RO"/>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C2B1A-33EE-4440-AB53-6B0EBFC14414}" type="datetimeFigureOut">
              <a:rPr lang="ro-RO" smtClean="0"/>
              <a:t>08.01.2024</a:t>
            </a:fld>
            <a:endParaRPr lang="ro-RO"/>
          </a:p>
        </p:txBody>
      </p:sp>
      <p:sp>
        <p:nvSpPr>
          <p:cNvPr id="5" name="Footer Placeholder 4"/>
          <p:cNvSpPr>
            <a:spLocks noGrp="1"/>
          </p:cNvSpPr>
          <p:nvPr>
            <p:ph type="ftr" sz="quarter" idx="11"/>
          </p:nvPr>
        </p:nvSpPr>
        <p:spPr/>
        <p:txBody>
          <a:bodyPr/>
          <a:lstStyle/>
          <a:p>
            <a:endParaRPr lang="ro-RO"/>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70C2B1A-33EE-4440-AB53-6B0EBFC14414}" type="datetimeFigureOut">
              <a:rPr lang="ro-RO" smtClean="0"/>
              <a:t>08.01.2024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a:xfrm>
            <a:off x="4361688" y="1026372"/>
            <a:ext cx="457200" cy="441325"/>
          </a:xfrm>
        </p:spPr>
        <p:txBody>
          <a:bodyPr/>
          <a:lstStyle/>
          <a:p>
            <a:fld id="{2184103D-CDB0-4931-B29D-CD3605970AA1}" type="slidenum">
              <a:rPr lang="ro-RO" smtClean="0"/>
              <a:t>‹#›</a:t>
            </a:fld>
            <a:endParaRPr lang="ro-RO"/>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ro-RO"/>
          </a:p>
        </p:txBody>
      </p:sp>
      <p:sp>
        <p:nvSpPr>
          <p:cNvPr id="4" name="Date Placeholder 3"/>
          <p:cNvSpPr>
            <a:spLocks noGrp="1"/>
          </p:cNvSpPr>
          <p:nvPr>
            <p:ph type="dt" sz="half" idx="10"/>
          </p:nvPr>
        </p:nvSpPr>
        <p:spPr/>
        <p:txBody>
          <a:bodyPr/>
          <a:lstStyle/>
          <a:p>
            <a:fld id="{670C2B1A-33EE-4440-AB53-6B0EBFC14414}" type="datetimeFigureOut">
              <a:rPr lang="ro-RO" smtClean="0"/>
              <a:t>08.01.2024</a:t>
            </a:fld>
            <a:endParaRPr lang="ro-RO"/>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184103D-CDB0-4931-B29D-CD3605970AA1}" type="slidenum">
              <a:rPr lang="ro-RO" smtClean="0"/>
              <a:t>‹#›</a:t>
            </a:fld>
            <a:endParaRPr lang="ro-RO"/>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70C2B1A-33EE-4440-AB53-6B0EBFC14414}" type="datetimeFigureOut">
              <a:rPr lang="ro-RO" smtClean="0"/>
              <a:t>08.01.2024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2184103D-CDB0-4931-B29D-CD3605970AA1}" type="slidenum">
              <a:rPr lang="ro-RO" smtClean="0"/>
              <a:t>‹#›</a:t>
            </a:fld>
            <a:endParaRPr lang="ro-RO"/>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70C2B1A-33EE-4440-AB53-6B0EBFC14414}" type="datetimeFigureOut">
              <a:rPr lang="ro-RO" smtClean="0"/>
              <a:t>08.01.2024</a:t>
            </a:fld>
            <a:endParaRPr lang="ro-RO"/>
          </a:p>
        </p:txBody>
      </p:sp>
      <p:sp>
        <p:nvSpPr>
          <p:cNvPr id="8" name="Footer Placeholder 7"/>
          <p:cNvSpPr>
            <a:spLocks noGrp="1"/>
          </p:cNvSpPr>
          <p:nvPr>
            <p:ph type="ftr" sz="quarter" idx="11"/>
          </p:nvPr>
        </p:nvSpPr>
        <p:spPr>
          <a:xfrm>
            <a:off x="304800" y="6409944"/>
            <a:ext cx="3581400" cy="365760"/>
          </a:xfrm>
        </p:spPr>
        <p:txBody>
          <a:bodyPr/>
          <a:lstStyle/>
          <a:p>
            <a:endParaRPr lang="ro-RO"/>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184103D-CDB0-4931-B29D-CD3605970AA1}" type="slidenum">
              <a:rPr lang="ro-RO" smtClean="0"/>
              <a:t>‹#›</a:t>
            </a:fld>
            <a:endParaRPr lang="ro-RO"/>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0C2B1A-33EE-4440-AB53-6B0EBFC14414}" type="datetimeFigureOut">
              <a:rPr lang="ro-RO" smtClean="0"/>
              <a:t>08.01.2024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a:xfrm>
            <a:off x="4343400" y="1036020"/>
            <a:ext cx="457200" cy="441325"/>
          </a:xfrm>
        </p:spPr>
        <p:txBody>
          <a:bodyPr/>
          <a:lstStyle/>
          <a:p>
            <a:fld id="{2184103D-CDB0-4931-B29D-CD3605970AA1}"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70C2B1A-33EE-4440-AB53-6B0EBFC14414}" type="datetimeFigureOut">
              <a:rPr lang="ro-RO" smtClean="0"/>
              <a:t>08.01.2024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184103D-CDB0-4931-B29D-CD3605970AA1}"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184103D-CDB0-4931-B29D-CD3605970AA1}" type="slidenum">
              <a:rPr lang="ro-RO" smtClean="0"/>
              <a:t>‹#›</a:t>
            </a:fld>
            <a:endParaRPr lang="ro-RO"/>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670C2B1A-33EE-4440-AB53-6B0EBFC14414}" type="datetimeFigureOut">
              <a:rPr lang="ro-RO" smtClean="0"/>
              <a:t>08.01.2024</a:t>
            </a:fld>
            <a:endParaRPr lang="ro-RO"/>
          </a:p>
        </p:txBody>
      </p:sp>
      <p:sp>
        <p:nvSpPr>
          <p:cNvPr id="6" name="Footer Placeholder 5"/>
          <p:cNvSpPr>
            <a:spLocks noGrp="1"/>
          </p:cNvSpPr>
          <p:nvPr>
            <p:ph type="ftr" sz="quarter" idx="11"/>
          </p:nvPr>
        </p:nvSpPr>
        <p:spPr>
          <a:xfrm>
            <a:off x="301752" y="6410848"/>
            <a:ext cx="3383280" cy="365760"/>
          </a:xfrm>
        </p:spPr>
        <p:txBody>
          <a:bodyPr/>
          <a:lstStyle/>
          <a:p>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2184103D-CDB0-4931-B29D-CD3605970AA1}" type="slidenum">
              <a:rPr lang="ro-RO" smtClean="0"/>
              <a:t>‹#›</a:t>
            </a:fld>
            <a:endParaRPr lang="ro-RO"/>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670C2B1A-33EE-4440-AB53-6B0EBFC14414}" type="datetimeFigureOut">
              <a:rPr lang="ro-RO" smtClean="0"/>
              <a:t>08.01.2024</a:t>
            </a:fld>
            <a:endParaRPr lang="ro-RO"/>
          </a:p>
        </p:txBody>
      </p:sp>
      <p:sp>
        <p:nvSpPr>
          <p:cNvPr id="6" name="Footer Placeholder 5"/>
          <p:cNvSpPr>
            <a:spLocks noGrp="1"/>
          </p:cNvSpPr>
          <p:nvPr>
            <p:ph type="ftr" sz="quarter" idx="11"/>
          </p:nvPr>
        </p:nvSpPr>
        <p:spPr>
          <a:xfrm>
            <a:off x="301752" y="6410848"/>
            <a:ext cx="3584448" cy="365760"/>
          </a:xfrm>
        </p:spPr>
        <p:txBody>
          <a:bodyPr/>
          <a:lstStyle/>
          <a:p>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70C2B1A-33EE-4440-AB53-6B0EBFC14414}" type="datetimeFigureOut">
              <a:rPr lang="ro-RO" smtClean="0"/>
              <a:t>08.01.2024</a:t>
            </a:fld>
            <a:endParaRPr lang="ro-RO"/>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ro-RO"/>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184103D-CDB0-4931-B29D-CD3605970AA1}" type="slidenum">
              <a:rPr lang="ro-RO" smtClean="0"/>
              <a:t>‹#›</a:t>
            </a:fld>
            <a:endParaRPr lang="ro-RO"/>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5181600"/>
            <a:ext cx="6934200" cy="1219200"/>
          </a:xfrm>
        </p:spPr>
        <p:txBody>
          <a:bodyPr>
            <a:normAutofit/>
          </a:bodyPr>
          <a:lstStyle/>
          <a:p>
            <a:pPr algn="l"/>
            <a:endParaRPr lang="ro-RO" sz="1400" dirty="0" smtClean="0">
              <a:solidFill>
                <a:schemeClr val="tx1">
                  <a:lumMod val="95000"/>
                  <a:lumOff val="5000"/>
                </a:schemeClr>
              </a:solidFill>
              <a:latin typeface="Segoe UI Symbol" pitchFamily="34" charset="0"/>
              <a:ea typeface="Segoe UI Symbol" pitchFamily="34" charset="0"/>
              <a:cs typeface="Segoe UI Semibold" pitchFamily="34" charset="0"/>
            </a:endParaRPr>
          </a:p>
          <a:p>
            <a:pPr algn="l"/>
            <a:r>
              <a:rPr lang="ro-RO" sz="120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Student: </a:t>
            </a:r>
            <a:r>
              <a:rPr lang="ro-RO" sz="1200" b="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Drăghici Andreea-Maria</a:t>
            </a:r>
          </a:p>
          <a:p>
            <a:pPr algn="l"/>
            <a:r>
              <a:rPr lang="ro-RO" sz="120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Grupa:</a:t>
            </a:r>
            <a:r>
              <a:rPr lang="ro-RO" sz="1200" b="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 IS1.1B</a:t>
            </a:r>
          </a:p>
          <a:p>
            <a:pPr algn="l"/>
            <a:r>
              <a:rPr lang="ro-RO" sz="120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Specializarea: </a:t>
            </a:r>
            <a:r>
              <a:rPr lang="ro-RO" sz="1200" b="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INGINERIE SOFTWARE</a:t>
            </a:r>
          </a:p>
          <a:p>
            <a:pPr algn="l"/>
            <a:r>
              <a:rPr lang="ro-RO" sz="120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COORDONATORI: </a:t>
            </a:r>
            <a:r>
              <a:rPr lang="ro-RO" sz="1200" b="0" dirty="0" smtClean="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rPr>
              <a:t>COSTIN BĂDICĂ ȘI ALEXANDRU BECHERU</a:t>
            </a:r>
            <a:endParaRPr lang="ro-RO" sz="1200" b="0" dirty="0">
              <a:solidFill>
                <a:schemeClr val="tx1">
                  <a:lumMod val="95000"/>
                  <a:lumOff val="5000"/>
                </a:schemeClr>
              </a:solidFill>
              <a:effectLst>
                <a:outerShdw blurRad="38100" dist="38100" dir="2700000" algn="tl">
                  <a:srgbClr val="000000">
                    <a:alpha val="43137"/>
                  </a:srgbClr>
                </a:outerShdw>
              </a:effectLst>
              <a:latin typeface="Segoe UI Symbol" pitchFamily="34" charset="0"/>
              <a:ea typeface="Segoe UI Symbol" pitchFamily="34" charset="0"/>
              <a:cs typeface="Segoe UI Semibold" pitchFamily="34" charset="0"/>
            </a:endParaRPr>
          </a:p>
        </p:txBody>
      </p:sp>
      <p:sp>
        <p:nvSpPr>
          <p:cNvPr id="2" name="Title 1"/>
          <p:cNvSpPr>
            <a:spLocks noGrp="1"/>
          </p:cNvSpPr>
          <p:nvPr>
            <p:ph type="ctrTitle"/>
          </p:nvPr>
        </p:nvSpPr>
        <p:spPr>
          <a:xfrm>
            <a:off x="152399" y="1053700"/>
            <a:ext cx="8839199" cy="762000"/>
          </a:xfrm>
        </p:spPr>
        <p:txBody>
          <a:bodyPr>
            <a:noAutofit/>
          </a:bodyPr>
          <a:lstStyle/>
          <a:p>
            <a:r>
              <a:rPr lang="ro-RO" sz="2000" b="1" dirty="0" smtClean="0">
                <a:solidFill>
                  <a:srgbClr val="002060"/>
                </a:solidFill>
                <a:effectLst>
                  <a:outerShdw blurRad="38100" dist="38100" dir="2700000" algn="tl">
                    <a:srgbClr val="000000">
                      <a:alpha val="43137"/>
                    </a:srgbClr>
                  </a:outerShdw>
                </a:effectLst>
                <a:latin typeface="Segoe UI Symbol" pitchFamily="34" charset="0"/>
                <a:ea typeface="Segoe UI Symbol" pitchFamily="34" charset="0"/>
                <a:cs typeface="Segoe UI" pitchFamily="34" charset="0"/>
              </a:rPr>
              <a:t>Învățare Multi-Agent</a:t>
            </a:r>
            <a:r>
              <a:rPr lang="ro-RO" sz="2000" dirty="0" smtClean="0">
                <a:solidFill>
                  <a:srgbClr val="002060"/>
                </a:solidFill>
                <a:latin typeface="Segoe UI" pitchFamily="34" charset="0"/>
                <a:cs typeface="Segoe UI" pitchFamily="34" charset="0"/>
              </a:rPr>
              <a:t/>
            </a:r>
            <a:br>
              <a:rPr lang="ro-RO" sz="2000" dirty="0" smtClean="0">
                <a:solidFill>
                  <a:srgbClr val="002060"/>
                </a:solidFill>
                <a:latin typeface="Segoe UI" pitchFamily="34" charset="0"/>
                <a:cs typeface="Segoe UI" pitchFamily="34" charset="0"/>
              </a:rPr>
            </a:br>
            <a:endParaRPr lang="ro-RO" sz="2000" b="1" dirty="0">
              <a:solidFill>
                <a:srgbClr val="002060"/>
              </a:solidFill>
              <a:effectLst>
                <a:outerShdw blurRad="38100" dist="38100" dir="2700000" algn="tl">
                  <a:srgbClr val="000000">
                    <a:alpha val="43137"/>
                  </a:srgbClr>
                </a:outerShdw>
              </a:effectLst>
              <a:latin typeface="Segoe UI" pitchFamily="34" charset="0"/>
              <a:cs typeface="Segoe U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0" y="201816"/>
            <a:ext cx="925605" cy="8720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8" y="177642"/>
            <a:ext cx="2649249" cy="896185"/>
          </a:xfrm>
          <a:prstGeom prst="rect">
            <a:avLst/>
          </a:prstGeom>
        </p:spPr>
      </p:pic>
      <p:sp>
        <p:nvSpPr>
          <p:cNvPr id="6" name="Rectangle 5"/>
          <p:cNvSpPr/>
          <p:nvPr/>
        </p:nvSpPr>
        <p:spPr>
          <a:xfrm>
            <a:off x="152400" y="3733800"/>
            <a:ext cx="8839199" cy="36933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US" b="1" dirty="0" smtClean="0">
                <a:solidFill>
                  <a:srgbClr val="002060"/>
                </a:solidFill>
                <a:effectLst>
                  <a:outerShdw blurRad="38100" dist="38100" dir="2700000" algn="tl">
                    <a:srgbClr val="000000">
                      <a:alpha val="43137"/>
                    </a:srgbClr>
                  </a:outerShdw>
                </a:effectLst>
                <a:latin typeface="Segoe UI Symbol" pitchFamily="34" charset="0"/>
                <a:ea typeface="Segoe UI Symbol" pitchFamily="34" charset="0"/>
                <a:cs typeface="Segoe UI" pitchFamily="34" charset="0"/>
              </a:rPr>
              <a:t>Ac</a:t>
            </a:r>
            <a:r>
              <a:rPr lang="ro-RO" b="1" dirty="0" smtClean="0">
                <a:solidFill>
                  <a:srgbClr val="002060"/>
                </a:solidFill>
                <a:effectLst>
                  <a:outerShdw blurRad="38100" dist="38100" dir="2700000" algn="tl">
                    <a:srgbClr val="000000">
                      <a:alpha val="43137"/>
                    </a:srgbClr>
                  </a:outerShdw>
                </a:effectLst>
                <a:latin typeface="Segoe UI Symbol" pitchFamily="34" charset="0"/>
                <a:ea typeface="Segoe UI Symbol" pitchFamily="34" charset="0"/>
                <a:cs typeface="Segoe UI" pitchFamily="34" charset="0"/>
              </a:rPr>
              <a:t>ționarea unei mașini multi-slot cu mai multe brațe de acționare</a:t>
            </a:r>
            <a:endParaRPr lang="ro-RO" dirty="0">
              <a:latin typeface="Segoe UI Symbol" pitchFamily="34" charset="0"/>
              <a:ea typeface="Segoe UI Symbol" pitchFamily="34" charset="0"/>
            </a:endParaRPr>
          </a:p>
        </p:txBody>
      </p:sp>
    </p:spTree>
    <p:extLst>
      <p:ext uri="{BB962C8B-B14F-4D97-AF65-F5344CB8AC3E}">
        <p14:creationId xmlns:p14="http://schemas.microsoft.com/office/powerpoint/2010/main" val="863432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o-RO" dirty="0"/>
              <a:t>Diferite cazuri de experimente</a:t>
            </a:r>
          </a:p>
        </p:txBody>
      </p:sp>
      <p:sp>
        <p:nvSpPr>
          <p:cNvPr id="13" name="Rectangle 12"/>
          <p:cNvSpPr/>
          <p:nvPr/>
        </p:nvSpPr>
        <p:spPr>
          <a:xfrm>
            <a:off x="5181600" y="1600200"/>
            <a:ext cx="37338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b="1" dirty="0">
                <a:solidFill>
                  <a:schemeClr val="tx1"/>
                </a:solidFill>
                <a:latin typeface="Segoe UI Symbol" pitchFamily="34" charset="0"/>
                <a:ea typeface="Segoe UI Symbol" pitchFamily="34" charset="0"/>
              </a:rPr>
              <a:t>Simularea cu eps=0.29 rulând pe 4.065 </a:t>
            </a:r>
            <a:r>
              <a:rPr lang="en-US" b="1" dirty="0" smtClean="0">
                <a:solidFill>
                  <a:schemeClr val="tx1"/>
                </a:solidFill>
                <a:latin typeface="Segoe UI Symbol" pitchFamily="34" charset="0"/>
                <a:ea typeface="Segoe UI Symbol" pitchFamily="34" charset="0"/>
              </a:rPr>
              <a:t>iteratii</a:t>
            </a:r>
            <a:endParaRPr lang="ro-RO" b="1" dirty="0">
              <a:solidFill>
                <a:schemeClr val="tx1"/>
              </a:solidFill>
              <a:latin typeface="Segoe UI Symbol" pitchFamily="34" charset="0"/>
              <a:ea typeface="Segoe UI Symbol" pitchFamily="34" charset="0"/>
            </a:endParaRPr>
          </a:p>
        </p:txBody>
      </p:sp>
      <p:pic>
        <p:nvPicPr>
          <p:cNvPr id="3076" name="Picture 4"/>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7695" t="6875" r="2200" b="1598"/>
          <a:stretch/>
        </p:blipFill>
        <p:spPr bwMode="auto">
          <a:xfrm>
            <a:off x="228600" y="1828800"/>
            <a:ext cx="4782329"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67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152400" y="2819400"/>
            <a:ext cx="8839200" cy="60960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ro-RO" sz="3200" dirty="0" smtClean="0">
                <a:solidFill>
                  <a:schemeClr val="tx1">
                    <a:lumMod val="95000"/>
                    <a:lumOff val="5000"/>
                  </a:schemeClr>
                </a:solidFill>
                <a:latin typeface="Segoe UI" pitchFamily="34" charset="0"/>
                <a:cs typeface="Segoe UI" pitchFamily="34" charset="0"/>
              </a:rPr>
              <a:t>Mulțumesc pentru atenția acordată! </a:t>
            </a:r>
            <a:r>
              <a:rPr lang="ro-RO" sz="3200" dirty="0" smtClean="0">
                <a:solidFill>
                  <a:schemeClr val="tx1">
                    <a:lumMod val="95000"/>
                    <a:lumOff val="5000"/>
                  </a:schemeClr>
                </a:solidFill>
                <a:latin typeface="Segoe UI" pitchFamily="34" charset="0"/>
                <a:cs typeface="Segoe UI" pitchFamily="34" charset="0"/>
                <a:sym typeface="Wingdings" pitchFamily="2" charset="2"/>
              </a:rPr>
              <a:t></a:t>
            </a:r>
          </a:p>
          <a:p>
            <a:endParaRPr lang="ro-RO" dirty="0"/>
          </a:p>
        </p:txBody>
      </p:sp>
    </p:spTree>
    <p:extLst>
      <p:ext uri="{BB962C8B-B14F-4D97-AF65-F5344CB8AC3E}">
        <p14:creationId xmlns:p14="http://schemas.microsoft.com/office/powerpoint/2010/main" val="1156435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835152"/>
          </a:xfrm>
        </p:spPr>
        <p:txBody>
          <a:bodyPr/>
          <a:lstStyle/>
          <a:p>
            <a:r>
              <a:rPr lang="ro-RO" dirty="0" smtClean="0">
                <a:latin typeface="Segoe UI Symbol" pitchFamily="34" charset="0"/>
                <a:ea typeface="Segoe UI Symbol" pitchFamily="34" charset="0"/>
              </a:rPr>
              <a:t>Problema Studiată</a:t>
            </a:r>
            <a:endParaRPr lang="ro-RO" dirty="0">
              <a:latin typeface="Segoe UI Symbol" pitchFamily="34" charset="0"/>
              <a:ea typeface="Segoe UI Symbol" pitchFamily="34" charset="0"/>
            </a:endParaRPr>
          </a:p>
        </p:txBody>
      </p:sp>
      <p:sp>
        <p:nvSpPr>
          <p:cNvPr id="3" name="Content Placeholder 2"/>
          <p:cNvSpPr>
            <a:spLocks noGrp="1"/>
          </p:cNvSpPr>
          <p:nvPr>
            <p:ph sz="quarter" idx="1"/>
          </p:nvPr>
        </p:nvSpPr>
        <p:spPr>
          <a:xfrm>
            <a:off x="301752" y="1527048"/>
            <a:ext cx="8503920" cy="4797552"/>
          </a:xfrm>
        </p:spPr>
        <p:txBody>
          <a:bodyPr>
            <a:normAutofit/>
          </a:bodyPr>
          <a:lstStyle/>
          <a:p>
            <a:pPr marL="0" indent="0" algn="just">
              <a:buNone/>
            </a:pPr>
            <a:r>
              <a:rPr lang="en-US" sz="1800" dirty="0">
                <a:latin typeface="Segoe UI Symbol" pitchFamily="34" charset="0"/>
                <a:ea typeface="Segoe UI Symbol" pitchFamily="34" charset="0"/>
                <a:cs typeface="Segoe UI" pitchFamily="34" charset="0"/>
              </a:rPr>
              <a:t>Sa se implementeze un agent care </a:t>
            </a:r>
            <a:r>
              <a:rPr lang="en-US" sz="1800" dirty="0" smtClean="0">
                <a:latin typeface="Segoe UI Symbol" pitchFamily="34" charset="0"/>
                <a:ea typeface="Segoe UI Symbol" pitchFamily="34" charset="0"/>
                <a:cs typeface="Segoe UI" pitchFamily="34" charset="0"/>
              </a:rPr>
              <a:t>dore</a:t>
            </a:r>
            <a:r>
              <a:rPr lang="ro-RO" sz="1800" dirty="0" smtClean="0">
                <a:latin typeface="Segoe UI Symbol" pitchFamily="34" charset="0"/>
                <a:ea typeface="Segoe UI Symbol" pitchFamily="34" charset="0"/>
                <a:cs typeface="Segoe UI" pitchFamily="34" charset="0"/>
              </a:rPr>
              <a:t>ș</a:t>
            </a:r>
            <a:r>
              <a:rPr lang="en-US" sz="1800" dirty="0" smtClean="0">
                <a:latin typeface="Segoe UI Symbol" pitchFamily="34" charset="0"/>
                <a:ea typeface="Segoe UI Symbol" pitchFamily="34" charset="0"/>
                <a:cs typeface="Segoe UI" pitchFamily="34" charset="0"/>
              </a:rPr>
              <a:t>te </a:t>
            </a:r>
            <a:r>
              <a:rPr lang="en-US" sz="1800" dirty="0">
                <a:latin typeface="Segoe UI Symbol" pitchFamily="34" charset="0"/>
                <a:ea typeface="Segoe UI Symbol" pitchFamily="34" charset="0"/>
                <a:cs typeface="Segoe UI" pitchFamily="34" charset="0"/>
              </a:rPr>
              <a:t>sa optimizeze </a:t>
            </a:r>
            <a:r>
              <a:rPr lang="en-US" sz="1800" dirty="0" smtClean="0">
                <a:latin typeface="Segoe UI Symbol" pitchFamily="34" charset="0"/>
                <a:ea typeface="Segoe UI Symbol" pitchFamily="34" charset="0"/>
                <a:cs typeface="Segoe UI" pitchFamily="34" charset="0"/>
              </a:rPr>
              <a:t>ac</a:t>
            </a:r>
            <a:r>
              <a:rPr lang="ro-RO" sz="1800" dirty="0" smtClean="0">
                <a:latin typeface="Segoe UI Symbol" pitchFamily="34" charset="0"/>
                <a:ea typeface="Segoe UI Symbol" pitchFamily="34" charset="0"/>
                <a:cs typeface="Segoe UI" pitchFamily="34" charset="0"/>
              </a:rPr>
              <a:t>ț</a:t>
            </a:r>
            <a:r>
              <a:rPr lang="en-US" sz="1800" dirty="0" smtClean="0">
                <a:latin typeface="Segoe UI Symbol" pitchFamily="34" charset="0"/>
                <a:ea typeface="Segoe UI Symbol" pitchFamily="34" charset="0"/>
                <a:cs typeface="Segoe UI" pitchFamily="34" charset="0"/>
              </a:rPr>
              <a:t>ionarea </a:t>
            </a:r>
            <a:r>
              <a:rPr lang="en-US" sz="1800" dirty="0">
                <a:latin typeface="Segoe UI Symbol" pitchFamily="34" charset="0"/>
                <a:ea typeface="Segoe UI Symbol" pitchFamily="34" charset="0"/>
                <a:cs typeface="Segoe UI" pitchFamily="34" charset="0"/>
              </a:rPr>
              <a:t>unei </a:t>
            </a:r>
            <a:r>
              <a:rPr lang="en-US" sz="1800" dirty="0" smtClean="0">
                <a:latin typeface="Segoe UI Symbol" pitchFamily="34" charset="0"/>
                <a:ea typeface="Segoe UI Symbol" pitchFamily="34" charset="0"/>
                <a:cs typeface="Segoe UI" pitchFamily="34" charset="0"/>
              </a:rPr>
              <a:t>ma</a:t>
            </a:r>
            <a:r>
              <a:rPr lang="ro-RO" sz="1800" dirty="0" smtClean="0">
                <a:latin typeface="Segoe UI Symbol" pitchFamily="34" charset="0"/>
                <a:ea typeface="Segoe UI Symbol" pitchFamily="34" charset="0"/>
                <a:cs typeface="Segoe UI" pitchFamily="34" charset="0"/>
              </a:rPr>
              <a:t>ș</a:t>
            </a:r>
            <a:r>
              <a:rPr lang="en-US" sz="1800" dirty="0" smtClean="0">
                <a:latin typeface="Segoe UI Symbol" pitchFamily="34" charset="0"/>
                <a:ea typeface="Segoe UI Symbol" pitchFamily="34" charset="0"/>
                <a:cs typeface="Segoe UI" pitchFamily="34" charset="0"/>
              </a:rPr>
              <a:t>ini multi</a:t>
            </a:r>
            <a:r>
              <a:rPr lang="ro-RO" sz="1800" dirty="0" smtClean="0">
                <a:latin typeface="Segoe UI Symbol" pitchFamily="34" charset="0"/>
                <a:ea typeface="Segoe UI Symbol" pitchFamily="34" charset="0"/>
                <a:cs typeface="Segoe UI" pitchFamily="34" charset="0"/>
              </a:rPr>
              <a:t>-</a:t>
            </a:r>
            <a:r>
              <a:rPr lang="en-US" sz="1800" dirty="0" smtClean="0">
                <a:latin typeface="Segoe UI Symbol" pitchFamily="34" charset="0"/>
                <a:ea typeface="Segoe UI Symbol" pitchFamily="34" charset="0"/>
                <a:cs typeface="Segoe UI" pitchFamily="34" charset="0"/>
              </a:rPr>
              <a:t>slot </a:t>
            </a:r>
            <a:r>
              <a:rPr lang="en-US" sz="1800" dirty="0">
                <a:latin typeface="Segoe UI Symbol" pitchFamily="34" charset="0"/>
                <a:ea typeface="Segoe UI Symbol" pitchFamily="34" charset="0"/>
                <a:cs typeface="Segoe UI" pitchFamily="34" charset="0"/>
              </a:rPr>
              <a:t>( multi-arm bandit ) cu mai multe </a:t>
            </a:r>
            <a:r>
              <a:rPr lang="en-US" sz="1800" dirty="0" smtClean="0">
                <a:latin typeface="Segoe UI Symbol" pitchFamily="34" charset="0"/>
                <a:ea typeface="Segoe UI Symbol" pitchFamily="34" charset="0"/>
                <a:cs typeface="Segoe UI" pitchFamily="34" charset="0"/>
              </a:rPr>
              <a:t>bra</a:t>
            </a:r>
            <a:r>
              <a:rPr lang="ro-RO" sz="1800" dirty="0" smtClean="0">
                <a:latin typeface="Segoe UI Symbol" pitchFamily="34" charset="0"/>
                <a:ea typeface="Segoe UI Symbol" pitchFamily="34" charset="0"/>
                <a:cs typeface="Segoe UI" pitchFamily="34" charset="0"/>
              </a:rPr>
              <a:t>ț</a:t>
            </a:r>
            <a:r>
              <a:rPr lang="en-US" sz="1800" dirty="0" smtClean="0">
                <a:latin typeface="Segoe UI Symbol" pitchFamily="34" charset="0"/>
                <a:ea typeface="Segoe UI Symbol" pitchFamily="34" charset="0"/>
                <a:cs typeface="Segoe UI" pitchFamily="34" charset="0"/>
              </a:rPr>
              <a:t>e </a:t>
            </a:r>
            <a:r>
              <a:rPr lang="en-US" sz="1800" dirty="0">
                <a:latin typeface="Segoe UI Symbol" pitchFamily="34" charset="0"/>
                <a:ea typeface="Segoe UI Symbol" pitchFamily="34" charset="0"/>
                <a:cs typeface="Segoe UI" pitchFamily="34" charset="0"/>
              </a:rPr>
              <a:t>de </a:t>
            </a:r>
            <a:r>
              <a:rPr lang="en-US" sz="1800" dirty="0" smtClean="0">
                <a:latin typeface="Segoe UI Symbol" pitchFamily="34" charset="0"/>
                <a:ea typeface="Segoe UI Symbol" pitchFamily="34" charset="0"/>
                <a:cs typeface="Segoe UI" pitchFamily="34" charset="0"/>
              </a:rPr>
              <a:t>ac</a:t>
            </a:r>
            <a:r>
              <a:rPr lang="ro-RO" sz="1800" dirty="0" smtClean="0">
                <a:latin typeface="Segoe UI Symbol" pitchFamily="34" charset="0"/>
                <a:ea typeface="Segoe UI Symbol" pitchFamily="34" charset="0"/>
                <a:cs typeface="Segoe UI" pitchFamily="34" charset="0"/>
              </a:rPr>
              <a:t>ț</a:t>
            </a:r>
            <a:r>
              <a:rPr lang="en-US" sz="1800" dirty="0" smtClean="0">
                <a:latin typeface="Segoe UI Symbol" pitchFamily="34" charset="0"/>
                <a:ea typeface="Segoe UI Symbol" pitchFamily="34" charset="0"/>
                <a:cs typeface="Segoe UI" pitchFamily="34" charset="0"/>
              </a:rPr>
              <a:t>ionare</a:t>
            </a:r>
            <a:r>
              <a:rPr lang="en-US" sz="1800" dirty="0">
                <a:latin typeface="Segoe UI Symbol" pitchFamily="34" charset="0"/>
                <a:ea typeface="Segoe UI Symbol" pitchFamily="34" charset="0"/>
                <a:cs typeface="Segoe UI" pitchFamily="34" charset="0"/>
              </a:rPr>
              <a:t>. </a:t>
            </a:r>
            <a:endParaRPr lang="ro-RO" sz="1800" dirty="0" smtClean="0">
              <a:latin typeface="Segoe UI Symbol" pitchFamily="34" charset="0"/>
              <a:ea typeface="Segoe UI Symbol" pitchFamily="34" charset="0"/>
              <a:cs typeface="Segoe UI" pitchFamily="34" charset="0"/>
            </a:endParaRPr>
          </a:p>
          <a:p>
            <a:pPr marL="0" indent="0" algn="just">
              <a:buNone/>
            </a:pPr>
            <a:r>
              <a:rPr lang="en-US" sz="1800" dirty="0" smtClean="0">
                <a:latin typeface="Segoe UI Symbol" pitchFamily="34" charset="0"/>
                <a:ea typeface="Segoe UI Symbol" pitchFamily="34" charset="0"/>
                <a:cs typeface="Segoe UI" pitchFamily="34" charset="0"/>
              </a:rPr>
              <a:t>Agentul </a:t>
            </a:r>
            <a:r>
              <a:rPr lang="en-US" sz="1800" dirty="0">
                <a:latin typeface="Segoe UI Symbol" pitchFamily="34" charset="0"/>
                <a:ea typeface="Segoe UI Symbol" pitchFamily="34" charset="0"/>
                <a:cs typeface="Segoe UI" pitchFamily="34" charset="0"/>
              </a:rPr>
              <a:t>va </a:t>
            </a:r>
            <a:r>
              <a:rPr lang="ro-RO" sz="1800" dirty="0" smtClean="0">
                <a:latin typeface="Segoe UI Symbol" pitchFamily="34" charset="0"/>
                <a:ea typeface="Segoe UI Symbol" pitchFamily="34" charset="0"/>
                <a:cs typeface="Segoe UI" pitchFamily="34" charset="0"/>
              </a:rPr>
              <a:t>experimenta</a:t>
            </a:r>
            <a:r>
              <a:rPr lang="en-US" sz="1800" dirty="0" smtClean="0">
                <a:latin typeface="Segoe UI Symbol" pitchFamily="34" charset="0"/>
                <a:ea typeface="Segoe UI Symbol" pitchFamily="34" charset="0"/>
                <a:cs typeface="Segoe UI" pitchFamily="34" charset="0"/>
              </a:rPr>
              <a:t> </a:t>
            </a:r>
            <a:r>
              <a:rPr lang="en-US" sz="1800" dirty="0">
                <a:latin typeface="Segoe UI Symbol" pitchFamily="34" charset="0"/>
                <a:ea typeface="Segoe UI Symbol" pitchFamily="34" charset="0"/>
                <a:cs typeface="Segoe UI" pitchFamily="34" charset="0"/>
              </a:rPr>
              <a:t>cel </a:t>
            </a:r>
            <a:r>
              <a:rPr lang="en-US" sz="1800" dirty="0" smtClean="0">
                <a:latin typeface="Segoe UI Symbol" pitchFamily="34" charset="0"/>
                <a:ea typeface="Segoe UI Symbol" pitchFamily="34" charset="0"/>
                <a:cs typeface="Segoe UI" pitchFamily="34" charset="0"/>
              </a:rPr>
              <a:t>puțin </a:t>
            </a:r>
            <a:r>
              <a:rPr lang="en-US" sz="1800" dirty="0">
                <a:latin typeface="Segoe UI Symbol" pitchFamily="34" charset="0"/>
                <a:ea typeface="Segoe UI Symbol" pitchFamily="34" charset="0"/>
                <a:cs typeface="Segoe UI" pitchFamily="34" charset="0"/>
              </a:rPr>
              <a:t>2 strategii de </a:t>
            </a:r>
            <a:r>
              <a:rPr lang="en-US" sz="1800" dirty="0" smtClean="0">
                <a:latin typeface="Segoe UI Symbol" pitchFamily="34" charset="0"/>
                <a:ea typeface="Segoe UI Symbol" pitchFamily="34" charset="0"/>
                <a:cs typeface="Segoe UI" pitchFamily="34" charset="0"/>
              </a:rPr>
              <a:t>înv</a:t>
            </a:r>
            <a:r>
              <a:rPr lang="ro-RO" sz="1800" dirty="0" smtClean="0">
                <a:latin typeface="Segoe UI Symbol" pitchFamily="34" charset="0"/>
                <a:ea typeface="Segoe UI Symbol" pitchFamily="34" charset="0"/>
                <a:cs typeface="Segoe UI" pitchFamily="34" charset="0"/>
              </a:rPr>
              <a:t>ă</a:t>
            </a:r>
            <a:r>
              <a:rPr lang="ro-RO" sz="1800" dirty="0">
                <a:latin typeface="Segoe UI Symbol" pitchFamily="34" charset="0"/>
                <a:ea typeface="Segoe UI Symbol" pitchFamily="34" charset="0"/>
                <a:cs typeface="Segoe UI" pitchFamily="34" charset="0"/>
              </a:rPr>
              <a:t>ț</a:t>
            </a:r>
            <a:r>
              <a:rPr lang="en-US" sz="1800" dirty="0" smtClean="0">
                <a:latin typeface="Segoe UI Symbol" pitchFamily="34" charset="0"/>
                <a:ea typeface="Segoe UI Symbol" pitchFamily="34" charset="0"/>
                <a:cs typeface="Segoe UI" pitchFamily="34" charset="0"/>
              </a:rPr>
              <a:t>are </a:t>
            </a:r>
            <a:r>
              <a:rPr lang="en-US" sz="1800" dirty="0">
                <a:latin typeface="Segoe UI Symbol" pitchFamily="34" charset="0"/>
                <a:ea typeface="Segoe UI Symbol" pitchFamily="34" charset="0"/>
                <a:cs typeface="Segoe UI" pitchFamily="34" charset="0"/>
              </a:rPr>
              <a:t>preluate din literatura de specialitate</a:t>
            </a:r>
            <a:r>
              <a:rPr lang="en-US" sz="1800" dirty="0" smtClean="0">
                <a:latin typeface="Segoe UI Symbol" pitchFamily="34" charset="0"/>
                <a:ea typeface="Segoe UI Symbol" pitchFamily="34" charset="0"/>
                <a:cs typeface="Segoe UI" pitchFamily="34" charset="0"/>
              </a:rPr>
              <a:t>.</a:t>
            </a:r>
            <a:endParaRPr lang="ro-RO" sz="1800" dirty="0" smtClean="0">
              <a:latin typeface="Segoe UI Symbol" pitchFamily="34" charset="0"/>
              <a:ea typeface="Segoe UI Symbol" pitchFamily="34" charset="0"/>
              <a:cs typeface="Segoe UI" pitchFamily="34" charset="0"/>
            </a:endParaRPr>
          </a:p>
          <a:p>
            <a:pPr marL="0" indent="0" algn="just">
              <a:buNone/>
            </a:pPr>
            <a:endParaRPr lang="ro-RO" sz="1800" dirty="0" smtClean="0">
              <a:latin typeface="Segoe UI Symbol" pitchFamily="34" charset="0"/>
              <a:ea typeface="Segoe UI Symbol" pitchFamily="34" charset="0"/>
              <a:cs typeface="Segoe UI" pitchFamily="34" charset="0"/>
            </a:endParaRPr>
          </a:p>
          <a:p>
            <a:pPr marL="0" indent="0" algn="just">
              <a:buNone/>
            </a:pPr>
            <a:r>
              <a:rPr lang="ro-RO" sz="1800" b="1" dirty="0" smtClean="0">
                <a:latin typeface="Segoe UI Symbol" pitchFamily="34" charset="0"/>
                <a:ea typeface="Segoe UI Symbol" pitchFamily="34" charset="0"/>
                <a:cs typeface="Segoe UI" pitchFamily="34" charset="0"/>
              </a:rPr>
              <a:t>Metoda de rezolvare:</a:t>
            </a:r>
          </a:p>
          <a:p>
            <a:pPr marL="0" indent="0" algn="just">
              <a:buNone/>
            </a:pPr>
            <a:endParaRPr lang="ro-RO" sz="1800" b="1" dirty="0" smtClean="0">
              <a:latin typeface="Segoe UI Symbol" pitchFamily="34" charset="0"/>
              <a:ea typeface="Segoe UI Symbol" pitchFamily="34" charset="0"/>
              <a:cs typeface="Segoe UI" pitchFamily="34" charset="0"/>
            </a:endParaRPr>
          </a:p>
          <a:p>
            <a:pPr marL="0" indent="0" algn="just">
              <a:buNone/>
            </a:pPr>
            <a:r>
              <a:rPr lang="ro-RO" sz="1800" dirty="0">
                <a:latin typeface="Segoe UI Symbol" pitchFamily="34" charset="0"/>
                <a:ea typeface="Segoe UI Symbol" pitchFamily="34" charset="0"/>
                <a:cs typeface="Segoe UI" pitchFamily="34" charset="0"/>
              </a:rPr>
              <a:t> </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Metoda </a:t>
            </a:r>
          </a:p>
          <a:p>
            <a:pPr marL="0" indent="0" algn="just">
              <a:buNone/>
            </a:pPr>
            <a:r>
              <a:rPr lang="ro-RO" sz="1800" dirty="0">
                <a:latin typeface="Segoe UI Symbol" pitchFamily="34" charset="0"/>
                <a:ea typeface="Segoe UI Symbol" pitchFamily="34" charset="0"/>
                <a:cs typeface="Segoe UI" pitchFamily="34" charset="0"/>
              </a:rPr>
              <a:t> </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a:t>
            </a:r>
            <a:r>
              <a:rPr lang="ro-RO" sz="1800" dirty="0" smtClean="0">
                <a:latin typeface="Segoe UI Symbol" pitchFamily="34" charset="0"/>
                <a:ea typeface="Segoe UI Symbol" pitchFamily="34" charset="0"/>
                <a:cs typeface="Segoe UI" pitchFamily="34" charset="0"/>
              </a:rPr>
              <a:t> Reinforcement learning – Învățarea prin recompensare</a:t>
            </a:r>
          </a:p>
          <a:p>
            <a:pPr marL="0" indent="0" algn="just">
              <a:buNone/>
            </a:pPr>
            <a:endParaRPr lang="ro-RO" sz="1800" dirty="0" smtClean="0">
              <a:latin typeface="Segoe UI Symbol" pitchFamily="34" charset="0"/>
              <a:ea typeface="Segoe UI Symbol" pitchFamily="34" charset="0"/>
              <a:cs typeface="Segoe UI" pitchFamily="34" charset="0"/>
            </a:endParaRPr>
          </a:p>
          <a:p>
            <a:pPr marL="0" indent="0" algn="just">
              <a:buNone/>
            </a:pPr>
            <a:r>
              <a:rPr lang="ro-RO" sz="1800" dirty="0">
                <a:latin typeface="Segoe UI Symbol" pitchFamily="34" charset="0"/>
                <a:ea typeface="Segoe UI Symbol" pitchFamily="34" charset="0"/>
                <a:cs typeface="Segoe UI" pitchFamily="34" charset="0"/>
              </a:rPr>
              <a:t> </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Abordări:      </a:t>
            </a:r>
          </a:p>
          <a:p>
            <a:pPr marL="0" indent="0" algn="just">
              <a:buNone/>
            </a:pPr>
            <a:r>
              <a:rPr lang="ro-RO" sz="1800" dirty="0">
                <a:latin typeface="Segoe UI Symbol" pitchFamily="34" charset="0"/>
                <a:ea typeface="Segoe UI Symbol" pitchFamily="34" charset="0"/>
                <a:cs typeface="Segoe UI" pitchFamily="34" charset="0"/>
              </a:rPr>
              <a:t> </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a:t>
            </a:r>
            <a:r>
              <a:rPr lang="ro-RO" sz="1800" dirty="0" smtClean="0">
                <a:latin typeface="Segoe UI Symbol" pitchFamily="34" charset="0"/>
                <a:ea typeface="Segoe UI Symbol" pitchFamily="34" charset="0"/>
                <a:cs typeface="Segoe UI" pitchFamily="34" charset="0"/>
              </a:rPr>
              <a:t> Upper</a:t>
            </a:r>
            <a:r>
              <a:rPr lang="ro-RO" sz="1800" b="1" dirty="0" smtClean="0">
                <a:latin typeface="Segoe UI Symbol" pitchFamily="34" charset="0"/>
                <a:ea typeface="Segoe UI Symbol" pitchFamily="34" charset="0"/>
                <a:cs typeface="Segoe UI" pitchFamily="34" charset="0"/>
              </a:rPr>
              <a:t>-</a:t>
            </a:r>
            <a:r>
              <a:rPr lang="ro-RO" sz="1800" dirty="0" smtClean="0">
                <a:latin typeface="Segoe UI Symbol" pitchFamily="34" charset="0"/>
                <a:ea typeface="Segoe UI Symbol" pitchFamily="34" charset="0"/>
                <a:cs typeface="Segoe UI" pitchFamily="34" charset="0"/>
              </a:rPr>
              <a:t>Confidence Bound 1 (UCB 1)</a:t>
            </a:r>
          </a:p>
          <a:p>
            <a:pPr marL="0" indent="0" algn="just">
              <a:buNone/>
            </a:pPr>
            <a:r>
              <a:rPr lang="ro-RO" sz="1800" dirty="0">
                <a:latin typeface="Segoe UI Symbol" pitchFamily="34" charset="0"/>
                <a:ea typeface="Segoe UI Symbol" pitchFamily="34" charset="0"/>
                <a:cs typeface="Segoe UI" pitchFamily="34" charset="0"/>
              </a:rPr>
              <a:t> </a:t>
            </a:r>
            <a:r>
              <a:rPr lang="ro-RO" sz="1800" dirty="0" smtClean="0">
                <a:latin typeface="Segoe UI Symbol" pitchFamily="34" charset="0"/>
                <a:ea typeface="Segoe UI Symbol" pitchFamily="34" charset="0"/>
                <a:cs typeface="Segoe UI" pitchFamily="34" charset="0"/>
              </a:rPr>
              <a:t>                     </a:t>
            </a:r>
            <a:r>
              <a:rPr lang="ro-RO" sz="1800" b="1" dirty="0" smtClean="0">
                <a:latin typeface="Segoe UI Symbol" pitchFamily="34" charset="0"/>
                <a:ea typeface="Segoe UI Symbol" pitchFamily="34" charset="0"/>
                <a:cs typeface="Segoe UI" pitchFamily="34" charset="0"/>
              </a:rPr>
              <a:t>- </a:t>
            </a:r>
            <a:r>
              <a:rPr lang="ro-RO" sz="1800" dirty="0" smtClean="0">
                <a:latin typeface="Segoe UI Symbol" pitchFamily="34" charset="0"/>
                <a:ea typeface="Segoe UI Symbol" pitchFamily="34" charset="0"/>
                <a:cs typeface="Segoe UI" pitchFamily="34" charset="0"/>
              </a:rPr>
              <a:t>Epsilon</a:t>
            </a:r>
            <a:r>
              <a:rPr lang="ro-RO" sz="1800" b="1" dirty="0" smtClean="0">
                <a:latin typeface="Segoe UI Symbol" pitchFamily="34" charset="0"/>
                <a:ea typeface="Segoe UI Symbol" pitchFamily="34" charset="0"/>
                <a:cs typeface="Segoe UI" pitchFamily="34" charset="0"/>
              </a:rPr>
              <a:t>-</a:t>
            </a:r>
            <a:r>
              <a:rPr lang="ro-RO" sz="1800" dirty="0" smtClean="0">
                <a:latin typeface="Segoe UI Symbol" pitchFamily="34" charset="0"/>
                <a:ea typeface="Segoe UI Symbol" pitchFamily="34" charset="0"/>
                <a:cs typeface="Segoe UI" pitchFamily="34" charset="0"/>
              </a:rPr>
              <a:t>Greedy</a:t>
            </a:r>
          </a:p>
          <a:p>
            <a:pPr marL="0" indent="0" algn="just">
              <a:buNone/>
            </a:pPr>
            <a:r>
              <a:rPr lang="ro-RO" sz="1800" dirty="0">
                <a:latin typeface="Segoe UI" pitchFamily="34" charset="0"/>
                <a:cs typeface="Segoe UI" pitchFamily="34" charset="0"/>
              </a:rPr>
              <a:t> </a:t>
            </a:r>
            <a:r>
              <a:rPr lang="ro-RO" sz="1800" dirty="0" smtClean="0">
                <a:latin typeface="Segoe UI" pitchFamily="34" charset="0"/>
                <a:cs typeface="Segoe UI" pitchFamily="34" charset="0"/>
              </a:rPr>
              <a:t>                           </a:t>
            </a:r>
            <a:endParaRPr lang="ro-RO" sz="1800" dirty="0">
              <a:latin typeface="Segoe UI" pitchFamily="34" charset="0"/>
              <a:cs typeface="Segoe UI" pitchFamily="34" charset="0"/>
            </a:endParaRPr>
          </a:p>
          <a:p>
            <a:pPr marL="0" indent="0" algn="just">
              <a:buNone/>
            </a:pPr>
            <a:endParaRPr lang="ro-RO" sz="1800" dirty="0">
              <a:latin typeface="Segoe UI" pitchFamily="34" charset="0"/>
              <a:cs typeface="Segoe UI" pitchFamily="34" charset="0"/>
            </a:endParaRPr>
          </a:p>
        </p:txBody>
      </p:sp>
    </p:spTree>
    <p:extLst>
      <p:ext uri="{BB962C8B-B14F-4D97-AF65-F5344CB8AC3E}">
        <p14:creationId xmlns:p14="http://schemas.microsoft.com/office/powerpoint/2010/main" val="1536043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835152"/>
          </a:xfrm>
        </p:spPr>
        <p:txBody>
          <a:bodyPr/>
          <a:lstStyle/>
          <a:p>
            <a:r>
              <a:rPr lang="ro-RO" dirty="0" smtClean="0">
                <a:latin typeface="Segoe UI Symbol" pitchFamily="34" charset="0"/>
                <a:ea typeface="Segoe UI Symbol" pitchFamily="34" charset="0"/>
              </a:rPr>
              <a:t>Strategiile de învățare</a:t>
            </a:r>
            <a:endParaRPr lang="ro-RO" dirty="0">
              <a:latin typeface="Segoe UI Symbol" pitchFamily="34" charset="0"/>
              <a:ea typeface="Segoe UI Symbol" pitchFamily="34" charset="0"/>
            </a:endParaRPr>
          </a:p>
        </p:txBody>
      </p:sp>
      <p:pic>
        <p:nvPicPr>
          <p:cNvPr id="102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228600" y="2352849"/>
            <a:ext cx="428082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8200" y="4114800"/>
            <a:ext cx="4267200" cy="115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029200"/>
            <a:ext cx="4267200" cy="122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514600"/>
            <a:ext cx="4264610" cy="109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648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95600" y="609600"/>
            <a:ext cx="6096000" cy="76200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ro-RO" dirty="0" smtClean="0">
                <a:solidFill>
                  <a:schemeClr val="tx1">
                    <a:lumMod val="95000"/>
                    <a:lumOff val="5000"/>
                  </a:schemeClr>
                </a:solidFill>
              </a:rPr>
              <a:t>Funcționarea programului pentru experimentare</a:t>
            </a:r>
            <a:endParaRPr lang="ro-RO" dirty="0">
              <a:solidFill>
                <a:schemeClr val="tx1">
                  <a:lumMod val="95000"/>
                  <a:lumOff val="5000"/>
                </a:schemeClr>
              </a:solidFill>
            </a:endParaRPr>
          </a:p>
        </p:txBody>
      </p:sp>
      <p:sp>
        <p:nvSpPr>
          <p:cNvPr id="9" name="Text Placeholder 8"/>
          <p:cNvSpPr>
            <a:spLocks noGrp="1"/>
          </p:cNvSpPr>
          <p:nvPr>
            <p:ph type="body" idx="2"/>
          </p:nvPr>
        </p:nvSpPr>
        <p:spPr>
          <a:xfrm>
            <a:off x="228600" y="2438400"/>
            <a:ext cx="2590800" cy="3200400"/>
          </a:xfrm>
        </p:spPr>
        <p:txBody>
          <a:bodyPr>
            <a:normAutofit/>
          </a:bodyPr>
          <a:lstStyle/>
          <a:p>
            <a:r>
              <a:rPr lang="en-US" sz="1400" b="1" dirty="0" smtClean="0">
                <a:solidFill>
                  <a:schemeClr val="tx1">
                    <a:lumMod val="95000"/>
                    <a:lumOff val="5000"/>
                  </a:schemeClr>
                </a:solidFill>
                <a:latin typeface="Segoe UI Symbol" pitchFamily="34" charset="0"/>
                <a:ea typeface="Segoe UI Symbol" pitchFamily="34" charset="0"/>
              </a:rPr>
              <a:t>num_arms</a:t>
            </a:r>
            <a:r>
              <a:rPr lang="ro-RO" sz="1400" dirty="0" smtClean="0">
                <a:solidFill>
                  <a:schemeClr val="tx1">
                    <a:lumMod val="95000"/>
                    <a:lumOff val="5000"/>
                  </a:schemeClr>
                </a:solidFill>
                <a:latin typeface="Segoe UI Symbol" pitchFamily="34" charset="0"/>
                <a:ea typeface="Segoe UI Symbol" pitchFamily="34" charset="0"/>
              </a:rPr>
              <a:t> - </a:t>
            </a:r>
            <a:r>
              <a:rPr lang="en-US" sz="1400" dirty="0" smtClean="0">
                <a:solidFill>
                  <a:schemeClr val="tx1">
                    <a:lumMod val="95000"/>
                    <a:lumOff val="5000"/>
                  </a:schemeClr>
                </a:solidFill>
                <a:latin typeface="Segoe UI Symbol" pitchFamily="34" charset="0"/>
                <a:ea typeface="Segoe UI Symbol" pitchFamily="34" charset="0"/>
              </a:rPr>
              <a:t>numarul </a:t>
            </a:r>
            <a:r>
              <a:rPr lang="en-US" sz="1400" dirty="0">
                <a:solidFill>
                  <a:schemeClr val="tx1">
                    <a:lumMod val="95000"/>
                    <a:lumOff val="5000"/>
                  </a:schemeClr>
                </a:solidFill>
                <a:latin typeface="Segoe UI Symbol" pitchFamily="34" charset="0"/>
                <a:ea typeface="Segoe UI Symbol" pitchFamily="34" charset="0"/>
              </a:rPr>
              <a:t>de "</a:t>
            </a:r>
            <a:r>
              <a:rPr lang="en-US" sz="1400" dirty="0" smtClean="0">
                <a:solidFill>
                  <a:schemeClr val="tx1">
                    <a:lumMod val="95000"/>
                    <a:lumOff val="5000"/>
                  </a:schemeClr>
                </a:solidFill>
                <a:latin typeface="Segoe UI Symbol" pitchFamily="34" charset="0"/>
                <a:ea typeface="Segoe UI Symbol" pitchFamily="34" charset="0"/>
              </a:rPr>
              <a:t>brate</a:t>
            </a:r>
            <a:r>
              <a:rPr lang="en-US" sz="1400" dirty="0">
                <a:solidFill>
                  <a:schemeClr val="tx1">
                    <a:lumMod val="95000"/>
                    <a:lumOff val="5000"/>
                  </a:schemeClr>
                </a:solidFill>
                <a:latin typeface="Segoe UI Symbol" pitchFamily="34" charset="0"/>
                <a:ea typeface="Segoe UI Symbol" pitchFamily="34" charset="0"/>
              </a:rPr>
              <a:t>" în </a:t>
            </a:r>
            <a:r>
              <a:rPr lang="en-US" sz="1400" dirty="0" smtClean="0">
                <a:solidFill>
                  <a:schemeClr val="tx1">
                    <a:lumMod val="95000"/>
                    <a:lumOff val="5000"/>
                  </a:schemeClr>
                </a:solidFill>
                <a:latin typeface="Segoe UI Symbol" pitchFamily="34" charset="0"/>
                <a:ea typeface="Segoe UI Symbol" pitchFamily="34" charset="0"/>
              </a:rPr>
              <a:t>problema.</a:t>
            </a:r>
            <a:endParaRPr lang="ro-RO" sz="1400" dirty="0" smtClean="0">
              <a:solidFill>
                <a:schemeClr val="tx1">
                  <a:lumMod val="95000"/>
                  <a:lumOff val="5000"/>
                </a:schemeClr>
              </a:solidFill>
              <a:latin typeface="Segoe UI Symbol" pitchFamily="34" charset="0"/>
              <a:ea typeface="Segoe UI Symbol" pitchFamily="34" charset="0"/>
            </a:endParaRPr>
          </a:p>
          <a:p>
            <a:endParaRPr lang="ro-RO" sz="1400" dirty="0" smtClean="0">
              <a:solidFill>
                <a:schemeClr val="tx1">
                  <a:lumMod val="95000"/>
                  <a:lumOff val="5000"/>
                </a:schemeClr>
              </a:solidFill>
              <a:latin typeface="Segoe UI Symbol" pitchFamily="34" charset="0"/>
              <a:ea typeface="Segoe UI Symbol" pitchFamily="34" charset="0"/>
            </a:endParaRPr>
          </a:p>
          <a:p>
            <a:r>
              <a:rPr lang="en-US" sz="1400" b="1" dirty="0" smtClean="0">
                <a:solidFill>
                  <a:schemeClr val="tx1">
                    <a:lumMod val="95000"/>
                    <a:lumOff val="5000"/>
                  </a:schemeClr>
                </a:solidFill>
                <a:latin typeface="Segoe UI Symbol" pitchFamily="34" charset="0"/>
                <a:ea typeface="Segoe UI Symbol" pitchFamily="34" charset="0"/>
              </a:rPr>
              <a:t>num_iterations</a:t>
            </a:r>
            <a:r>
              <a:rPr lang="ro-RO" sz="1400" dirty="0" smtClean="0">
                <a:solidFill>
                  <a:schemeClr val="tx1">
                    <a:lumMod val="95000"/>
                    <a:lumOff val="5000"/>
                  </a:schemeClr>
                </a:solidFill>
                <a:latin typeface="Segoe UI Symbol" pitchFamily="34" charset="0"/>
                <a:ea typeface="Segoe UI Symbol" pitchFamily="34" charset="0"/>
              </a:rPr>
              <a:t> - </a:t>
            </a:r>
            <a:r>
              <a:rPr lang="en-US" sz="1400" dirty="0" smtClean="0">
                <a:solidFill>
                  <a:schemeClr val="tx1">
                    <a:lumMod val="95000"/>
                    <a:lumOff val="5000"/>
                  </a:schemeClr>
                </a:solidFill>
                <a:latin typeface="Segoe UI Symbol" pitchFamily="34" charset="0"/>
                <a:ea typeface="Segoe UI Symbol" pitchFamily="34" charset="0"/>
              </a:rPr>
              <a:t>numarul </a:t>
            </a:r>
            <a:r>
              <a:rPr lang="en-US" sz="1400" dirty="0">
                <a:solidFill>
                  <a:schemeClr val="tx1">
                    <a:lumMod val="95000"/>
                    <a:lumOff val="5000"/>
                  </a:schemeClr>
                </a:solidFill>
                <a:latin typeface="Segoe UI Symbol" pitchFamily="34" charset="0"/>
                <a:ea typeface="Segoe UI Symbol" pitchFamily="34" charset="0"/>
              </a:rPr>
              <a:t>total de </a:t>
            </a:r>
            <a:r>
              <a:rPr lang="en-US" sz="1400" dirty="0" smtClean="0">
                <a:solidFill>
                  <a:schemeClr val="tx1">
                    <a:lumMod val="95000"/>
                    <a:lumOff val="5000"/>
                  </a:schemeClr>
                </a:solidFill>
                <a:latin typeface="Segoe UI Symbol" pitchFamily="34" charset="0"/>
                <a:ea typeface="Segoe UI Symbol" pitchFamily="34" charset="0"/>
              </a:rPr>
              <a:t>iteratii </a:t>
            </a:r>
            <a:r>
              <a:rPr lang="en-US" sz="1400" dirty="0">
                <a:solidFill>
                  <a:schemeClr val="tx1">
                    <a:lumMod val="95000"/>
                    <a:lumOff val="5000"/>
                  </a:schemeClr>
                </a:solidFill>
                <a:latin typeface="Segoe UI Symbol" pitchFamily="34" charset="0"/>
                <a:ea typeface="Segoe UI Symbol" pitchFamily="34" charset="0"/>
              </a:rPr>
              <a:t>pe care algoritmul îl va </a:t>
            </a:r>
            <a:r>
              <a:rPr lang="en-US" sz="1400" dirty="0" smtClean="0">
                <a:solidFill>
                  <a:schemeClr val="tx1">
                    <a:lumMod val="95000"/>
                    <a:lumOff val="5000"/>
                  </a:schemeClr>
                </a:solidFill>
                <a:latin typeface="Segoe UI Symbol" pitchFamily="34" charset="0"/>
                <a:ea typeface="Segoe UI Symbol" pitchFamily="34" charset="0"/>
              </a:rPr>
              <a:t>efectua</a:t>
            </a:r>
            <a:r>
              <a:rPr lang="en-US" sz="1400" dirty="0">
                <a:solidFill>
                  <a:schemeClr val="tx1">
                    <a:lumMod val="95000"/>
                    <a:lumOff val="5000"/>
                  </a:schemeClr>
                </a:solidFill>
                <a:latin typeface="Segoe UI Symbol" pitchFamily="34" charset="0"/>
                <a:ea typeface="Segoe UI Symbol" pitchFamily="34" charset="0"/>
              </a:rPr>
              <a:t>. </a:t>
            </a:r>
            <a:endParaRPr lang="ro-RO" sz="1400" dirty="0">
              <a:solidFill>
                <a:schemeClr val="tx1">
                  <a:lumMod val="95000"/>
                  <a:lumOff val="5000"/>
                </a:schemeClr>
              </a:solidFill>
              <a:latin typeface="Segoe UI Symbol" pitchFamily="34" charset="0"/>
              <a:ea typeface="Segoe UI Symbol" pitchFamily="34" charset="0"/>
            </a:endParaRPr>
          </a:p>
          <a:p>
            <a:endParaRPr lang="ro-RO" sz="1400" dirty="0">
              <a:solidFill>
                <a:schemeClr val="tx1">
                  <a:lumMod val="95000"/>
                  <a:lumOff val="5000"/>
                </a:schemeClr>
              </a:solidFill>
              <a:latin typeface="Segoe UI Symbol" pitchFamily="34" charset="0"/>
              <a:ea typeface="Segoe UI Symbol" pitchFamily="34" charset="0"/>
            </a:endParaRPr>
          </a:p>
          <a:p>
            <a:r>
              <a:rPr lang="ro-RO" sz="1400" b="1" dirty="0" smtClean="0">
                <a:solidFill>
                  <a:schemeClr val="tx1">
                    <a:lumMod val="95000"/>
                    <a:lumOff val="5000"/>
                  </a:schemeClr>
                </a:solidFill>
                <a:latin typeface="Segoe UI Symbol" pitchFamily="34" charset="0"/>
                <a:ea typeface="Segoe UI Symbol" pitchFamily="34" charset="0"/>
              </a:rPr>
              <a:t>epsilon</a:t>
            </a:r>
            <a:r>
              <a:rPr lang="ro-RO" sz="1400" dirty="0" smtClean="0">
                <a:solidFill>
                  <a:schemeClr val="tx1">
                    <a:lumMod val="95000"/>
                    <a:lumOff val="5000"/>
                  </a:schemeClr>
                </a:solidFill>
                <a:latin typeface="Segoe UI Symbol" pitchFamily="34" charset="0"/>
                <a:ea typeface="Segoe UI Symbol" pitchFamily="34" charset="0"/>
              </a:rPr>
              <a:t> - c</a:t>
            </a:r>
            <a:r>
              <a:rPr lang="en-US" sz="1400" dirty="0" smtClean="0">
                <a:solidFill>
                  <a:schemeClr val="tx1">
                    <a:lumMod val="95000"/>
                    <a:lumOff val="5000"/>
                  </a:schemeClr>
                </a:solidFill>
                <a:latin typeface="Segoe UI Symbol" pitchFamily="34" charset="0"/>
                <a:ea typeface="Segoe UI Symbol" pitchFamily="34" charset="0"/>
              </a:rPr>
              <a:t>ontroleaza </a:t>
            </a:r>
            <a:r>
              <a:rPr lang="en-US" sz="1400" dirty="0">
                <a:solidFill>
                  <a:schemeClr val="tx1">
                    <a:lumMod val="95000"/>
                    <a:lumOff val="5000"/>
                  </a:schemeClr>
                </a:solidFill>
                <a:latin typeface="Segoe UI Symbol" pitchFamily="34" charset="0"/>
                <a:ea typeface="Segoe UI Symbol" pitchFamily="34" charset="0"/>
              </a:rPr>
              <a:t>cât de mult se va explora în </a:t>
            </a:r>
            <a:r>
              <a:rPr lang="en-US" sz="1400" dirty="0" smtClean="0">
                <a:solidFill>
                  <a:schemeClr val="tx1">
                    <a:lumMod val="95000"/>
                    <a:lumOff val="5000"/>
                  </a:schemeClr>
                </a:solidFill>
                <a:latin typeface="Segoe UI Symbol" pitchFamily="34" charset="0"/>
                <a:ea typeface="Segoe UI Symbol" pitchFamily="34" charset="0"/>
              </a:rPr>
              <a:t>comparatie </a:t>
            </a:r>
            <a:r>
              <a:rPr lang="en-US" sz="1400" dirty="0">
                <a:solidFill>
                  <a:schemeClr val="tx1">
                    <a:lumMod val="95000"/>
                    <a:lumOff val="5000"/>
                  </a:schemeClr>
                </a:solidFill>
                <a:latin typeface="Segoe UI Symbol" pitchFamily="34" charset="0"/>
                <a:ea typeface="Segoe UI Symbol" pitchFamily="34" charset="0"/>
              </a:rPr>
              <a:t>cu exploatarea.</a:t>
            </a:r>
            <a:endParaRPr lang="ro-RO" sz="1400" dirty="0">
              <a:solidFill>
                <a:schemeClr val="tx1">
                  <a:lumMod val="95000"/>
                  <a:lumOff val="5000"/>
                </a:schemeClr>
              </a:solidFill>
              <a:latin typeface="Segoe UI Symbol" pitchFamily="34" charset="0"/>
              <a:ea typeface="Segoe UI Symbol" pitchFamily="34" charset="0"/>
            </a:endParaRP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124200" y="2234132"/>
            <a:ext cx="5638800" cy="2313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87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Segoe UI Symbol" pitchFamily="34" charset="0"/>
                <a:ea typeface="Segoe UI Symbol" pitchFamily="34" charset="0"/>
              </a:rPr>
              <a:t>Proiectare și Implementare</a:t>
            </a:r>
            <a:endParaRPr lang="ro-RO" dirty="0">
              <a:latin typeface="Segoe UI Symbol" pitchFamily="34" charset="0"/>
              <a:ea typeface="Segoe UI Symbol" pitchFamily="34" charset="0"/>
            </a:endParaRP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066799" y="1600200"/>
            <a:ext cx="7047303" cy="4747933"/>
          </a:xfrm>
        </p:spPr>
      </p:pic>
    </p:spTree>
    <p:extLst>
      <p:ext uri="{BB962C8B-B14F-4D97-AF65-F5344CB8AC3E}">
        <p14:creationId xmlns:p14="http://schemas.microsoft.com/office/powerpoint/2010/main" val="99537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537575" cy="319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2"/>
          <p:cNvSpPr>
            <a:spLocks noGrp="1"/>
          </p:cNvSpPr>
          <p:nvPr>
            <p:ph type="title"/>
          </p:nvPr>
        </p:nvSpPr>
        <p:spPr>
          <a:xfrm>
            <a:off x="301752" y="228600"/>
            <a:ext cx="8534400" cy="758952"/>
          </a:xfrm>
        </p:spPr>
        <p:txBody>
          <a:bodyPr>
            <a:normAutofit/>
          </a:bodyPr>
          <a:lstStyle/>
          <a:p>
            <a:r>
              <a:rPr lang="ro-RO" dirty="0">
                <a:solidFill>
                  <a:schemeClr val="accent3"/>
                </a:solidFill>
              </a:rPr>
              <a:t>P</a:t>
            </a:r>
            <a:r>
              <a:rPr lang="vi-VN" dirty="0" smtClean="0">
                <a:solidFill>
                  <a:schemeClr val="accent3"/>
                </a:solidFill>
              </a:rPr>
              <a:t>erformanța </a:t>
            </a:r>
            <a:r>
              <a:rPr lang="vi-VN" dirty="0">
                <a:solidFill>
                  <a:schemeClr val="accent3"/>
                </a:solidFill>
              </a:rPr>
              <a:t>strategiilor în timp</a:t>
            </a:r>
            <a:endParaRPr lang="ro-RO" dirty="0">
              <a:solidFill>
                <a:schemeClr val="accent3"/>
              </a:solidFill>
            </a:endParaRPr>
          </a:p>
        </p:txBody>
      </p:sp>
    </p:spTree>
    <p:extLst>
      <p:ext uri="{BB962C8B-B14F-4D97-AF65-F5344CB8AC3E}">
        <p14:creationId xmlns:p14="http://schemas.microsoft.com/office/powerpoint/2010/main" val="241698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accent3"/>
                </a:solidFill>
              </a:rPr>
              <a:t>P</a:t>
            </a:r>
            <a:r>
              <a:rPr lang="vi-VN" dirty="0">
                <a:solidFill>
                  <a:schemeClr val="accent3"/>
                </a:solidFill>
              </a:rPr>
              <a:t>erformanța strategiilor în timp</a:t>
            </a:r>
            <a:endParaRPr lang="ro-RO" dirty="0"/>
          </a:p>
        </p:txBody>
      </p:sp>
      <p:pic>
        <p:nvPicPr>
          <p:cNvPr id="819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05806" y="1527174"/>
            <a:ext cx="7347594" cy="477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09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Date experimentale</a:t>
            </a:r>
            <a:endParaRPr lang="ro-RO" dirty="0"/>
          </a:p>
        </p:txBody>
      </p:sp>
      <p:pic>
        <p:nvPicPr>
          <p:cNvPr id="1026"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2642" t="5554" r="1155" b="1633"/>
          <a:stretch/>
        </p:blipFill>
        <p:spPr bwMode="auto">
          <a:xfrm>
            <a:off x="3733800" y="3429000"/>
            <a:ext cx="5175139"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24" t="5941" r="3249" b="10230"/>
          <a:stretch/>
        </p:blipFill>
        <p:spPr bwMode="auto">
          <a:xfrm>
            <a:off x="228600" y="1981200"/>
            <a:ext cx="503555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28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52400" y="1371600"/>
            <a:ext cx="4343400" cy="914400"/>
          </a:xfrm>
        </p:spPr>
        <p:txBody>
          <a:bodyPr/>
          <a:lstStyle/>
          <a:p>
            <a:pPr algn="ctr"/>
            <a:r>
              <a:rPr lang="en-US" sz="2000" dirty="0">
                <a:solidFill>
                  <a:schemeClr val="tx1"/>
                </a:solidFill>
                <a:latin typeface="Segoe UI Symbol" pitchFamily="34" charset="0"/>
                <a:ea typeface="Segoe UI Symbol" pitchFamily="34" charset="0"/>
              </a:rPr>
              <a:t>Simularea cu eps=0.1 rulând pe 14.637 </a:t>
            </a:r>
            <a:r>
              <a:rPr lang="en-US" sz="2000" dirty="0" smtClean="0">
                <a:solidFill>
                  <a:schemeClr val="tx1"/>
                </a:solidFill>
                <a:latin typeface="Segoe UI Symbol" pitchFamily="34" charset="0"/>
                <a:ea typeface="Segoe UI Symbol" pitchFamily="34" charset="0"/>
              </a:rPr>
              <a:t>iteratii</a:t>
            </a:r>
            <a:endParaRPr lang="ro-RO" sz="2000" dirty="0">
              <a:solidFill>
                <a:schemeClr val="tx1"/>
              </a:solidFill>
              <a:latin typeface="Segoe UI Symbol" pitchFamily="34" charset="0"/>
              <a:ea typeface="Segoe UI Symbol" pitchFamily="34" charset="0"/>
            </a:endParaRPr>
          </a:p>
        </p:txBody>
      </p:sp>
      <p:sp>
        <p:nvSpPr>
          <p:cNvPr id="5" name="Text Placeholder 4"/>
          <p:cNvSpPr>
            <a:spLocks noGrp="1"/>
          </p:cNvSpPr>
          <p:nvPr>
            <p:ph type="body" sz="half" idx="3"/>
          </p:nvPr>
        </p:nvSpPr>
        <p:spPr>
          <a:xfrm>
            <a:off x="4648200" y="1371600"/>
            <a:ext cx="4343400" cy="883920"/>
          </a:xfrm>
        </p:spPr>
        <p:txBody>
          <a:bodyPr/>
          <a:lstStyle/>
          <a:p>
            <a:pPr algn="ctr"/>
            <a:endParaRPr lang="ro-RO" sz="2000" dirty="0" smtClean="0">
              <a:solidFill>
                <a:schemeClr val="tx1"/>
              </a:solidFill>
              <a:latin typeface="Segoe UI Symbol" pitchFamily="34" charset="0"/>
              <a:ea typeface="Segoe UI Symbol" pitchFamily="34" charset="0"/>
            </a:endParaRPr>
          </a:p>
          <a:p>
            <a:pPr algn="ctr"/>
            <a:r>
              <a:rPr lang="en-US" sz="2000" dirty="0" smtClean="0">
                <a:solidFill>
                  <a:schemeClr val="tx1"/>
                </a:solidFill>
                <a:latin typeface="Segoe UI Symbol" pitchFamily="34" charset="0"/>
                <a:ea typeface="Segoe UI Symbol" pitchFamily="34" charset="0"/>
              </a:rPr>
              <a:t>Simularea </a:t>
            </a:r>
            <a:r>
              <a:rPr lang="en-US" sz="2000" dirty="0">
                <a:solidFill>
                  <a:schemeClr val="tx1"/>
                </a:solidFill>
                <a:latin typeface="Segoe UI Symbol" pitchFamily="34" charset="0"/>
                <a:ea typeface="Segoe UI Symbol" pitchFamily="34" charset="0"/>
              </a:rPr>
              <a:t>cu </a:t>
            </a:r>
            <a:r>
              <a:rPr lang="en-US" sz="2000" dirty="0" smtClean="0">
                <a:solidFill>
                  <a:schemeClr val="tx1"/>
                </a:solidFill>
                <a:latin typeface="Segoe UI Symbol" pitchFamily="34" charset="0"/>
                <a:ea typeface="Segoe UI Symbol" pitchFamily="34" charset="0"/>
              </a:rPr>
              <a:t>eps=0.</a:t>
            </a:r>
            <a:r>
              <a:rPr lang="ro-RO" sz="2000" dirty="0" smtClean="0">
                <a:solidFill>
                  <a:schemeClr val="tx1"/>
                </a:solidFill>
                <a:latin typeface="Segoe UI Symbol" pitchFamily="34" charset="0"/>
                <a:ea typeface="Segoe UI Symbol" pitchFamily="34" charset="0"/>
              </a:rPr>
              <a:t>5</a:t>
            </a:r>
            <a:r>
              <a:rPr lang="en-US" sz="2000" dirty="0" smtClean="0">
                <a:solidFill>
                  <a:schemeClr val="tx1"/>
                </a:solidFill>
                <a:latin typeface="Segoe UI Symbol" pitchFamily="34" charset="0"/>
                <a:ea typeface="Segoe UI Symbol" pitchFamily="34" charset="0"/>
              </a:rPr>
              <a:t> </a:t>
            </a:r>
            <a:r>
              <a:rPr lang="en-US" sz="2000" dirty="0">
                <a:solidFill>
                  <a:schemeClr val="tx1"/>
                </a:solidFill>
                <a:latin typeface="Segoe UI Symbol" pitchFamily="34" charset="0"/>
                <a:ea typeface="Segoe UI Symbol" pitchFamily="34" charset="0"/>
              </a:rPr>
              <a:t>rulând pe </a:t>
            </a:r>
            <a:r>
              <a:rPr lang="ro-RO" sz="2000" dirty="0" smtClean="0">
                <a:solidFill>
                  <a:schemeClr val="tx1"/>
                </a:solidFill>
                <a:latin typeface="Segoe UI Symbol" pitchFamily="34" charset="0"/>
                <a:ea typeface="Segoe UI Symbol" pitchFamily="34" charset="0"/>
              </a:rPr>
              <a:t>50.000 </a:t>
            </a:r>
            <a:r>
              <a:rPr lang="en-US" sz="2000" dirty="0" smtClean="0">
                <a:solidFill>
                  <a:schemeClr val="tx1"/>
                </a:solidFill>
                <a:latin typeface="Segoe UI Symbol" pitchFamily="34" charset="0"/>
                <a:ea typeface="Segoe UI Symbol" pitchFamily="34" charset="0"/>
              </a:rPr>
              <a:t>iteratii</a:t>
            </a:r>
            <a:endParaRPr lang="ro-RO" sz="2000" dirty="0">
              <a:solidFill>
                <a:schemeClr val="tx1"/>
              </a:solidFill>
              <a:latin typeface="Segoe UI Symbol" pitchFamily="34" charset="0"/>
              <a:ea typeface="Segoe UI Symbol" pitchFamily="34" charset="0"/>
            </a:endParaRPr>
          </a:p>
          <a:p>
            <a:endParaRPr lang="ro-RO" dirty="0"/>
          </a:p>
        </p:txBody>
      </p:sp>
      <p:pic>
        <p:nvPicPr>
          <p:cNvPr id="2050" name="Picture 2"/>
          <p:cNvPicPr>
            <a:picLocks noGrp="1" noChangeAspect="1" noChangeArrowheads="1"/>
          </p:cNvPicPr>
          <p:nvPr>
            <p:ph sz="quarter" idx="2"/>
          </p:nvPr>
        </p:nvPicPr>
        <p:blipFill rotWithShape="1">
          <a:blip r:embed="rId3">
            <a:extLst>
              <a:ext uri="{28A0092B-C50C-407E-A947-70E740481C1C}">
                <a14:useLocalDpi xmlns:a14="http://schemas.microsoft.com/office/drawing/2010/main" val="0"/>
              </a:ext>
            </a:extLst>
          </a:blip>
          <a:srcRect l="1209" t="509" b="707"/>
          <a:stretch/>
        </p:blipFill>
        <p:spPr bwMode="auto">
          <a:xfrm>
            <a:off x="228600" y="2362200"/>
            <a:ext cx="429517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ro-RO" dirty="0" smtClean="0"/>
              <a:t>Diferite cazuri de experimente</a:t>
            </a:r>
            <a:endParaRPr lang="ro-RO" dirty="0"/>
          </a:p>
        </p:txBody>
      </p:sp>
      <p:pic>
        <p:nvPicPr>
          <p:cNvPr id="2051" name="Picture 3"/>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l="1514" t="392" r="909"/>
          <a:stretch/>
        </p:blipFill>
        <p:spPr bwMode="auto">
          <a:xfrm>
            <a:off x="4648200" y="2286000"/>
            <a:ext cx="42799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8754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489</TotalTime>
  <Words>2302</Words>
  <Application>Microsoft Office PowerPoint</Application>
  <PresentationFormat>On-screen Show (4:3)</PresentationFormat>
  <Paragraphs>133</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Învățare Multi-Agent </vt:lpstr>
      <vt:lpstr>Problema Studiată</vt:lpstr>
      <vt:lpstr>Strategiile de învățare</vt:lpstr>
      <vt:lpstr>Funcționarea programului pentru experimentare</vt:lpstr>
      <vt:lpstr>Proiectare și Implementare</vt:lpstr>
      <vt:lpstr>Performanța strategiilor în timp</vt:lpstr>
      <vt:lpstr>Performanța strategiilor în timp</vt:lpstr>
      <vt:lpstr>Date experimentale</vt:lpstr>
      <vt:lpstr>Diferite cazuri de experimente</vt:lpstr>
      <vt:lpstr>Diferite cazuri de experimente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Învățare Multi-Agent</dc:title>
  <dc:creator>Draghici Andreea Maria</dc:creator>
  <cp:lastModifiedBy>user</cp:lastModifiedBy>
  <cp:revision>36</cp:revision>
  <dcterms:created xsi:type="dcterms:W3CDTF">2024-01-08T08:17:56Z</dcterms:created>
  <dcterms:modified xsi:type="dcterms:W3CDTF">2024-01-08T18:42:24Z</dcterms:modified>
</cp:coreProperties>
</file>