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18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0" units="cm"/>
        </inkml:traceFormat>
        <inkml:channelProperties>
          <inkml:channelProperty channel="X" name="resolution" value="139.53488" units="1/cm"/>
          <inkml:channelProperty channel="Y" name="resolution" value="69.94819" units="1/cm"/>
        </inkml:channelProperties>
      </inkml:inkSource>
      <inkml:timestamp xml:id="ts0" timeString="2022-07-10T12:40:03.85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917 12965,'53'17,"0"1,71-1,-1-17,36 0,17 0,18 0,18 0,-1 0,-16 0,16 0,-34 0,-1 0,-53 0,-34 0,-19 0,-35 0,1 0,-19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F6E7-BA37-4F8C-A79E-F4A6AAF45AC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E06D-DB80-4237-ADD9-DF48F0DF334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F6E7-BA37-4F8C-A79E-F4A6AAF45AC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E06D-DB80-4237-ADD9-DF48F0DF33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F6E7-BA37-4F8C-A79E-F4A6AAF45AC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E06D-DB80-4237-ADD9-DF48F0DF33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F6E7-BA37-4F8C-A79E-F4A6AAF45AC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E06D-DB80-4237-ADD9-DF48F0DF334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F6E7-BA37-4F8C-A79E-F4A6AAF45AC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E06D-DB80-4237-ADD9-DF48F0DF33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F6E7-BA37-4F8C-A79E-F4A6AAF45AC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E06D-DB80-4237-ADD9-DF48F0DF33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F6E7-BA37-4F8C-A79E-F4A6AAF45AC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E06D-DB80-4237-ADD9-DF48F0DF33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F6E7-BA37-4F8C-A79E-F4A6AAF45AC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E06D-DB80-4237-ADD9-DF48F0DF33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F6E7-BA37-4F8C-A79E-F4A6AAF45AC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E06D-DB80-4237-ADD9-DF48F0DF33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F6E7-BA37-4F8C-A79E-F4A6AAF45AC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E06D-DB80-4237-ADD9-DF48F0DF33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F6E7-BA37-4F8C-A79E-F4A6AAF45AC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E06D-DB80-4237-ADD9-DF48F0DF33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FA45F6E7-BA37-4F8C-A79E-F4A6AAF45AC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830E06D-DB80-4237-ADD9-DF48F0DF334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xml-parser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5029200"/>
            <a:ext cx="3048000" cy="12954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FF00"/>
                </a:solidFill>
              </a:rPr>
              <a:t>Draghici Andreea-Maria</a:t>
            </a:r>
          </a:p>
          <a:p>
            <a:pPr algn="l"/>
            <a:r>
              <a:rPr lang="en-US" dirty="0" smtClean="0">
                <a:solidFill>
                  <a:srgbClr val="FFFF00"/>
                </a:solidFill>
              </a:rPr>
              <a:t>CR 3.1B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304800"/>
            <a:ext cx="7086600" cy="1905001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Aplicatie desktop:</a:t>
            </a:r>
            <a:br>
              <a:rPr lang="en-US" dirty="0" smtClean="0"/>
            </a:br>
            <a:r>
              <a:rPr lang="en-US" dirty="0" smtClean="0"/>
              <a:t>Student Management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39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267200" y="609600"/>
            <a:ext cx="4730750" cy="5699338"/>
          </a:xfrm>
        </p:spPr>
        <p:style>
          <a:lnRef idx="1">
            <a:schemeClr val="dk1"/>
          </a:lnRef>
          <a:fillRef idx="1001">
            <a:schemeClr val="dk2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Aplicatia </a:t>
            </a:r>
            <a:r>
              <a:rPr lang="en-US" sz="2400" dirty="0" err="1" smtClean="0">
                <a:solidFill>
                  <a:srgbClr val="00B0F0"/>
                </a:solidFill>
                <a:latin typeface="+mj-lt"/>
              </a:rPr>
              <a:t>administreaza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 mai </a:t>
            </a:r>
            <a:r>
              <a:rPr lang="en-US" sz="2400" dirty="0" err="1" smtClean="0">
                <a:solidFill>
                  <a:srgbClr val="00B0F0"/>
                </a:solidFill>
                <a:latin typeface="+mj-lt"/>
              </a:rPr>
              <a:t>multe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  <a:latin typeface="+mj-lt"/>
              </a:rPr>
              <a:t>fisiere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 XML ce </a:t>
            </a:r>
            <a:r>
              <a:rPr lang="en-US" sz="2400" dirty="0" err="1" smtClean="0">
                <a:solidFill>
                  <a:srgbClr val="00B0F0"/>
                </a:solidFill>
                <a:latin typeface="+mj-lt"/>
              </a:rPr>
              <a:t>contin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 date despre </a:t>
            </a:r>
            <a:r>
              <a:rPr lang="en-US" sz="2400" dirty="0" err="1" smtClean="0">
                <a:solidFill>
                  <a:srgbClr val="00B0F0"/>
                </a:solidFill>
                <a:latin typeface="+mj-lt"/>
              </a:rPr>
              <a:t>studenti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, note si </a:t>
            </a:r>
            <a:r>
              <a:rPr lang="en-US" sz="2400" dirty="0" err="1" smtClean="0">
                <a:solidFill>
                  <a:srgbClr val="00B0F0"/>
                </a:solidFill>
                <a:latin typeface="+mj-lt"/>
              </a:rPr>
              <a:t>materii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.</a:t>
            </a:r>
          </a:p>
          <a:p>
            <a:pPr>
              <a:buFont typeface="Wingdings" pitchFamily="2" charset="2"/>
              <a:buChar char="v"/>
            </a:pPr>
            <a:endParaRPr lang="en-US" sz="2400" dirty="0" smtClean="0">
              <a:solidFill>
                <a:srgbClr val="00B0F0"/>
              </a:solidFill>
              <a:latin typeface="+mj-lt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err="1" smtClean="0">
                <a:solidFill>
                  <a:srgbClr val="00B0F0"/>
                </a:solidFill>
                <a:latin typeface="+mj-lt"/>
              </a:rPr>
              <a:t>Scopul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 aplicatiei este de a </a:t>
            </a:r>
            <a:r>
              <a:rPr lang="en-US" sz="2400" dirty="0" err="1" smtClean="0">
                <a:solidFill>
                  <a:srgbClr val="00B0F0"/>
                </a:solidFill>
                <a:latin typeface="+mj-lt"/>
              </a:rPr>
              <a:t>prelucra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  <a:latin typeface="+mj-lt"/>
              </a:rPr>
              <a:t>aceste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 date si de a genera un </a:t>
            </a:r>
            <a:r>
              <a:rPr lang="en-US" sz="2400" dirty="0" err="1" smtClean="0">
                <a:solidFill>
                  <a:srgbClr val="00B0F0"/>
                </a:solidFill>
                <a:latin typeface="+mj-lt"/>
              </a:rPr>
              <a:t>raport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 pentru 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o </a:t>
            </a:r>
            <a:r>
              <a:rPr lang="en-US" sz="2400" dirty="0" err="1" smtClean="0">
                <a:solidFill>
                  <a:srgbClr val="00B0F0"/>
                </a:solidFill>
                <a:latin typeface="+mj-lt"/>
              </a:rPr>
              <a:t>disciplina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  <a:latin typeface="+mj-lt"/>
              </a:rPr>
              <a:t>specificata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  <a:latin typeface="+mj-lt"/>
              </a:rPr>
              <a:t>intr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-un </a:t>
            </a:r>
            <a:r>
              <a:rPr lang="en-US" sz="2400" dirty="0" err="1" smtClean="0">
                <a:solidFill>
                  <a:srgbClr val="00B0F0"/>
                </a:solidFill>
                <a:latin typeface="+mj-lt"/>
              </a:rPr>
              <a:t>fisier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 XML.</a:t>
            </a:r>
          </a:p>
          <a:p>
            <a:pPr>
              <a:buFont typeface="Wingdings" pitchFamily="2" charset="2"/>
              <a:buChar char="v"/>
            </a:pPr>
            <a:endParaRPr lang="en-US" sz="2400" dirty="0" smtClean="0">
              <a:solidFill>
                <a:srgbClr val="00B0F0"/>
              </a:solidFill>
              <a:latin typeface="+mj-lt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Aplicatia </a:t>
            </a:r>
            <a:r>
              <a:rPr lang="en-US" sz="2400" dirty="0" err="1" smtClean="0">
                <a:solidFill>
                  <a:srgbClr val="00B0F0"/>
                </a:solidFill>
                <a:latin typeface="+mj-lt"/>
              </a:rPr>
              <a:t>foloseste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 GUI care contine </a:t>
            </a:r>
            <a:r>
              <a:rPr lang="en-US" sz="2400" dirty="0" err="1" smtClean="0">
                <a:solidFill>
                  <a:srgbClr val="00B0F0"/>
                </a:solidFill>
                <a:latin typeface="+mj-lt"/>
              </a:rPr>
              <a:t>funtionalitati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 de acces pentru cele </a:t>
            </a:r>
            <a:r>
              <a:rPr lang="en-US" sz="2400" dirty="0" err="1" smtClean="0">
                <a:solidFill>
                  <a:srgbClr val="00B0F0"/>
                </a:solidFill>
                <a:latin typeface="+mj-lt"/>
              </a:rPr>
              <a:t>trei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  <a:latin typeface="+mj-lt"/>
              </a:rPr>
              <a:t>fisiere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 XML de input, </a:t>
            </a:r>
            <a:r>
              <a:rPr lang="en-US" sz="2400" dirty="0" err="1" smtClean="0">
                <a:solidFill>
                  <a:srgbClr val="00B0F0"/>
                </a:solidFill>
                <a:latin typeface="+mj-lt"/>
              </a:rPr>
              <a:t>popularea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 cu </a:t>
            </a:r>
            <a:r>
              <a:rPr lang="en-US" sz="2400" dirty="0" err="1" smtClean="0">
                <a:solidFill>
                  <a:srgbClr val="00B0F0"/>
                </a:solidFill>
                <a:latin typeface="+mj-lt"/>
              </a:rPr>
              <a:t>informatiile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 din cele 3 </a:t>
            </a:r>
            <a:r>
              <a:rPr lang="en-US" sz="2400" dirty="0" err="1" smtClean="0">
                <a:solidFill>
                  <a:srgbClr val="00B0F0"/>
                </a:solidFill>
                <a:latin typeface="+mj-lt"/>
              </a:rPr>
              <a:t>fisiere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 in </a:t>
            </a:r>
            <a:r>
              <a:rPr lang="en-US" sz="2400" dirty="0" err="1" smtClean="0">
                <a:solidFill>
                  <a:srgbClr val="00B0F0"/>
                </a:solidFill>
                <a:latin typeface="+mj-lt"/>
              </a:rPr>
              <a:t>tabele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 si </a:t>
            </a:r>
            <a:r>
              <a:rPr lang="en-US" sz="2400" dirty="0" err="1" smtClean="0">
                <a:solidFill>
                  <a:srgbClr val="00B0F0"/>
                </a:solidFill>
                <a:latin typeface="+mj-lt"/>
              </a:rPr>
              <a:t>afisarea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 acestora </a:t>
            </a:r>
            <a:r>
              <a:rPr lang="en-US" sz="2400" dirty="0" err="1" smtClean="0">
                <a:solidFill>
                  <a:srgbClr val="00B0F0"/>
                </a:solidFill>
                <a:latin typeface="+mj-lt"/>
              </a:rPr>
              <a:t>intr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-un </a:t>
            </a:r>
            <a:r>
              <a:rPr lang="en-US" sz="2400" dirty="0" err="1" smtClean="0">
                <a:solidFill>
                  <a:srgbClr val="00B0F0"/>
                </a:solidFill>
                <a:latin typeface="+mj-lt"/>
              </a:rPr>
              <a:t>gridview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 in GUI, cat si un buton pentru </a:t>
            </a:r>
            <a:r>
              <a:rPr lang="en-US" sz="2400" dirty="0" err="1" smtClean="0">
                <a:solidFill>
                  <a:srgbClr val="00B0F0"/>
                </a:solidFill>
                <a:latin typeface="+mj-lt"/>
              </a:rPr>
              <a:t>generarea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  <a:latin typeface="+mj-lt"/>
              </a:rPr>
              <a:t>fisierului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 de output.</a:t>
            </a:r>
            <a:endParaRPr lang="en-US" sz="24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3048000" cy="381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000" dirty="0" err="1" smtClean="0">
                <a:solidFill>
                  <a:srgbClr val="FFFF00"/>
                </a:solidFill>
              </a:rPr>
              <a:t>Detalii</a:t>
            </a:r>
            <a:r>
              <a:rPr lang="en-US" sz="2000" dirty="0" smtClean="0">
                <a:solidFill>
                  <a:srgbClr val="FFFF00"/>
                </a:solidFill>
              </a:rPr>
              <a:t> despre aplicatie</a:t>
            </a:r>
            <a:endParaRPr lang="en-US" sz="2000" dirty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" r="1493"/>
          <a:stretch/>
        </p:blipFill>
        <p:spPr bwMode="auto">
          <a:xfrm>
            <a:off x="129653" y="986051"/>
            <a:ext cx="3896437" cy="532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330120" y="4667400"/>
              <a:ext cx="876600" cy="190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4280" y="4603680"/>
                <a:ext cx="908280" cy="14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5593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9072" y="228600"/>
            <a:ext cx="4267200" cy="6096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00B0F0"/>
                </a:solidFill>
              </a:rPr>
              <a:t>Tehnologii</a:t>
            </a:r>
            <a:r>
              <a:rPr lang="en-US" sz="3200" dirty="0" smtClean="0">
                <a:solidFill>
                  <a:srgbClr val="00B0F0"/>
                </a:solidFill>
              </a:rPr>
              <a:t> utilizate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67000" y="1052946"/>
            <a:ext cx="6324600" cy="28956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 err="1" smtClean="0">
                <a:solidFill>
                  <a:srgbClr val="FFC000"/>
                </a:solidFill>
                <a:latin typeface="+mj-lt"/>
              </a:rPr>
              <a:t>Folosirea</a:t>
            </a:r>
            <a:r>
              <a:rPr lang="en-US" sz="1800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en-US" sz="1800" dirty="0" err="1" smtClean="0">
                <a:solidFill>
                  <a:srgbClr val="FFC000"/>
                </a:solidFill>
                <a:latin typeface="+mj-lt"/>
              </a:rPr>
              <a:t>limbajului</a:t>
            </a:r>
            <a:r>
              <a:rPr lang="en-US" sz="1800" dirty="0" smtClean="0">
                <a:solidFill>
                  <a:srgbClr val="FFC000"/>
                </a:solidFill>
                <a:latin typeface="+mj-lt"/>
              </a:rPr>
              <a:t> de </a:t>
            </a:r>
            <a:r>
              <a:rPr lang="en-US" sz="1800" dirty="0" err="1" smtClean="0">
                <a:solidFill>
                  <a:srgbClr val="FFC000"/>
                </a:solidFill>
                <a:latin typeface="+mj-lt"/>
              </a:rPr>
              <a:t>programare</a:t>
            </a:r>
            <a:r>
              <a:rPr lang="en-US" sz="1800" dirty="0" smtClean="0">
                <a:solidFill>
                  <a:srgbClr val="FFC000"/>
                </a:solidFill>
                <a:latin typeface="+mj-lt"/>
              </a:rPr>
              <a:t> Java, </a:t>
            </a:r>
            <a:r>
              <a:rPr lang="en-US" sz="1800" dirty="0" err="1" smtClean="0">
                <a:solidFill>
                  <a:srgbClr val="FFC000"/>
                </a:solidFill>
                <a:latin typeface="+mj-lt"/>
              </a:rPr>
              <a:t>mediul</a:t>
            </a:r>
            <a:r>
              <a:rPr lang="en-US" sz="1800" dirty="0" smtClean="0">
                <a:solidFill>
                  <a:srgbClr val="FFC000"/>
                </a:solidFill>
                <a:latin typeface="+mj-lt"/>
              </a:rPr>
              <a:t> de </a:t>
            </a:r>
            <a:r>
              <a:rPr lang="en-US" sz="1800" dirty="0" err="1" smtClean="0">
                <a:solidFill>
                  <a:srgbClr val="FFC000"/>
                </a:solidFill>
                <a:latin typeface="+mj-lt"/>
              </a:rPr>
              <a:t>dezvoltare</a:t>
            </a:r>
            <a:r>
              <a:rPr lang="en-US" sz="1800" dirty="0" smtClean="0">
                <a:solidFill>
                  <a:srgbClr val="FFC000"/>
                </a:solidFill>
                <a:latin typeface="+mj-lt"/>
              </a:rPr>
              <a:t> este </a:t>
            </a:r>
            <a:r>
              <a:rPr lang="en-US" sz="1800" dirty="0" err="1" smtClean="0">
                <a:solidFill>
                  <a:srgbClr val="FFC000"/>
                </a:solidFill>
                <a:latin typeface="+mj-lt"/>
              </a:rPr>
              <a:t>IntelliJ</a:t>
            </a:r>
            <a:r>
              <a:rPr lang="en-US" sz="1800" dirty="0" smtClean="0">
                <a:solidFill>
                  <a:srgbClr val="FFC000"/>
                </a:solidFill>
                <a:latin typeface="+mj-lt"/>
              </a:rPr>
              <a:t> IDEA.</a:t>
            </a:r>
          </a:p>
          <a:p>
            <a:pPr marL="0" indent="0">
              <a:buNone/>
            </a:pPr>
            <a:endParaRPr lang="en-US" sz="1800" dirty="0" smtClean="0">
              <a:solidFill>
                <a:srgbClr val="FFC000"/>
              </a:solidFill>
              <a:latin typeface="+mj-lt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solidFill>
                  <a:srgbClr val="FFC000"/>
                </a:solidFill>
                <a:latin typeface="+mj-lt"/>
              </a:rPr>
              <a:t>Aplicatia </a:t>
            </a:r>
            <a:r>
              <a:rPr lang="en-US" sz="1800" dirty="0" err="1" smtClean="0">
                <a:solidFill>
                  <a:srgbClr val="FFC000"/>
                </a:solidFill>
                <a:latin typeface="+mj-lt"/>
              </a:rPr>
              <a:t>respecta</a:t>
            </a:r>
            <a:r>
              <a:rPr lang="en-US" sz="1800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en-US" sz="1800" dirty="0" err="1" smtClean="0">
                <a:solidFill>
                  <a:srgbClr val="FFC000"/>
                </a:solidFill>
                <a:latin typeface="+mj-lt"/>
              </a:rPr>
              <a:t>modelul</a:t>
            </a:r>
            <a:r>
              <a:rPr lang="en-US" sz="1800" dirty="0" smtClean="0">
                <a:solidFill>
                  <a:srgbClr val="FFC000"/>
                </a:solidFill>
                <a:latin typeface="+mj-lt"/>
              </a:rPr>
              <a:t> de MVC astfel:</a:t>
            </a:r>
          </a:p>
          <a:p>
            <a:pPr marL="0" indent="0">
              <a:buNone/>
            </a:pPr>
            <a:endParaRPr lang="en-US" sz="1800" dirty="0" smtClean="0">
              <a:solidFill>
                <a:srgbClr val="FFC000"/>
              </a:solidFill>
              <a:latin typeface="+mj-lt"/>
            </a:endParaRPr>
          </a:p>
          <a:p>
            <a:pPr marL="457200" indent="-457200" algn="r">
              <a:buFont typeface="+mj-lt"/>
              <a:buAutoNum type="arabicPeriod"/>
            </a:pPr>
            <a:r>
              <a:rPr lang="en-US" sz="1800" dirty="0" smtClean="0">
                <a:solidFill>
                  <a:srgbClr val="FFC000"/>
                </a:solidFill>
                <a:latin typeface="+mj-lt"/>
              </a:rPr>
              <a:t>Partea de model este </a:t>
            </a:r>
            <a:r>
              <a:rPr lang="en-US" sz="1800" dirty="0" err="1" smtClean="0">
                <a:solidFill>
                  <a:srgbClr val="FFC000"/>
                </a:solidFill>
                <a:latin typeface="+mj-lt"/>
              </a:rPr>
              <a:t>asigurata</a:t>
            </a:r>
            <a:r>
              <a:rPr lang="en-US" sz="1800" dirty="0" smtClean="0">
                <a:solidFill>
                  <a:srgbClr val="FFC000"/>
                </a:solidFill>
                <a:latin typeface="+mj-lt"/>
              </a:rPr>
              <a:t> de baza de date in XML.</a:t>
            </a:r>
          </a:p>
          <a:p>
            <a:pPr marL="457200" indent="-457200" algn="r">
              <a:buFont typeface="+mj-lt"/>
              <a:buAutoNum type="arabicPeriod"/>
            </a:pPr>
            <a:r>
              <a:rPr lang="en-US" sz="1800" dirty="0" smtClean="0">
                <a:solidFill>
                  <a:srgbClr val="FFC000"/>
                </a:solidFill>
                <a:latin typeface="+mj-lt"/>
              </a:rPr>
              <a:t>Partea de view este </a:t>
            </a:r>
            <a:r>
              <a:rPr lang="en-US" sz="1800" dirty="0" err="1" smtClean="0">
                <a:solidFill>
                  <a:srgbClr val="FFC000"/>
                </a:solidFill>
                <a:latin typeface="+mj-lt"/>
              </a:rPr>
              <a:t>realizata</a:t>
            </a:r>
            <a:r>
              <a:rPr lang="en-US" sz="1800" dirty="0" smtClean="0">
                <a:solidFill>
                  <a:srgbClr val="FFC000"/>
                </a:solidFill>
                <a:latin typeface="+mj-lt"/>
              </a:rPr>
              <a:t> cu Java Swing.</a:t>
            </a:r>
          </a:p>
          <a:p>
            <a:pPr marL="457200" indent="-457200" algn="r">
              <a:buFont typeface="+mj-lt"/>
              <a:buAutoNum type="arabicPeriod"/>
            </a:pPr>
            <a:r>
              <a:rPr lang="en-US" sz="1800" dirty="0" smtClean="0">
                <a:solidFill>
                  <a:srgbClr val="FFC000"/>
                </a:solidFill>
                <a:latin typeface="+mj-lt"/>
              </a:rPr>
              <a:t>Partea de controller este data de </a:t>
            </a:r>
            <a:r>
              <a:rPr lang="en-US" sz="1800" dirty="0" err="1" smtClean="0">
                <a:solidFill>
                  <a:srgbClr val="FFC000"/>
                </a:solidFill>
                <a:latin typeface="+mj-lt"/>
              </a:rPr>
              <a:t>logica</a:t>
            </a:r>
            <a:r>
              <a:rPr lang="en-US" sz="1800" dirty="0" smtClean="0">
                <a:solidFill>
                  <a:srgbClr val="FFC000"/>
                </a:solidFill>
                <a:latin typeface="+mj-lt"/>
              </a:rPr>
              <a:t> aplicatiei. </a:t>
            </a:r>
            <a:endParaRPr lang="en-US" sz="1800" dirty="0">
              <a:solidFill>
                <a:srgbClr val="FFC000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648200"/>
            <a:ext cx="4343400" cy="19910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1086703" cy="662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685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48000"/>
            <a:ext cx="762000" cy="900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60941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410200" cy="11430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err="1" smtClean="0"/>
              <a:t>Arhitectura</a:t>
            </a:r>
            <a:r>
              <a:rPr lang="en-US" dirty="0" smtClean="0"/>
              <a:t> software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93576" y="2019300"/>
            <a:ext cx="1066800" cy="381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Model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3276600"/>
            <a:ext cx="1066800" cy="37190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View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3000" y="3387485"/>
            <a:ext cx="1268104" cy="3889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Controller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82202" y="4724400"/>
            <a:ext cx="1078173" cy="381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User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7" name="Straight Arrow Connector 16"/>
          <p:cNvCxnSpPr>
            <a:endCxn id="4" idx="3"/>
          </p:cNvCxnSpPr>
          <p:nvPr/>
        </p:nvCxnSpPr>
        <p:spPr>
          <a:xfrm flipH="1" flipV="1">
            <a:off x="4260376" y="2209800"/>
            <a:ext cx="1357383" cy="11776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1"/>
            <a:endCxn id="6" idx="0"/>
          </p:cNvCxnSpPr>
          <p:nvPr/>
        </p:nvCxnSpPr>
        <p:spPr>
          <a:xfrm flipH="1">
            <a:off x="1905000" y="2209800"/>
            <a:ext cx="1288576" cy="1066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8" idx="1"/>
          </p:cNvCxnSpPr>
          <p:nvPr/>
        </p:nvCxnSpPr>
        <p:spPr>
          <a:xfrm>
            <a:off x="1905000" y="3733800"/>
            <a:ext cx="1277202" cy="1181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3"/>
          </p:cNvCxnSpPr>
          <p:nvPr/>
        </p:nvCxnSpPr>
        <p:spPr>
          <a:xfrm flipV="1">
            <a:off x="4260375" y="3776445"/>
            <a:ext cx="1289146" cy="11384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48200" y="2719445"/>
            <a:ext cx="838200" cy="2308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err="1" smtClean="0">
                <a:solidFill>
                  <a:srgbClr val="0070C0"/>
                </a:solidFill>
              </a:rPr>
              <a:t>manipuleaza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09800" y="2627784"/>
            <a:ext cx="762000" cy="2308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err="1" smtClean="0">
                <a:solidFill>
                  <a:srgbClr val="0070C0"/>
                </a:solidFill>
              </a:rPr>
              <a:t>updateaza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77117" y="4230256"/>
            <a:ext cx="723900" cy="2308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err="1" smtClean="0">
                <a:solidFill>
                  <a:srgbClr val="0070C0"/>
                </a:solidFill>
              </a:rPr>
              <a:t>utilizeaza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08010" y="4208934"/>
            <a:ext cx="838200" cy="2308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err="1" smtClean="0">
                <a:solidFill>
                  <a:srgbClr val="0070C0"/>
                </a:solidFill>
              </a:rPr>
              <a:t>vizualizeaza</a:t>
            </a:r>
            <a:endParaRPr lang="en-US" sz="9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141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7" grpId="0" animBg="1"/>
      <p:bldP spid="8" grpId="0" animBg="1"/>
      <p:bldP spid="34" grpId="0" animBg="1"/>
      <p:bldP spid="36" grpId="0" animBg="1"/>
      <p:bldP spid="37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1000"/>
            <a:ext cx="1676400" cy="47801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 algn="l"/>
            <a:r>
              <a:rPr lang="en-US" sz="2800" b="1" dirty="0" err="1" smtClean="0">
                <a:solidFill>
                  <a:srgbClr val="0070C0"/>
                </a:solidFill>
              </a:rPr>
              <a:t>Referinte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458200" cy="4419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1800" dirty="0" smtClean="0">
                <a:solidFill>
                  <a:srgbClr val="FF0000"/>
                </a:solidFill>
              </a:rPr>
              <a:t>1. https</a:t>
            </a:r>
            <a:r>
              <a:rPr lang="en-US" sz="1800" dirty="0">
                <a:solidFill>
                  <a:srgbClr val="FF0000"/>
                </a:solidFill>
              </a:rPr>
              <a:t>://docs.oracle.com/javase/tutorial/uiswing</a:t>
            </a:r>
            <a:r>
              <a:rPr lang="en-US" sz="1800" dirty="0" smtClean="0">
                <a:solidFill>
                  <a:srgbClr val="FF0000"/>
                </a:solidFill>
              </a:rPr>
              <a:t>/</a:t>
            </a:r>
            <a:br>
              <a:rPr lang="en-US" sz="1800" dirty="0" smtClean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/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 smtClean="0">
                <a:solidFill>
                  <a:srgbClr val="FF0000"/>
                </a:solidFill>
              </a:rPr>
              <a:t>2</a:t>
            </a:r>
            <a:r>
              <a:rPr lang="en-US" sz="1800" dirty="0">
                <a:solidFill>
                  <a:srgbClr val="FF0000"/>
                </a:solidFill>
              </a:rPr>
              <a:t>. https://www.geeksforgeeks.org/difference-between-sax-parser-and-dom-parser-in-java</a:t>
            </a:r>
            <a:r>
              <a:rPr lang="en-US" sz="1800" dirty="0" smtClean="0">
                <a:solidFill>
                  <a:srgbClr val="FF0000"/>
                </a:solidFill>
              </a:rPr>
              <a:t>/</a:t>
            </a:r>
            <a:br>
              <a:rPr lang="en-US" sz="1800" dirty="0" smtClean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/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 smtClean="0">
                <a:solidFill>
                  <a:srgbClr val="FF0000"/>
                </a:solidFill>
              </a:rPr>
              <a:t>3</a:t>
            </a:r>
            <a:r>
              <a:rPr lang="en-US" sz="1800" dirty="0">
                <a:solidFill>
                  <a:srgbClr val="FF0000"/>
                </a:solidFill>
              </a:rPr>
              <a:t>. </a:t>
            </a:r>
            <a:r>
              <a:rPr lang="en-US" sz="1800" dirty="0">
                <a:solidFill>
                  <a:srgbClr val="FF0000"/>
                </a:solidFill>
                <a:hlinkClick r:id="rId2"/>
              </a:rPr>
              <a:t>https://</a:t>
            </a:r>
            <a:r>
              <a:rPr lang="en-US" sz="1800" dirty="0" smtClean="0">
                <a:solidFill>
                  <a:srgbClr val="FF0000"/>
                </a:solidFill>
                <a:hlinkClick r:id="rId2"/>
              </a:rPr>
              <a:t>www.javatpoint.com/xml-parsers</a:t>
            </a:r>
            <a:r>
              <a:rPr lang="en-US" sz="1800" dirty="0" smtClean="0">
                <a:solidFill>
                  <a:srgbClr val="FF0000"/>
                </a:solidFill>
              </a:rPr>
              <a:t/>
            </a:r>
            <a:br>
              <a:rPr lang="en-US" sz="1800" dirty="0" smtClean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/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4. https://en.wikipedia.org/wiki/Swing_(Java</a:t>
            </a:r>
            <a:r>
              <a:rPr lang="en-US" sz="1800" dirty="0" smtClean="0">
                <a:solidFill>
                  <a:srgbClr val="FF0000"/>
                </a:solidFill>
              </a:rPr>
              <a:t>)</a:t>
            </a:r>
            <a:br>
              <a:rPr lang="en-US" sz="1800" dirty="0" smtClean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/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5. https://www.geeksforgeeks.org/introduction-to-java-swing</a:t>
            </a:r>
            <a:r>
              <a:rPr lang="en-US" sz="1800" dirty="0" smtClean="0">
                <a:solidFill>
                  <a:srgbClr val="FF0000"/>
                </a:solidFill>
              </a:rPr>
              <a:t>/</a:t>
            </a:r>
            <a:br>
              <a:rPr lang="en-US" sz="1800" dirty="0" smtClean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/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 smtClean="0">
                <a:solidFill>
                  <a:srgbClr val="FF0000"/>
                </a:solidFill>
              </a:rPr>
              <a:t>6</a:t>
            </a:r>
            <a:r>
              <a:rPr lang="en-US" sz="1800" dirty="0">
                <a:solidFill>
                  <a:srgbClr val="FF0000"/>
                </a:solidFill>
              </a:rPr>
              <a:t>. https://www.javatpoint.com/mvc-architecture-in-java#:~:text=The%20Model%2DView%2DController%20(,presentation%20information%20and%20control%20information</a:t>
            </a:r>
            <a:r>
              <a:rPr lang="en-US" sz="1800" dirty="0" smtClean="0">
                <a:solidFill>
                  <a:srgbClr val="FF0000"/>
                </a:solidFill>
              </a:rPr>
              <a:t>.</a:t>
            </a:r>
            <a:br>
              <a:rPr lang="en-US" sz="1800" dirty="0" smtClean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/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7. https://www.tutorialspoint.com/design_pattern/mvc_pattern.htm</a:t>
            </a:r>
          </a:p>
        </p:txBody>
      </p:sp>
    </p:spTree>
    <p:extLst>
      <p:ext uri="{BB962C8B-B14F-4D97-AF65-F5344CB8AC3E}">
        <p14:creationId xmlns:p14="http://schemas.microsoft.com/office/powerpoint/2010/main" val="3328000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60</TotalTime>
  <Words>160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Horizon</vt:lpstr>
      <vt:lpstr>Aplicatie desktop: Student Management </vt:lpstr>
      <vt:lpstr>Detalii despre aplicatie</vt:lpstr>
      <vt:lpstr>Tehnologii utilizate</vt:lpstr>
      <vt:lpstr>Arhitectura software</vt:lpstr>
      <vt:lpstr>1. https://docs.oracle.com/javase/tutorial/uiswing/  2. https://www.geeksforgeeks.org/difference-between-sax-parser-and-dom-parser-in-java/  3. https://www.javatpoint.com/xml-parsers  4. https://en.wikipedia.org/wiki/Swing_(Java)  5. https://www.geeksforgeeks.org/introduction-to-java-swing/  6. https://www.javatpoint.com/mvc-architecture-in-java#:~:text=The%20Model%2DView%2DController%20(,presentation%20information%20and%20control%20information.  7. https://www.tutorialspoint.com/design_pattern/mvc_pattern.htm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Aplicatie desktop: Student Management</dc:title>
  <dc:creator>user</dc:creator>
  <cp:lastModifiedBy>user</cp:lastModifiedBy>
  <cp:revision>10</cp:revision>
  <dcterms:created xsi:type="dcterms:W3CDTF">2022-07-03T13:16:04Z</dcterms:created>
  <dcterms:modified xsi:type="dcterms:W3CDTF">2022-07-10T12:41:24Z</dcterms:modified>
</cp:coreProperties>
</file>