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1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0" units="cm"/>
        </inkml:traceFormat>
        <inkml:channelProperties>
          <inkml:channelProperty channel="X" name="resolution" value="139.53488" units="1/cm"/>
          <inkml:channelProperty channel="Y" name="resolution" value="69.94819" units="1/cm"/>
        </inkml:channelProperties>
      </inkml:inkSource>
      <inkml:timestamp xml:id="ts0" timeString="2022-07-10T12:40:03.8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917 12965,'53'17,"0"1,71-1,-1-17,36 0,17 0,18 0,18 0,-1 0,-16 0,16 0,-34 0,-1 0,-53 0,-34 0,-19 0,-35 0,1 0,-19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xml-pars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029200"/>
            <a:ext cx="2286000" cy="9144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FFFF00"/>
                </a:solidFill>
              </a:rPr>
              <a:t>Draghici Andreea-Maria</a:t>
            </a:r>
          </a:p>
          <a:p>
            <a:pPr algn="l"/>
            <a:r>
              <a:rPr lang="en-US" b="1" dirty="0" smtClean="0">
                <a:solidFill>
                  <a:srgbClr val="FFFF00"/>
                </a:solidFill>
              </a:rPr>
              <a:t>CR 3.1B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04800"/>
            <a:ext cx="7086600" cy="190500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Aplicatie desktop: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Student Management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3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14800" y="228601"/>
            <a:ext cx="4800600" cy="5286268"/>
          </a:xfrm>
        </p:spPr>
        <p:style>
          <a:lnRef idx="1">
            <a:schemeClr val="dk1"/>
          </a:lnRef>
          <a:fillRef idx="1001">
            <a:schemeClr val="dk2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Aplicatia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administreaza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mai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multe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fisiere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XML ce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contin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date despre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studenti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, note si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materii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 smtClean="0">
              <a:solidFill>
                <a:srgbClr val="00B0F0"/>
              </a:solidFill>
              <a:latin typeface="+mj-lt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Scopul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aplicatiei este de a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prelucra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aceste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date si de a genera un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raport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pentru o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disciplina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specificata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intr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-un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fisier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XML.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 smtClean="0">
              <a:solidFill>
                <a:srgbClr val="00B0F0"/>
              </a:solidFill>
              <a:latin typeface="+mj-lt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Aplicatia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foloseste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GUI care contine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funtionalitati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de acces pentru cele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trei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fisiere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XML de input,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popularea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cu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informatiile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din cele 3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fisiere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in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tabele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si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afisarea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acestora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intr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-un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gridview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in GUI, cat si un buton pentru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generarea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fisierului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de output.</a:t>
            </a:r>
            <a:endParaRPr lang="en-US" sz="24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46" y="152400"/>
            <a:ext cx="3048000" cy="381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Detalii</a:t>
            </a:r>
            <a:r>
              <a:rPr lang="en-US" sz="2000" b="1" dirty="0" smtClean="0">
                <a:solidFill>
                  <a:srgbClr val="FFFF00"/>
                </a:solidFill>
              </a:rPr>
              <a:t> despre aplicatie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" r="1493"/>
          <a:stretch/>
        </p:blipFill>
        <p:spPr bwMode="auto">
          <a:xfrm>
            <a:off x="228600" y="914400"/>
            <a:ext cx="3657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30120" y="4667400"/>
              <a:ext cx="876600" cy="19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280" y="4603680"/>
                <a:ext cx="90828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593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4287" y="228600"/>
            <a:ext cx="3042313" cy="381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b="1" dirty="0" err="1" smtClean="0">
                <a:solidFill>
                  <a:srgbClr val="FFFF00"/>
                </a:solidFill>
              </a:rPr>
              <a:t>Tehnologii</a:t>
            </a:r>
            <a:r>
              <a:rPr lang="en-US" sz="2400" b="1" dirty="0" smtClean="0">
                <a:solidFill>
                  <a:srgbClr val="FFFF00"/>
                </a:solidFill>
              </a:rPr>
              <a:t> utilizate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038600" y="533400"/>
            <a:ext cx="4953000" cy="48006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rgbClr val="92D050"/>
                </a:solidFill>
                <a:latin typeface="+mj-lt"/>
              </a:rPr>
              <a:t>Folosirea</a:t>
            </a:r>
            <a:r>
              <a:rPr lang="en-US" sz="1800" b="1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en-US" sz="1800" b="1" dirty="0" err="1" smtClean="0">
                <a:solidFill>
                  <a:srgbClr val="92D050"/>
                </a:solidFill>
                <a:latin typeface="+mj-lt"/>
              </a:rPr>
              <a:t>limbajului</a:t>
            </a:r>
            <a:r>
              <a:rPr lang="en-US" sz="1800" b="1" dirty="0" smtClean="0">
                <a:solidFill>
                  <a:srgbClr val="92D050"/>
                </a:solidFill>
                <a:latin typeface="+mj-lt"/>
              </a:rPr>
              <a:t> de </a:t>
            </a:r>
            <a:r>
              <a:rPr lang="en-US" sz="1800" b="1" dirty="0" err="1" smtClean="0">
                <a:solidFill>
                  <a:srgbClr val="92D050"/>
                </a:solidFill>
                <a:latin typeface="+mj-lt"/>
              </a:rPr>
              <a:t>programare</a:t>
            </a:r>
            <a:r>
              <a:rPr lang="en-US" sz="1800" b="1" dirty="0" smtClean="0">
                <a:solidFill>
                  <a:srgbClr val="92D050"/>
                </a:solidFill>
                <a:latin typeface="+mj-lt"/>
              </a:rPr>
              <a:t> Java, </a:t>
            </a:r>
            <a:r>
              <a:rPr lang="en-US" sz="1800" b="1" dirty="0" err="1" smtClean="0">
                <a:solidFill>
                  <a:srgbClr val="92D050"/>
                </a:solidFill>
                <a:latin typeface="+mj-lt"/>
              </a:rPr>
              <a:t>mediul</a:t>
            </a:r>
            <a:r>
              <a:rPr lang="en-US" sz="1800" b="1" dirty="0" smtClean="0">
                <a:solidFill>
                  <a:srgbClr val="92D050"/>
                </a:solidFill>
                <a:latin typeface="+mj-lt"/>
              </a:rPr>
              <a:t> de </a:t>
            </a:r>
            <a:r>
              <a:rPr lang="en-US" sz="1800" b="1" dirty="0" err="1" smtClean="0">
                <a:solidFill>
                  <a:srgbClr val="92D050"/>
                </a:solidFill>
                <a:latin typeface="+mj-lt"/>
              </a:rPr>
              <a:t>dezvoltare</a:t>
            </a:r>
            <a:r>
              <a:rPr lang="en-US" sz="1800" b="1" dirty="0" smtClean="0">
                <a:solidFill>
                  <a:srgbClr val="92D050"/>
                </a:solidFill>
                <a:latin typeface="+mj-lt"/>
              </a:rPr>
              <a:t> este </a:t>
            </a:r>
            <a:r>
              <a:rPr lang="en-US" sz="1800" b="1" dirty="0" err="1" smtClean="0">
                <a:solidFill>
                  <a:srgbClr val="92D050"/>
                </a:solidFill>
                <a:latin typeface="+mj-lt"/>
              </a:rPr>
              <a:t>IntelliJ</a:t>
            </a:r>
            <a:r>
              <a:rPr lang="en-US" sz="1800" b="1" dirty="0" smtClean="0">
                <a:solidFill>
                  <a:srgbClr val="92D050"/>
                </a:solidFill>
                <a:latin typeface="+mj-lt"/>
              </a:rPr>
              <a:t> IDEA.</a:t>
            </a:r>
          </a:p>
          <a:p>
            <a:pPr marL="0" indent="0" algn="just">
              <a:buNone/>
            </a:pPr>
            <a:endParaRPr lang="en-US" sz="1800" b="1" dirty="0" smtClean="0">
              <a:solidFill>
                <a:srgbClr val="92D050"/>
              </a:solidFill>
              <a:latin typeface="+mj-lt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92D050"/>
                </a:solidFill>
                <a:latin typeface="+mj-lt"/>
              </a:rPr>
              <a:t>Aplicatia </a:t>
            </a:r>
            <a:r>
              <a:rPr lang="en-US" sz="1800" b="1" dirty="0" err="1" smtClean="0">
                <a:solidFill>
                  <a:srgbClr val="92D050"/>
                </a:solidFill>
                <a:latin typeface="+mj-lt"/>
              </a:rPr>
              <a:t>respecta</a:t>
            </a:r>
            <a:r>
              <a:rPr lang="en-US" sz="1800" b="1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en-US" sz="1800" b="1" dirty="0" err="1" smtClean="0">
                <a:solidFill>
                  <a:srgbClr val="92D050"/>
                </a:solidFill>
                <a:latin typeface="+mj-lt"/>
              </a:rPr>
              <a:t>modelul</a:t>
            </a:r>
            <a:r>
              <a:rPr lang="en-US" sz="1800" b="1" dirty="0" smtClean="0">
                <a:solidFill>
                  <a:srgbClr val="92D050"/>
                </a:solidFill>
                <a:latin typeface="+mj-lt"/>
              </a:rPr>
              <a:t> de MVC astfel:</a:t>
            </a:r>
          </a:p>
          <a:p>
            <a:pPr marL="0" indent="0" algn="just">
              <a:buNone/>
            </a:pPr>
            <a:endParaRPr lang="en-US" sz="1800" b="1" dirty="0" smtClean="0">
              <a:solidFill>
                <a:srgbClr val="92D050"/>
              </a:solidFill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 smtClean="0">
                <a:solidFill>
                  <a:srgbClr val="92D050"/>
                </a:solidFill>
                <a:latin typeface="+mj-lt"/>
              </a:rPr>
              <a:t>Partea de model este </a:t>
            </a:r>
            <a:r>
              <a:rPr lang="en-US" sz="1800" b="1" dirty="0" err="1" smtClean="0">
                <a:solidFill>
                  <a:srgbClr val="92D050"/>
                </a:solidFill>
                <a:latin typeface="+mj-lt"/>
              </a:rPr>
              <a:t>asigurata</a:t>
            </a:r>
            <a:r>
              <a:rPr lang="en-US" sz="1800" b="1" dirty="0" smtClean="0">
                <a:solidFill>
                  <a:srgbClr val="92D050"/>
                </a:solidFill>
                <a:latin typeface="+mj-lt"/>
              </a:rPr>
              <a:t> de baza de date in XML.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 smtClean="0">
                <a:solidFill>
                  <a:srgbClr val="92D050"/>
                </a:solidFill>
                <a:latin typeface="+mj-lt"/>
              </a:rPr>
              <a:t>Partea de view este </a:t>
            </a:r>
            <a:r>
              <a:rPr lang="en-US" sz="1800" b="1" dirty="0" err="1" smtClean="0">
                <a:solidFill>
                  <a:srgbClr val="92D050"/>
                </a:solidFill>
                <a:latin typeface="+mj-lt"/>
              </a:rPr>
              <a:t>realizata</a:t>
            </a:r>
            <a:r>
              <a:rPr lang="en-US" sz="1800" b="1" dirty="0" smtClean="0">
                <a:solidFill>
                  <a:srgbClr val="92D050"/>
                </a:solidFill>
                <a:latin typeface="+mj-lt"/>
              </a:rPr>
              <a:t> cu Java Swing.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 smtClean="0">
                <a:solidFill>
                  <a:srgbClr val="92D050"/>
                </a:solidFill>
                <a:latin typeface="+mj-lt"/>
              </a:rPr>
              <a:t>Partea de controller este data de </a:t>
            </a:r>
            <a:r>
              <a:rPr lang="en-US" sz="1800" b="1" dirty="0" err="1" smtClean="0">
                <a:solidFill>
                  <a:srgbClr val="92D050"/>
                </a:solidFill>
                <a:latin typeface="+mj-lt"/>
              </a:rPr>
              <a:t>logica</a:t>
            </a:r>
            <a:r>
              <a:rPr lang="en-US" sz="1800" b="1" dirty="0" smtClean="0">
                <a:solidFill>
                  <a:srgbClr val="92D050"/>
                </a:solidFill>
                <a:latin typeface="+mj-lt"/>
              </a:rPr>
              <a:t> aplicatiei. </a:t>
            </a:r>
            <a:endParaRPr lang="en-US" sz="1800" b="1" dirty="0">
              <a:solidFill>
                <a:srgbClr val="92D05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2" y="3733800"/>
            <a:ext cx="3657600" cy="17941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82" y="1295400"/>
            <a:ext cx="1211639" cy="73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996" y="941127"/>
            <a:ext cx="820003" cy="820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205614"/>
            <a:ext cx="894496" cy="105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094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8" y="152400"/>
            <a:ext cx="4551812" cy="6096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Arhitectura</a:t>
            </a:r>
            <a:r>
              <a:rPr lang="en-US" b="1" dirty="0" smtClean="0">
                <a:solidFill>
                  <a:srgbClr val="FFC000"/>
                </a:solidFill>
              </a:rPr>
              <a:t> software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5839" y="2411893"/>
            <a:ext cx="10668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Model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863" y="3669193"/>
            <a:ext cx="1066800" cy="37190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View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5263" y="3780078"/>
            <a:ext cx="1268104" cy="388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Controller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4465" y="5116993"/>
            <a:ext cx="1078173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User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>
            <a:endCxn id="4" idx="3"/>
          </p:cNvCxnSpPr>
          <p:nvPr/>
        </p:nvCxnSpPr>
        <p:spPr>
          <a:xfrm flipH="1" flipV="1">
            <a:off x="3092639" y="2602393"/>
            <a:ext cx="1357383" cy="11776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  <a:endCxn id="6" idx="0"/>
          </p:cNvCxnSpPr>
          <p:nvPr/>
        </p:nvCxnSpPr>
        <p:spPr>
          <a:xfrm flipH="1">
            <a:off x="737263" y="2602393"/>
            <a:ext cx="1288576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1"/>
          </p:cNvCxnSpPr>
          <p:nvPr/>
        </p:nvCxnSpPr>
        <p:spPr>
          <a:xfrm>
            <a:off x="737263" y="4126393"/>
            <a:ext cx="1277202" cy="1181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</p:cNvCxnSpPr>
          <p:nvPr/>
        </p:nvCxnSpPr>
        <p:spPr>
          <a:xfrm flipV="1">
            <a:off x="3092638" y="4169038"/>
            <a:ext cx="1289146" cy="11384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80463" y="3112038"/>
            <a:ext cx="838200" cy="230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solidFill>
                  <a:srgbClr val="0070C0"/>
                </a:solidFill>
              </a:rPr>
              <a:t>manipuleaza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2063" y="3020377"/>
            <a:ext cx="762000" cy="230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solidFill>
                  <a:srgbClr val="0070C0"/>
                </a:solidFill>
              </a:rPr>
              <a:t>updateaza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09380" y="4622849"/>
            <a:ext cx="723900" cy="230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solidFill>
                  <a:srgbClr val="0070C0"/>
                </a:solidFill>
              </a:rPr>
              <a:t>utilizeaza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40273" y="4601527"/>
            <a:ext cx="838200" cy="230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solidFill>
                  <a:srgbClr val="0070C0"/>
                </a:solidFill>
              </a:rPr>
              <a:t>vizualizeaza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5800" y="1044315"/>
            <a:ext cx="4419600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solidFill>
                  <a:srgbClr val="FFC000"/>
                </a:solidFill>
              </a:rPr>
              <a:t>Pachetul</a:t>
            </a:r>
            <a:r>
              <a:rPr lang="en-US" b="1" dirty="0" smtClean="0">
                <a:solidFill>
                  <a:srgbClr val="FFC000"/>
                </a:solidFill>
              </a:rPr>
              <a:t> controller: </a:t>
            </a:r>
            <a:r>
              <a:rPr lang="en-US" b="1" dirty="0" err="1" smtClean="0">
                <a:solidFill>
                  <a:srgbClr val="92D050"/>
                </a:solidFill>
              </a:rPr>
              <a:t>MainForm</a:t>
            </a:r>
            <a:endParaRPr lang="en-US" b="1" dirty="0" smtClean="0">
              <a:solidFill>
                <a:srgbClr val="92D050"/>
              </a:solidFill>
            </a:endParaRPr>
          </a:p>
          <a:p>
            <a:pPr algn="just"/>
            <a:r>
              <a:rPr lang="en-US" b="1" dirty="0" err="1" smtClean="0">
                <a:solidFill>
                  <a:srgbClr val="FFC000"/>
                </a:solidFill>
              </a:rPr>
              <a:t>Pachetul</a:t>
            </a:r>
            <a:r>
              <a:rPr lang="en-US" b="1" dirty="0" smtClean="0">
                <a:solidFill>
                  <a:srgbClr val="FFC000"/>
                </a:solidFill>
              </a:rPr>
              <a:t> model: </a:t>
            </a:r>
            <a:r>
              <a:rPr lang="en-US" b="1" dirty="0" smtClean="0">
                <a:solidFill>
                  <a:srgbClr val="92D050"/>
                </a:solidFill>
              </a:rPr>
              <a:t>Data models</a:t>
            </a:r>
          </a:p>
          <a:p>
            <a:pPr algn="just"/>
            <a:r>
              <a:rPr lang="en-US" b="1" dirty="0" err="1" smtClean="0">
                <a:solidFill>
                  <a:srgbClr val="FFC000"/>
                </a:solidFill>
              </a:rPr>
              <a:t>Pachetul</a:t>
            </a:r>
            <a:r>
              <a:rPr lang="en-US" b="1" dirty="0" smtClean="0">
                <a:solidFill>
                  <a:srgbClr val="FFC000"/>
                </a:solidFill>
              </a:rPr>
              <a:t> parser: </a:t>
            </a:r>
            <a:r>
              <a:rPr lang="en-US" b="1" dirty="0" smtClean="0">
                <a:solidFill>
                  <a:srgbClr val="92D050"/>
                </a:solidFill>
              </a:rPr>
              <a:t>Read and Write xml</a:t>
            </a:r>
          </a:p>
          <a:p>
            <a:pPr algn="just"/>
            <a:r>
              <a:rPr lang="en-US" b="1" dirty="0" err="1" smtClean="0">
                <a:solidFill>
                  <a:srgbClr val="FFC000"/>
                </a:solidFill>
              </a:rPr>
              <a:t>Pachetul</a:t>
            </a:r>
            <a:r>
              <a:rPr lang="en-US" b="1" dirty="0" smtClean="0">
                <a:solidFill>
                  <a:srgbClr val="FFC000"/>
                </a:solidFill>
              </a:rPr>
              <a:t> view: </a:t>
            </a:r>
            <a:r>
              <a:rPr lang="en-US" b="1" dirty="0" smtClean="0">
                <a:solidFill>
                  <a:srgbClr val="92D050"/>
                </a:solidFill>
              </a:rPr>
              <a:t>Xml input and report generated</a:t>
            </a:r>
          </a:p>
          <a:p>
            <a:pPr algn="just"/>
            <a:r>
              <a:rPr lang="en-US" b="1" dirty="0" err="1" smtClean="0">
                <a:solidFill>
                  <a:srgbClr val="FFC000"/>
                </a:solidFill>
              </a:rPr>
              <a:t>Pachetul</a:t>
            </a:r>
            <a:r>
              <a:rPr lang="en-US" b="1" dirty="0" smtClean="0">
                <a:solidFill>
                  <a:srgbClr val="FFC000"/>
                </a:solidFill>
              </a:rPr>
              <a:t> resources: </a:t>
            </a:r>
            <a:r>
              <a:rPr lang="en-US" b="1" dirty="0" smtClean="0">
                <a:solidFill>
                  <a:srgbClr val="92D050"/>
                </a:solidFill>
              </a:rPr>
              <a:t>Other </a:t>
            </a:r>
            <a:r>
              <a:rPr lang="en-US" b="1" dirty="0" err="1" smtClean="0">
                <a:solidFill>
                  <a:srgbClr val="92D050"/>
                </a:solidFill>
              </a:rPr>
              <a:t>util</a:t>
            </a:r>
            <a:r>
              <a:rPr lang="en-US" b="1" dirty="0" smtClean="0">
                <a:solidFill>
                  <a:srgbClr val="92D050"/>
                </a:solidFill>
              </a:rPr>
              <a:t> resources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4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  <p:bldP spid="8" grpId="0" animBg="1"/>
      <p:bldP spid="34" grpId="0" animBg="1"/>
      <p:bldP spid="36" grpId="0" animBg="1"/>
      <p:bldP spid="37" grpId="0" animBg="1"/>
      <p:bldP spid="38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810000" cy="57943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Exemplu</a:t>
            </a:r>
            <a:r>
              <a:rPr lang="en-US" b="1" dirty="0" smtClean="0">
                <a:solidFill>
                  <a:srgbClr val="FFFF00"/>
                </a:solidFill>
              </a:rPr>
              <a:t> de </a:t>
            </a:r>
            <a:r>
              <a:rPr lang="en-US" b="1" dirty="0" err="1" smtClean="0">
                <a:solidFill>
                  <a:srgbClr val="FFFF00"/>
                </a:solidFill>
              </a:rPr>
              <a:t>rulare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6" y="1066801"/>
            <a:ext cx="3886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91000" y="228600"/>
            <a:ext cx="4800600" cy="548148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sz="2300" b="1" dirty="0" smtClean="0">
                <a:solidFill>
                  <a:srgbClr val="92D050"/>
                </a:solidFill>
              </a:rPr>
              <a:t>Pentru a </a:t>
            </a:r>
            <a:r>
              <a:rPr lang="en-US" sz="2300" b="1" dirty="0" err="1" smtClean="0">
                <a:solidFill>
                  <a:srgbClr val="92D050"/>
                </a:solidFill>
              </a:rPr>
              <a:t>rula</a:t>
            </a:r>
            <a:r>
              <a:rPr lang="en-US" sz="2300" b="1" dirty="0" smtClean="0">
                <a:solidFill>
                  <a:srgbClr val="92D050"/>
                </a:solidFill>
              </a:rPr>
              <a:t> aplicatia este </a:t>
            </a:r>
            <a:r>
              <a:rPr lang="en-US" sz="2300" b="1" dirty="0" err="1" smtClean="0">
                <a:solidFill>
                  <a:srgbClr val="92D050"/>
                </a:solidFill>
              </a:rPr>
              <a:t>nevoie</a:t>
            </a:r>
            <a:r>
              <a:rPr lang="en-US" sz="2300" b="1" dirty="0" smtClean="0">
                <a:solidFill>
                  <a:srgbClr val="92D050"/>
                </a:solidFill>
              </a:rPr>
              <a:t> </a:t>
            </a:r>
            <a:r>
              <a:rPr lang="en-US" sz="2300" b="1" dirty="0" err="1" smtClean="0">
                <a:solidFill>
                  <a:srgbClr val="92D050"/>
                </a:solidFill>
              </a:rPr>
              <a:t>sa</a:t>
            </a:r>
            <a:r>
              <a:rPr lang="en-US" sz="2300" b="1" dirty="0" smtClean="0">
                <a:solidFill>
                  <a:srgbClr val="92D050"/>
                </a:solidFill>
              </a:rPr>
              <a:t> </a:t>
            </a:r>
            <a:r>
              <a:rPr lang="en-US" sz="2300" b="1" dirty="0" err="1" smtClean="0">
                <a:solidFill>
                  <a:srgbClr val="92D050"/>
                </a:solidFill>
              </a:rPr>
              <a:t>rulam</a:t>
            </a:r>
            <a:r>
              <a:rPr lang="en-US" sz="2300" b="1" dirty="0" smtClean="0">
                <a:solidFill>
                  <a:srgbClr val="92D050"/>
                </a:solidFill>
              </a:rPr>
              <a:t> </a:t>
            </a:r>
            <a:r>
              <a:rPr lang="en-US" sz="2300" b="1" dirty="0" err="1" smtClean="0">
                <a:solidFill>
                  <a:srgbClr val="92D050"/>
                </a:solidFill>
              </a:rPr>
              <a:t>clasa</a:t>
            </a:r>
            <a:r>
              <a:rPr lang="en-US" sz="2300" b="1" dirty="0" smtClean="0">
                <a:solidFill>
                  <a:srgbClr val="92D050"/>
                </a:solidFill>
              </a:rPr>
              <a:t> Main </a:t>
            </a:r>
            <a:r>
              <a:rPr lang="en-US" sz="2300" b="1" dirty="0" err="1" smtClean="0">
                <a:solidFill>
                  <a:srgbClr val="92D050"/>
                </a:solidFill>
              </a:rPr>
              <a:t>ca</a:t>
            </a:r>
            <a:r>
              <a:rPr lang="en-US" sz="2300" b="1" dirty="0" smtClean="0">
                <a:solidFill>
                  <a:srgbClr val="92D050"/>
                </a:solidFill>
              </a:rPr>
              <a:t> si aplicatie java </a:t>
            </a:r>
            <a:r>
              <a:rPr lang="en-US" sz="2300" b="1" dirty="0" err="1" smtClean="0">
                <a:solidFill>
                  <a:srgbClr val="92D050"/>
                </a:solidFill>
              </a:rPr>
              <a:t>principala</a:t>
            </a:r>
            <a:r>
              <a:rPr lang="en-US" sz="2300" b="1" dirty="0" smtClean="0">
                <a:solidFill>
                  <a:srgbClr val="92D050"/>
                </a:solidFill>
              </a:rPr>
              <a:t>.</a:t>
            </a:r>
          </a:p>
          <a:p>
            <a:endParaRPr lang="en-US" sz="2300" b="1" dirty="0" smtClean="0">
              <a:solidFill>
                <a:srgbClr val="92D050"/>
              </a:solidFill>
            </a:endParaRPr>
          </a:p>
          <a:p>
            <a:r>
              <a:rPr lang="en-US" sz="2300" b="1" dirty="0" smtClean="0">
                <a:solidFill>
                  <a:srgbClr val="92D050"/>
                </a:solidFill>
              </a:rPr>
              <a:t>Catalog </a:t>
            </a:r>
            <a:r>
              <a:rPr lang="en-US" sz="2300" b="1" dirty="0" err="1" smtClean="0">
                <a:solidFill>
                  <a:srgbClr val="92D050"/>
                </a:solidFill>
              </a:rPr>
              <a:t>Studenti</a:t>
            </a:r>
            <a:r>
              <a:rPr lang="en-US" sz="2300" b="1" dirty="0" smtClean="0">
                <a:solidFill>
                  <a:srgbClr val="92D050"/>
                </a:solidFill>
              </a:rPr>
              <a:t> este frame-ul aplicatiei </a:t>
            </a:r>
            <a:r>
              <a:rPr lang="en-US" sz="2300" b="1" dirty="0" err="1" smtClean="0">
                <a:solidFill>
                  <a:srgbClr val="92D050"/>
                </a:solidFill>
              </a:rPr>
              <a:t>StudentManagement</a:t>
            </a:r>
            <a:r>
              <a:rPr lang="en-US" sz="2300" b="1" dirty="0" smtClean="0">
                <a:solidFill>
                  <a:srgbClr val="92D050"/>
                </a:solidFill>
              </a:rPr>
              <a:t>.</a:t>
            </a:r>
          </a:p>
          <a:p>
            <a:endParaRPr lang="en-US" sz="2300" b="1" dirty="0" smtClean="0">
              <a:solidFill>
                <a:srgbClr val="92D050"/>
              </a:solidFill>
            </a:endParaRPr>
          </a:p>
          <a:p>
            <a:r>
              <a:rPr lang="en-US" sz="2300" b="1" dirty="0" err="1" smtClean="0">
                <a:solidFill>
                  <a:srgbClr val="FFFF00"/>
                </a:solidFill>
              </a:rPr>
              <a:t>Aici</a:t>
            </a:r>
            <a:r>
              <a:rPr lang="en-US" sz="2300" b="1" dirty="0" smtClean="0">
                <a:solidFill>
                  <a:srgbClr val="FFFF00"/>
                </a:solidFill>
              </a:rPr>
              <a:t> </a:t>
            </a:r>
            <a:r>
              <a:rPr lang="en-US" sz="2300" b="1" dirty="0" err="1" smtClean="0">
                <a:solidFill>
                  <a:srgbClr val="FFFF00"/>
                </a:solidFill>
              </a:rPr>
              <a:t>putem</a:t>
            </a:r>
            <a:r>
              <a:rPr lang="en-US" sz="2300" b="1" dirty="0" smtClean="0">
                <a:solidFill>
                  <a:srgbClr val="FFFF00"/>
                </a:solidFill>
              </a:rPr>
              <a:t> </a:t>
            </a:r>
            <a:r>
              <a:rPr lang="en-US" sz="2300" b="1" dirty="0" err="1" smtClean="0">
                <a:solidFill>
                  <a:srgbClr val="FFFF00"/>
                </a:solidFill>
              </a:rPr>
              <a:t>accesa</a:t>
            </a:r>
            <a:r>
              <a:rPr lang="en-US" sz="2300" b="1" dirty="0" smtClean="0">
                <a:solidFill>
                  <a:srgbClr val="FFFF00"/>
                </a:solidFill>
              </a:rPr>
              <a:t> </a:t>
            </a:r>
            <a:r>
              <a:rPr lang="en-US" sz="2300" b="1" dirty="0" err="1" smtClean="0">
                <a:solidFill>
                  <a:srgbClr val="FFFF00"/>
                </a:solidFill>
              </a:rPr>
              <a:t>functionalitatile</a:t>
            </a:r>
            <a:r>
              <a:rPr lang="en-US" sz="2300" b="1" dirty="0" smtClean="0">
                <a:solidFill>
                  <a:srgbClr val="FFFF00"/>
                </a:solidFill>
              </a:rPr>
              <a:t> aplicatiei: </a:t>
            </a:r>
            <a:r>
              <a:rPr lang="en-US" sz="2300" b="1" dirty="0" err="1" smtClean="0">
                <a:solidFill>
                  <a:srgbClr val="92D050"/>
                </a:solidFill>
              </a:rPr>
              <a:t>Importul</a:t>
            </a:r>
            <a:r>
              <a:rPr lang="en-US" sz="2300" b="1" dirty="0" smtClean="0">
                <a:solidFill>
                  <a:srgbClr val="92D050"/>
                </a:solidFill>
              </a:rPr>
              <a:t> pentru cele 3 </a:t>
            </a:r>
            <a:r>
              <a:rPr lang="en-US" sz="2300" b="1" dirty="0" err="1" smtClean="0">
                <a:solidFill>
                  <a:srgbClr val="92D050"/>
                </a:solidFill>
              </a:rPr>
              <a:t>fisiere</a:t>
            </a:r>
            <a:r>
              <a:rPr lang="en-US" sz="2300" b="1" dirty="0" smtClean="0">
                <a:solidFill>
                  <a:srgbClr val="92D050"/>
                </a:solidFill>
              </a:rPr>
              <a:t> xml pentru input(</a:t>
            </a:r>
            <a:r>
              <a:rPr lang="en-US" sz="2300" b="1" dirty="0" err="1" smtClean="0">
                <a:solidFill>
                  <a:srgbClr val="92D050"/>
                </a:solidFill>
              </a:rPr>
              <a:t>Student,Materie,Nota</a:t>
            </a:r>
            <a:r>
              <a:rPr lang="en-US" sz="2300" b="1" dirty="0" smtClean="0">
                <a:solidFill>
                  <a:srgbClr val="92D050"/>
                </a:solidFill>
              </a:rPr>
              <a:t>), vizualizarea datelor </a:t>
            </a:r>
            <a:r>
              <a:rPr lang="en-US" sz="2300" b="1" dirty="0" err="1" smtClean="0">
                <a:solidFill>
                  <a:srgbClr val="92D050"/>
                </a:solidFill>
              </a:rPr>
              <a:t>parsate</a:t>
            </a:r>
            <a:r>
              <a:rPr lang="en-US" sz="2300" b="1" dirty="0" smtClean="0">
                <a:solidFill>
                  <a:srgbClr val="92D050"/>
                </a:solidFill>
              </a:rPr>
              <a:t>  in format de </a:t>
            </a:r>
            <a:r>
              <a:rPr lang="en-US" sz="2300" b="1" dirty="0" err="1" smtClean="0">
                <a:solidFill>
                  <a:srgbClr val="92D050"/>
                </a:solidFill>
              </a:rPr>
              <a:t>tabel</a:t>
            </a:r>
            <a:r>
              <a:rPr lang="en-US" sz="2300" b="1" dirty="0" smtClean="0">
                <a:solidFill>
                  <a:srgbClr val="92D050"/>
                </a:solidFill>
              </a:rPr>
              <a:t> </a:t>
            </a:r>
            <a:r>
              <a:rPr lang="en-US" sz="2300" b="1" dirty="0" err="1" smtClean="0">
                <a:solidFill>
                  <a:srgbClr val="92D050"/>
                </a:solidFill>
              </a:rPr>
              <a:t>intr</a:t>
            </a:r>
            <a:r>
              <a:rPr lang="en-US" sz="2300" b="1" dirty="0" smtClean="0">
                <a:solidFill>
                  <a:srgbClr val="92D050"/>
                </a:solidFill>
              </a:rPr>
              <a:t>-un </a:t>
            </a:r>
            <a:r>
              <a:rPr lang="en-US" sz="2300" b="1" dirty="0" err="1" smtClean="0">
                <a:solidFill>
                  <a:srgbClr val="92D050"/>
                </a:solidFill>
              </a:rPr>
              <a:t>gridview</a:t>
            </a:r>
            <a:r>
              <a:rPr lang="en-US" sz="2300" b="1" dirty="0" smtClean="0">
                <a:solidFill>
                  <a:srgbClr val="92D050"/>
                </a:solidFill>
              </a:rPr>
              <a:t>, si </a:t>
            </a:r>
            <a:r>
              <a:rPr lang="en-US" sz="2300" b="1" dirty="0" err="1" smtClean="0">
                <a:solidFill>
                  <a:srgbClr val="92D050"/>
                </a:solidFill>
              </a:rPr>
              <a:t>butonul</a:t>
            </a:r>
            <a:r>
              <a:rPr lang="en-US" sz="2300" b="1" dirty="0" smtClean="0">
                <a:solidFill>
                  <a:srgbClr val="92D050"/>
                </a:solidFill>
              </a:rPr>
              <a:t> de </a:t>
            </a:r>
            <a:r>
              <a:rPr lang="en-US" sz="2300" b="1" dirty="0" err="1" smtClean="0">
                <a:solidFill>
                  <a:srgbClr val="92D050"/>
                </a:solidFill>
              </a:rPr>
              <a:t>generare</a:t>
            </a:r>
            <a:r>
              <a:rPr lang="en-US" sz="2300" b="1" dirty="0" smtClean="0">
                <a:solidFill>
                  <a:srgbClr val="92D050"/>
                </a:solidFill>
              </a:rPr>
              <a:t> a </a:t>
            </a:r>
            <a:r>
              <a:rPr lang="en-US" sz="2300" b="1" dirty="0" err="1" smtClean="0">
                <a:solidFill>
                  <a:srgbClr val="92D050"/>
                </a:solidFill>
              </a:rPr>
              <a:t>raportului</a:t>
            </a:r>
            <a:r>
              <a:rPr lang="en-US" sz="2300" b="1" dirty="0" smtClean="0">
                <a:solidFill>
                  <a:srgbClr val="92D050"/>
                </a:solidFill>
              </a:rPr>
              <a:t> pentru </a:t>
            </a:r>
            <a:r>
              <a:rPr lang="en-US" sz="2300" b="1" dirty="0" err="1" smtClean="0">
                <a:solidFill>
                  <a:srgbClr val="92D050"/>
                </a:solidFill>
              </a:rPr>
              <a:t>ouput</a:t>
            </a:r>
            <a:r>
              <a:rPr lang="en-US" sz="2300" b="1" dirty="0" smtClean="0">
                <a:solidFill>
                  <a:srgbClr val="92D050"/>
                </a:solidFill>
              </a:rPr>
              <a:t>, </a:t>
            </a:r>
            <a:r>
              <a:rPr lang="en-US" sz="2300" b="1" dirty="0" err="1" smtClean="0">
                <a:solidFill>
                  <a:srgbClr val="92D050"/>
                </a:solidFill>
              </a:rPr>
              <a:t>raportul</a:t>
            </a:r>
            <a:r>
              <a:rPr lang="en-US" sz="2300" b="1" dirty="0" smtClean="0">
                <a:solidFill>
                  <a:srgbClr val="92D050"/>
                </a:solidFill>
              </a:rPr>
              <a:t> </a:t>
            </a:r>
            <a:r>
              <a:rPr lang="en-US" sz="2300" b="1" dirty="0" err="1" smtClean="0">
                <a:solidFill>
                  <a:srgbClr val="92D050"/>
                </a:solidFill>
              </a:rPr>
              <a:t>fiind</a:t>
            </a:r>
            <a:r>
              <a:rPr lang="en-US" sz="2300" b="1" dirty="0" smtClean="0">
                <a:solidFill>
                  <a:srgbClr val="92D050"/>
                </a:solidFill>
              </a:rPr>
              <a:t> </a:t>
            </a:r>
            <a:r>
              <a:rPr lang="en-US" sz="2300" b="1" dirty="0" err="1" smtClean="0">
                <a:solidFill>
                  <a:srgbClr val="92D050"/>
                </a:solidFill>
              </a:rPr>
              <a:t>generat</a:t>
            </a:r>
            <a:r>
              <a:rPr lang="en-US" sz="2300" b="1" dirty="0" smtClean="0">
                <a:solidFill>
                  <a:srgbClr val="92D050"/>
                </a:solidFill>
              </a:rPr>
              <a:t> sub format xml pentru </a:t>
            </a:r>
            <a:r>
              <a:rPr lang="en-US" sz="2300" b="1" dirty="0">
                <a:solidFill>
                  <a:srgbClr val="92D050"/>
                </a:solidFill>
              </a:rPr>
              <a:t>o </a:t>
            </a:r>
            <a:r>
              <a:rPr lang="en-US" sz="2300" b="1" dirty="0" err="1">
                <a:solidFill>
                  <a:srgbClr val="92D050"/>
                </a:solidFill>
              </a:rPr>
              <a:t>disciplina</a:t>
            </a:r>
            <a:r>
              <a:rPr lang="en-US" sz="2300" b="1" dirty="0">
                <a:solidFill>
                  <a:srgbClr val="92D050"/>
                </a:solidFill>
              </a:rPr>
              <a:t> </a:t>
            </a:r>
            <a:r>
              <a:rPr lang="en-US" sz="2300" b="1" dirty="0" err="1" smtClean="0">
                <a:solidFill>
                  <a:srgbClr val="92D050"/>
                </a:solidFill>
              </a:rPr>
              <a:t>specificata</a:t>
            </a:r>
            <a:r>
              <a:rPr lang="en-US" sz="2300" b="1" dirty="0" smtClean="0">
                <a:solidFill>
                  <a:srgbClr val="92D05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57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3962400" cy="5794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Output pentru aplicatie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63491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533400"/>
            <a:ext cx="396240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In </a:t>
            </a:r>
            <a:r>
              <a:rPr lang="en-US" b="1" dirty="0" err="1" smtClean="0">
                <a:solidFill>
                  <a:srgbClr val="92D050"/>
                </a:solidFill>
              </a:rPr>
              <a:t>urma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rularii</a:t>
            </a:r>
            <a:r>
              <a:rPr lang="en-US" b="1" dirty="0" smtClean="0">
                <a:solidFill>
                  <a:srgbClr val="92D050"/>
                </a:solidFill>
              </a:rPr>
              <a:t> aplicatiei, </a:t>
            </a:r>
            <a:r>
              <a:rPr lang="en-US" b="1" dirty="0" err="1" smtClean="0">
                <a:solidFill>
                  <a:srgbClr val="92D050"/>
                </a:solidFill>
              </a:rPr>
              <a:t>utilizatorul</a:t>
            </a:r>
            <a:r>
              <a:rPr lang="en-US" b="1" dirty="0" smtClean="0">
                <a:solidFill>
                  <a:srgbClr val="92D050"/>
                </a:solidFill>
              </a:rPr>
              <a:t> va </a:t>
            </a:r>
            <a:r>
              <a:rPr lang="en-US" b="1" dirty="0" err="1" smtClean="0">
                <a:solidFill>
                  <a:srgbClr val="92D050"/>
                </a:solidFill>
              </a:rPr>
              <a:t>primi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ca</a:t>
            </a:r>
            <a:r>
              <a:rPr lang="en-US" b="1" dirty="0" smtClean="0">
                <a:solidFill>
                  <a:srgbClr val="92D050"/>
                </a:solidFill>
              </a:rPr>
              <a:t> output un </a:t>
            </a:r>
            <a:r>
              <a:rPr lang="en-US" b="1" dirty="0" err="1" smtClean="0">
                <a:solidFill>
                  <a:srgbClr val="92D050"/>
                </a:solidFill>
              </a:rPr>
              <a:t>raport</a:t>
            </a:r>
            <a:r>
              <a:rPr lang="en-US" b="1" dirty="0" smtClean="0">
                <a:solidFill>
                  <a:srgbClr val="92D050"/>
                </a:solidFill>
              </a:rPr>
              <a:t> sub format xml.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 err="1" smtClean="0">
                <a:solidFill>
                  <a:srgbClr val="92D050"/>
                </a:solidFill>
              </a:rPr>
              <a:t>Structura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acestuia</a:t>
            </a:r>
            <a:r>
              <a:rPr lang="en-US" b="1" dirty="0" smtClean="0">
                <a:solidFill>
                  <a:srgbClr val="92D050"/>
                </a:solidFill>
              </a:rPr>
              <a:t> este </a:t>
            </a:r>
            <a:r>
              <a:rPr lang="en-US" b="1" dirty="0" err="1" smtClean="0">
                <a:solidFill>
                  <a:srgbClr val="92D050"/>
                </a:solidFill>
              </a:rPr>
              <a:t>prezentata</a:t>
            </a:r>
            <a:r>
              <a:rPr lang="en-US" b="1" dirty="0" smtClean="0">
                <a:solidFill>
                  <a:srgbClr val="92D050"/>
                </a:solidFill>
              </a:rPr>
              <a:t> in </a:t>
            </a:r>
            <a:r>
              <a:rPr lang="en-US" b="1" dirty="0" err="1" smtClean="0">
                <a:solidFill>
                  <a:srgbClr val="92D050"/>
                </a:solidFill>
              </a:rPr>
              <a:t>imaginea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alaturata</a:t>
            </a:r>
            <a:r>
              <a:rPr lang="en-US" b="1" dirty="0" smtClean="0">
                <a:solidFill>
                  <a:srgbClr val="92D050"/>
                </a:solidFill>
              </a:rPr>
              <a:t>. 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 smtClean="0">
                <a:solidFill>
                  <a:srgbClr val="92D050"/>
                </a:solidFill>
              </a:rPr>
              <a:t>De </a:t>
            </a:r>
            <a:r>
              <a:rPr lang="en-US" b="1" dirty="0" err="1" smtClean="0">
                <a:solidFill>
                  <a:srgbClr val="92D050"/>
                </a:solidFill>
              </a:rPr>
              <a:t>specificat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faptul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ca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studentii</a:t>
            </a:r>
            <a:r>
              <a:rPr lang="en-US" b="1" dirty="0" smtClean="0">
                <a:solidFill>
                  <a:srgbClr val="92D050"/>
                </a:solidFill>
              </a:rPr>
              <a:t> sunt </a:t>
            </a:r>
            <a:r>
              <a:rPr lang="en-US" b="1" dirty="0" err="1" smtClean="0">
                <a:solidFill>
                  <a:srgbClr val="92D050"/>
                </a:solidFill>
              </a:rPr>
              <a:t>ordonati</a:t>
            </a:r>
            <a:r>
              <a:rPr lang="en-US" b="1" dirty="0" smtClean="0">
                <a:solidFill>
                  <a:srgbClr val="92D050"/>
                </a:solidFill>
              </a:rPr>
              <a:t> in </a:t>
            </a:r>
            <a:r>
              <a:rPr lang="en-US" b="1" dirty="0" err="1" smtClean="0">
                <a:solidFill>
                  <a:srgbClr val="92D050"/>
                </a:solidFill>
              </a:rPr>
              <a:t>functie</a:t>
            </a:r>
            <a:r>
              <a:rPr lang="en-US" b="1" dirty="0" smtClean="0">
                <a:solidFill>
                  <a:srgbClr val="92D050"/>
                </a:solidFill>
              </a:rPr>
              <a:t> de id.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37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1676400" cy="47801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algn="l"/>
            <a:r>
              <a:rPr lang="en-US" sz="2800" b="1" dirty="0" err="1" smtClean="0">
                <a:solidFill>
                  <a:srgbClr val="0070C0"/>
                </a:solidFill>
              </a:rPr>
              <a:t>Referinte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458200" cy="4419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1800" dirty="0" smtClean="0">
                <a:solidFill>
                  <a:srgbClr val="FF0000"/>
                </a:solidFill>
              </a:rPr>
              <a:t>1. https</a:t>
            </a:r>
            <a:r>
              <a:rPr lang="en-US" sz="1800" dirty="0">
                <a:solidFill>
                  <a:srgbClr val="FF0000"/>
                </a:solidFill>
              </a:rPr>
              <a:t>://docs.oracle.com/javase/tutorial/uiswing</a:t>
            </a:r>
            <a:r>
              <a:rPr lang="en-US" sz="1800" dirty="0" smtClean="0">
                <a:solidFill>
                  <a:srgbClr val="FF0000"/>
                </a:solidFill>
              </a:rPr>
              <a:t>/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2</a:t>
            </a:r>
            <a:r>
              <a:rPr lang="en-US" sz="1800" dirty="0">
                <a:solidFill>
                  <a:srgbClr val="FF0000"/>
                </a:solidFill>
              </a:rPr>
              <a:t>. https://www.geeksforgeeks.org/difference-between-sax-parser-and-dom-parser-in-java</a:t>
            </a:r>
            <a:r>
              <a:rPr lang="en-US" sz="1800" dirty="0" smtClean="0">
                <a:solidFill>
                  <a:srgbClr val="FF0000"/>
                </a:solidFill>
              </a:rPr>
              <a:t>/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3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  <a:r>
              <a:rPr lang="en-US" sz="1800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sz="1800" dirty="0" smtClean="0">
                <a:solidFill>
                  <a:srgbClr val="FF0000"/>
                </a:solidFill>
                <a:hlinkClick r:id="rId2"/>
              </a:rPr>
              <a:t>www.javatpoint.com/xml-parsers</a:t>
            </a: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4. https://en.wikipedia.org/wiki/Swing_(Java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5. https://www.geeksforgeeks.org/introduction-to-java-swing</a:t>
            </a:r>
            <a:r>
              <a:rPr lang="en-US" sz="1800" dirty="0" smtClean="0">
                <a:solidFill>
                  <a:srgbClr val="FF0000"/>
                </a:solidFill>
              </a:rPr>
              <a:t>/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6</a:t>
            </a:r>
            <a:r>
              <a:rPr lang="en-US" sz="1800" dirty="0">
                <a:solidFill>
                  <a:srgbClr val="FF0000"/>
                </a:solidFill>
              </a:rPr>
              <a:t>. https://www.javatpoint.com/mvc-architecture-in-java#:~:text=The%20Model%2DView%2DController%20(,presentation%20information%20and%20control%20information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7. https://www.tutorialspoint.com/design_pattern/mvc_pattern.htm</a:t>
            </a:r>
          </a:p>
        </p:txBody>
      </p:sp>
    </p:spTree>
    <p:extLst>
      <p:ext uri="{BB962C8B-B14F-4D97-AF65-F5344CB8AC3E}">
        <p14:creationId xmlns:p14="http://schemas.microsoft.com/office/powerpoint/2010/main" val="33280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" grpId="0" animBg="1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132</TotalTime>
  <Words>300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Aplicatie desktop: Student Management </vt:lpstr>
      <vt:lpstr>Detalii despre aplicatie</vt:lpstr>
      <vt:lpstr>Tehnologii utilizate</vt:lpstr>
      <vt:lpstr>Arhitectura software</vt:lpstr>
      <vt:lpstr>Exemplu de rulare</vt:lpstr>
      <vt:lpstr>Output pentru aplicatie</vt:lpstr>
      <vt:lpstr>1. https://docs.oracle.com/javase/tutorial/uiswing/  2. https://www.geeksforgeeks.org/difference-between-sax-parser-and-dom-parser-in-java/  3. https://www.javatpoint.com/xml-parsers  4. https://en.wikipedia.org/wiki/Swing_(Java)  5. https://www.geeksforgeeks.org/introduction-to-java-swing/  6. https://www.javatpoint.com/mvc-architecture-in-java#:~:text=The%20Model%2DView%2DController%20(,presentation%20information%20and%20control%20information.  7. https://www.tutorialspoint.com/design_pattern/mvc_pattern.htm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Aplicatie desktop: Student Management</dc:title>
  <dc:creator>user</dc:creator>
  <cp:lastModifiedBy>user</cp:lastModifiedBy>
  <cp:revision>19</cp:revision>
  <dcterms:created xsi:type="dcterms:W3CDTF">2022-07-03T13:16:04Z</dcterms:created>
  <dcterms:modified xsi:type="dcterms:W3CDTF">2022-07-10T15:52:48Z</dcterms:modified>
</cp:coreProperties>
</file>