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38EC83-9483-442E-B116-1F1ABE8AAED1}" v="2" dt="2024-05-30T19:10:14.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1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ea Dragos" userId="a4f7240e68491f38" providerId="LiveId" clId="{4438EC83-9483-442E-B116-1F1ABE8AAED1}"/>
    <pc:docChg chg="modSld">
      <pc:chgData name="Andreea Dragos" userId="a4f7240e68491f38" providerId="LiveId" clId="{4438EC83-9483-442E-B116-1F1ABE8AAED1}" dt="2024-05-30T20:00:32.040" v="13" actId="20577"/>
      <pc:docMkLst>
        <pc:docMk/>
      </pc:docMkLst>
      <pc:sldChg chg="modSp mod">
        <pc:chgData name="Andreea Dragos" userId="a4f7240e68491f38" providerId="LiveId" clId="{4438EC83-9483-442E-B116-1F1ABE8AAED1}" dt="2024-05-30T19:10:14.458" v="2" actId="2711"/>
        <pc:sldMkLst>
          <pc:docMk/>
          <pc:sldMk cId="1053052655" sldId="256"/>
        </pc:sldMkLst>
        <pc:spChg chg="mod">
          <ac:chgData name="Andreea Dragos" userId="a4f7240e68491f38" providerId="LiveId" clId="{4438EC83-9483-442E-B116-1F1ABE8AAED1}" dt="2024-05-30T19:10:14.458" v="2" actId="2711"/>
          <ac:spMkLst>
            <pc:docMk/>
            <pc:sldMk cId="1053052655" sldId="256"/>
            <ac:spMk id="2" creationId="{33C25F45-F9EB-9F75-6976-997D66539059}"/>
          </ac:spMkLst>
        </pc:spChg>
        <pc:spChg chg="mod">
          <ac:chgData name="Andreea Dragos" userId="a4f7240e68491f38" providerId="LiveId" clId="{4438EC83-9483-442E-B116-1F1ABE8AAED1}" dt="2024-05-30T19:10:10.837" v="1" actId="2711"/>
          <ac:spMkLst>
            <pc:docMk/>
            <pc:sldMk cId="1053052655" sldId="256"/>
            <ac:spMk id="3" creationId="{68F3F165-46EE-C363-56D4-9B5AD6A60014}"/>
          </ac:spMkLst>
        </pc:spChg>
        <pc:spChg chg="mod">
          <ac:chgData name="Andreea Dragos" userId="a4f7240e68491f38" providerId="LiveId" clId="{4438EC83-9483-442E-B116-1F1ABE8AAED1}" dt="2024-05-30T19:10:04.508" v="0" actId="2711"/>
          <ac:spMkLst>
            <pc:docMk/>
            <pc:sldMk cId="1053052655" sldId="256"/>
            <ac:spMk id="5" creationId="{19FB50D5-CFEB-C306-4A71-B1C2774FFE49}"/>
          </ac:spMkLst>
        </pc:spChg>
      </pc:sldChg>
      <pc:sldChg chg="modSp mod">
        <pc:chgData name="Andreea Dragos" userId="a4f7240e68491f38" providerId="LiveId" clId="{4438EC83-9483-442E-B116-1F1ABE8AAED1}" dt="2024-05-30T20:00:32.040" v="13" actId="20577"/>
        <pc:sldMkLst>
          <pc:docMk/>
          <pc:sldMk cId="1621787087" sldId="257"/>
        </pc:sldMkLst>
        <pc:spChg chg="mod">
          <ac:chgData name="Andreea Dragos" userId="a4f7240e68491f38" providerId="LiveId" clId="{4438EC83-9483-442E-B116-1F1ABE8AAED1}" dt="2024-05-30T20:00:32.040" v="13" actId="20577"/>
          <ac:spMkLst>
            <pc:docMk/>
            <pc:sldMk cId="1621787087" sldId="257"/>
            <ac:spMk id="2" creationId="{928A1588-9F8B-DE25-3A02-A0C6F2560662}"/>
          </ac:spMkLst>
        </pc:spChg>
      </pc:sldChg>
      <pc:sldChg chg="modSp mod">
        <pc:chgData name="Andreea Dragos" userId="a4f7240e68491f38" providerId="LiveId" clId="{4438EC83-9483-442E-B116-1F1ABE8AAED1}" dt="2024-05-30T19:12:37.511" v="9" actId="20577"/>
        <pc:sldMkLst>
          <pc:docMk/>
          <pc:sldMk cId="3687755235" sldId="261"/>
        </pc:sldMkLst>
        <pc:spChg chg="mod">
          <ac:chgData name="Andreea Dragos" userId="a4f7240e68491f38" providerId="LiveId" clId="{4438EC83-9483-442E-B116-1F1ABE8AAED1}" dt="2024-05-30T19:12:37.511" v="9" actId="20577"/>
          <ac:spMkLst>
            <pc:docMk/>
            <pc:sldMk cId="3687755235" sldId="261"/>
            <ac:spMk id="2" creationId="{245A82E2-6D95-D4F2-8277-25785F9987A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ro-RO"/>
              <a:t>Faceți clic pentru a edita stilul de titlu coordonator</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F481A142-DA77-4A5F-AD1F-14E6C18F0F5F}" type="datetime1">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85250931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dirty="0"/>
              <a:t>Faceți clic pe pictogramă pentru a adăuga o imagine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F481A142-DA77-4A5F-AD1F-14E6C18F0F5F}" type="datetime1">
              <a:rPr lang="en-US" smtClean="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2813194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F481A142-DA77-4A5F-AD1F-14E6C18F0F5F}" type="datetime1">
              <a:rPr lang="en-US" smtClean="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301288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ro-RO"/>
              <a:t>Faceți clic pentru a edita stilul de titlu coordonator</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F481A142-DA77-4A5F-AD1F-14E6C18F0F5F}" type="datetime1">
              <a:rPr lang="en-US" smtClean="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4473182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F481A142-DA77-4A5F-AD1F-14E6C18F0F5F}" type="datetime1">
              <a:rPr lang="en-US" smtClean="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08971661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ro-RO"/>
              <a:t>Faceți clic pentru a edita stilul de titlu coordonator</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3" name="Date Placeholder 2"/>
          <p:cNvSpPr>
            <a:spLocks noGrp="1"/>
          </p:cNvSpPr>
          <p:nvPr>
            <p:ph type="dt" sz="half" idx="10"/>
          </p:nvPr>
        </p:nvSpPr>
        <p:spPr/>
        <p:txBody>
          <a:bodyPr/>
          <a:lstStyle/>
          <a:p>
            <a:fld id="{F481A142-DA77-4A5F-AD1F-14E6C18F0F5F}" type="datetime1">
              <a:rPr lang="en-US" smtClean="0"/>
              <a:t>5/30/2024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4728435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ro-RO"/>
              <a:t>Faceți clic pentru a edita stilul de titlu coordonator</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dirty="0"/>
              <a:t>Faceți clic pe pictogramă pentru a adăuga o imagine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dirty="0"/>
              <a:t>Faceți clic pe pictogramă pentru a adăuga o imagine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dirty="0"/>
              <a:t>Faceți clic pe pictogramă pentru a adăuga o imagine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3" name="Date Placeholder 2"/>
          <p:cNvSpPr>
            <a:spLocks noGrp="1"/>
          </p:cNvSpPr>
          <p:nvPr>
            <p:ph type="dt" sz="half" idx="10"/>
          </p:nvPr>
        </p:nvSpPr>
        <p:spPr/>
        <p:txBody>
          <a:bodyPr/>
          <a:lstStyle/>
          <a:p>
            <a:fld id="{F481A142-DA77-4A5F-AD1F-14E6C18F0F5F}" type="datetime1">
              <a:rPr lang="en-US" smtClean="0"/>
              <a:t>5/30/2024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72010078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F481A142-DA77-4A5F-AD1F-14E6C18F0F5F}" type="datetime1">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403412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ro-RO"/>
              <a:t>Faceți clic pentru a edita stilul de titlu coordonator</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F481A142-DA77-4A5F-AD1F-14E6C18F0F5F}" type="datetime1">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95163520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F481A142-DA77-4A5F-AD1F-14E6C18F0F5F}" type="datetime1">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62666974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F481A142-DA77-4A5F-AD1F-14E6C18F0F5F}" type="datetime1">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944580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o-RO"/>
              <a:t>Faceți clic pentru a edita stilul de titlu coordonator</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F481A142-DA77-4A5F-AD1F-14E6C18F0F5F}" type="datetime1">
              <a:rPr lang="en-US" smtClean="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76518648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2" name="Content Placeholder 3"/>
          <p:cNvSpPr>
            <a:spLocks noGrp="1"/>
          </p:cNvSpPr>
          <p:nvPr>
            <p:ph sz="quarter" idx="13"/>
          </p:nvPr>
        </p:nvSpPr>
        <p:spPr>
          <a:xfrm>
            <a:off x="913774" y="3051012"/>
            <a:ext cx="5106027" cy="2740187"/>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3" name="Content Placeholder 5"/>
          <p:cNvSpPr>
            <a:spLocks noGrp="1"/>
          </p:cNvSpPr>
          <p:nvPr>
            <p:ph sz="quarter" idx="14"/>
          </p:nvPr>
        </p:nvSpPr>
        <p:spPr>
          <a:xfrm>
            <a:off x="6172200" y="3051012"/>
            <a:ext cx="5105401" cy="2740187"/>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F481A142-DA77-4A5F-AD1F-14E6C18F0F5F}" type="datetime1">
              <a:rPr lang="en-US" smtClean="0"/>
              <a:t>5/30/2024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9462150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F481A142-DA77-4A5F-AD1F-14E6C18F0F5F}" type="datetime1">
              <a:rPr lang="en-US" smtClean="0"/>
              <a:t>5/30/2024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44801710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481A142-DA77-4A5F-AD1F-14E6C18F0F5F}" type="datetime1">
              <a:rPr lang="en-US" smtClean="0"/>
              <a:t>5/30/2024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6095470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ro-RO"/>
              <a:t>Faceți clic pentru a edita stilul de titlu coordonator</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F481A142-DA77-4A5F-AD1F-14E6C18F0F5F}" type="datetime1">
              <a:rPr lang="en-US" smtClean="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3458317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dirty="0"/>
              <a:t>Faceți clic pe pictogramă pentru a adăuga o imagine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F481A142-DA77-4A5F-AD1F-14E6C18F0F5F}" type="datetime1">
              <a:rPr lang="en-US" smtClean="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9789755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481A142-DA77-4A5F-AD1F-14E6C18F0F5F}" type="datetime1">
              <a:rPr lang="en-US" smtClean="0"/>
              <a:t>5/30/2024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94121875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F5234F-F446-E52F-1A73-CCE3641B4123}"/>
              </a:ext>
            </a:extLst>
          </p:cNvPr>
          <p:cNvPicPr>
            <a:picLocks noChangeAspect="1"/>
          </p:cNvPicPr>
          <p:nvPr/>
        </p:nvPicPr>
        <p:blipFill rotWithShape="1">
          <a:blip r:embed="rId2"/>
          <a:srcRect t="7983" b="7747"/>
          <a:stretch/>
        </p:blipFill>
        <p:spPr>
          <a:xfrm>
            <a:off x="-1" y="10"/>
            <a:ext cx="12192001" cy="6857990"/>
          </a:xfrm>
          <a:prstGeom prst="rect">
            <a:avLst/>
          </a:prstGeom>
        </p:spPr>
      </p:pic>
      <p:sp>
        <p:nvSpPr>
          <p:cNvPr id="2" name="Titlu 1">
            <a:extLst>
              <a:ext uri="{FF2B5EF4-FFF2-40B4-BE49-F238E27FC236}">
                <a16:creationId xmlns:a16="http://schemas.microsoft.com/office/drawing/2014/main" id="{33C25F45-F9EB-9F75-6976-997D66539059}"/>
              </a:ext>
            </a:extLst>
          </p:cNvPr>
          <p:cNvSpPr>
            <a:spLocks noGrp="1"/>
          </p:cNvSpPr>
          <p:nvPr>
            <p:ph type="ctrTitle"/>
          </p:nvPr>
        </p:nvSpPr>
        <p:spPr>
          <a:xfrm>
            <a:off x="2688543" y="1132465"/>
            <a:ext cx="6458556" cy="2387600"/>
          </a:xfrm>
        </p:spPr>
        <p:txBody>
          <a:bodyPr vert="horz" lIns="91440" tIns="45720" rIns="91440" bIns="45720" rtlCol="0" anchor="b">
            <a:normAutofit/>
          </a:bodyPr>
          <a:lstStyle/>
          <a:p>
            <a:pPr algn="ctr"/>
            <a:r>
              <a:rPr lang="en-US" dirty="0" err="1">
                <a:latin typeface="Times New Roman" panose="02020603050405020304" pitchFamily="18" charset="0"/>
                <a:cs typeface="Times New Roman" panose="02020603050405020304" pitchFamily="18" charset="0"/>
              </a:rPr>
              <a:t>Calitatea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apei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India</a:t>
            </a:r>
          </a:p>
        </p:txBody>
      </p:sp>
      <p:sp>
        <p:nvSpPr>
          <p:cNvPr id="3" name="Subtitlu 2">
            <a:extLst>
              <a:ext uri="{FF2B5EF4-FFF2-40B4-BE49-F238E27FC236}">
                <a16:creationId xmlns:a16="http://schemas.microsoft.com/office/drawing/2014/main" id="{68F3F165-46EE-C363-56D4-9B5AD6A60014}"/>
              </a:ext>
            </a:extLst>
          </p:cNvPr>
          <p:cNvSpPr>
            <a:spLocks noGrp="1"/>
          </p:cNvSpPr>
          <p:nvPr>
            <p:ph type="subTitle" idx="1"/>
          </p:nvPr>
        </p:nvSpPr>
        <p:spPr>
          <a:xfrm>
            <a:off x="2866721" y="3570144"/>
            <a:ext cx="6458556" cy="1655762"/>
          </a:xfrm>
        </p:spPr>
        <p:txBody>
          <a:bodyPr vert="horz" lIns="91440" tIns="45720" rIns="91440" bIns="45720" rtlCol="0">
            <a:normAutofit/>
          </a:bodyPr>
          <a:lstStyle/>
          <a:p>
            <a:pPr algn="ctr"/>
            <a:r>
              <a:rPr lang="en-US" dirty="0" err="1">
                <a:latin typeface="Times New Roman" panose="02020603050405020304" pitchFamily="18" charset="0"/>
                <a:cs typeface="Times New Roman" panose="02020603050405020304" pitchFamily="18" charset="0"/>
              </a:rPr>
              <a:t>Sisteme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inteligente</a:t>
            </a:r>
            <a:endParaRPr lang="en-US" dirty="0">
              <a:latin typeface="Times New Roman" panose="02020603050405020304" pitchFamily="18" charset="0"/>
              <a:cs typeface="Times New Roman" panose="02020603050405020304" pitchFamily="18" charset="0"/>
            </a:endParaRPr>
          </a:p>
        </p:txBody>
      </p:sp>
      <p:sp>
        <p:nvSpPr>
          <p:cNvPr id="5" name="CasetăText 4">
            <a:extLst>
              <a:ext uri="{FF2B5EF4-FFF2-40B4-BE49-F238E27FC236}">
                <a16:creationId xmlns:a16="http://schemas.microsoft.com/office/drawing/2014/main" id="{19FB50D5-CFEB-C306-4A71-B1C2774FFE49}"/>
              </a:ext>
            </a:extLst>
          </p:cNvPr>
          <p:cNvSpPr txBox="1"/>
          <p:nvPr/>
        </p:nvSpPr>
        <p:spPr>
          <a:xfrm>
            <a:off x="7078153" y="5421746"/>
            <a:ext cx="4544291" cy="1077218"/>
          </a:xfrm>
          <a:prstGeom prst="rect">
            <a:avLst/>
          </a:prstGeom>
          <a:noFill/>
        </p:spPr>
        <p:txBody>
          <a:bodyPr wrap="square" rtlCol="0">
            <a:spAutoFit/>
          </a:bodyPr>
          <a:lstStyle/>
          <a:p>
            <a:pPr>
              <a:spcAft>
                <a:spcPts val="600"/>
              </a:spcAft>
            </a:pPr>
            <a:r>
              <a:rPr lang="ro-RO" dirty="0">
                <a:latin typeface="Times New Roman" panose="02020603050405020304" pitchFamily="18" charset="0"/>
                <a:cs typeface="Times New Roman" panose="02020603050405020304" pitchFamily="18" charset="0"/>
              </a:rPr>
              <a:t>Dragoș (</a:t>
            </a:r>
            <a:r>
              <a:rPr lang="ro-RO" dirty="0" err="1">
                <a:latin typeface="Times New Roman" panose="02020603050405020304" pitchFamily="18" charset="0"/>
                <a:cs typeface="Times New Roman" panose="02020603050405020304" pitchFamily="18" charset="0"/>
              </a:rPr>
              <a:t>căs</a:t>
            </a:r>
            <a:r>
              <a:rPr lang="ro-RO" dirty="0">
                <a:latin typeface="Times New Roman" panose="02020603050405020304" pitchFamily="18" charset="0"/>
                <a:cs typeface="Times New Roman" panose="02020603050405020304" pitchFamily="18" charset="0"/>
              </a:rPr>
              <a:t>. Butuza) Andreea-Denisa-Elena</a:t>
            </a:r>
          </a:p>
          <a:p>
            <a:pPr>
              <a:spcAft>
                <a:spcPts val="600"/>
              </a:spcAft>
            </a:pPr>
            <a:r>
              <a:rPr lang="ro-RO" dirty="0">
                <a:latin typeface="Times New Roman" panose="02020603050405020304" pitchFamily="18" charset="0"/>
                <a:cs typeface="Times New Roman" panose="02020603050405020304" pitchFamily="18" charset="0"/>
              </a:rPr>
              <a:t>Specializarea</a:t>
            </a:r>
            <a:r>
              <a:rPr lang="en-US" dirty="0">
                <a:latin typeface="Times New Roman" panose="02020603050405020304" pitchFamily="18" charset="0"/>
                <a:cs typeface="Times New Roman" panose="02020603050405020304" pitchFamily="18" charset="0"/>
              </a:rPr>
              <a:t>:</a:t>
            </a:r>
            <a:r>
              <a:rPr lang="ro-RO" dirty="0">
                <a:latin typeface="Times New Roman" panose="02020603050405020304" pitchFamily="18" charset="0"/>
                <a:cs typeface="Times New Roman" panose="02020603050405020304" pitchFamily="18" charset="0"/>
              </a:rPr>
              <a:t> Calculatoare</a:t>
            </a:r>
            <a:endParaRPr lang="en-US" dirty="0">
              <a:latin typeface="Times New Roman" panose="02020603050405020304" pitchFamily="18" charset="0"/>
              <a:cs typeface="Times New Roman" panose="02020603050405020304" pitchFamily="18" charset="0"/>
            </a:endParaRPr>
          </a:p>
          <a:p>
            <a:pPr>
              <a:spcAft>
                <a:spcPts val="600"/>
              </a:spcAft>
            </a:pPr>
            <a:r>
              <a:rPr lang="en-US" dirty="0" err="1">
                <a:latin typeface="Times New Roman" panose="02020603050405020304" pitchFamily="18" charset="0"/>
                <a:cs typeface="Times New Roman" panose="02020603050405020304" pitchFamily="18" charset="0"/>
              </a:rPr>
              <a:t>Anul</a:t>
            </a:r>
            <a:r>
              <a:rPr lang="en-US" dirty="0">
                <a:latin typeface="Times New Roman" panose="02020603050405020304" pitchFamily="18" charset="0"/>
                <a:cs typeface="Times New Roman" panose="02020603050405020304" pitchFamily="18" charset="0"/>
              </a:rPr>
              <a:t>: III</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05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tăText 1">
            <a:extLst>
              <a:ext uri="{FF2B5EF4-FFF2-40B4-BE49-F238E27FC236}">
                <a16:creationId xmlns:a16="http://schemas.microsoft.com/office/drawing/2014/main" id="{928A1588-9F8B-DE25-3A02-A0C6F2560662}"/>
              </a:ext>
            </a:extLst>
          </p:cNvPr>
          <p:cNvSpPr txBox="1"/>
          <p:nvPr/>
        </p:nvSpPr>
        <p:spPr>
          <a:xfrm>
            <a:off x="710449" y="1185211"/>
            <a:ext cx="10771101" cy="5016758"/>
          </a:xfrm>
          <a:prstGeom prst="rect">
            <a:avLst/>
          </a:prstGeom>
          <a:noFill/>
        </p:spPr>
        <p:txBody>
          <a:bodyPr wrap="square" rtlCol="0">
            <a:spAutoFit/>
          </a:bodyPr>
          <a:lstStyle/>
          <a:p>
            <a:pPr algn="just"/>
            <a:r>
              <a:rPr lang="ro-RO" sz="1900" b="1" dirty="0">
                <a:effectLst/>
                <a:latin typeface="Times New Roman" panose="02020603050405020304" pitchFamily="18" charset="0"/>
                <a:ea typeface="Aptos" panose="020B0004020202020204" pitchFamily="34" charset="0"/>
                <a:cs typeface="Times New Roman" panose="02020603050405020304" pitchFamily="18" charset="0"/>
              </a:rPr>
              <a:t>	Introducere</a:t>
            </a:r>
            <a:r>
              <a:rPr lang="en-US" sz="1900" b="1" dirty="0">
                <a:effectLst/>
                <a:latin typeface="Times New Roman" panose="02020603050405020304" pitchFamily="18" charset="0"/>
                <a:ea typeface="Aptos" panose="020B0004020202020204" pitchFamily="34" charset="0"/>
                <a:cs typeface="Times New Roman" panose="02020603050405020304" pitchFamily="18" charset="0"/>
              </a:rPr>
              <a:t>:</a:t>
            </a:r>
          </a:p>
          <a:p>
            <a:pPr algn="just"/>
            <a:r>
              <a:rPr lang="ro-RO" sz="1900" dirty="0">
                <a:effectLst/>
                <a:latin typeface="Times New Roman" panose="02020603050405020304" pitchFamily="18" charset="0"/>
                <a:ea typeface="Aptos" panose="020B0004020202020204" pitchFamily="34" charset="0"/>
                <a:cs typeface="Times New Roman" panose="02020603050405020304" pitchFamily="18" charset="0"/>
              </a:rPr>
              <a:t>	Apa este esențială pentru viață și sănătatea oamenilor, iar calitatea ei este foarte importantă pentru </a:t>
            </a:r>
            <a:r>
              <a:rPr lang="ro-RO" sz="1900">
                <a:effectLst/>
                <a:latin typeface="Times New Roman" panose="02020603050405020304" pitchFamily="18" charset="0"/>
                <a:ea typeface="Aptos" panose="020B0004020202020204" pitchFamily="34" charset="0"/>
                <a:cs typeface="Times New Roman" panose="02020603050405020304" pitchFamily="18" charset="0"/>
              </a:rPr>
              <a:t>binele comunității </a:t>
            </a:r>
            <a:r>
              <a:rPr lang="ro-RO" sz="1900" dirty="0">
                <a:effectLst/>
                <a:latin typeface="Times New Roman" panose="02020603050405020304" pitchFamily="18" charset="0"/>
                <a:ea typeface="Aptos" panose="020B0004020202020204" pitchFamily="34" charset="0"/>
                <a:cs typeface="Times New Roman" panose="02020603050405020304" pitchFamily="18" charset="0"/>
              </a:rPr>
              <a:t>și protejarea mediului înconjurător. În India, o țară cu o populație vastă și o diversitate geografică impresionantă, monitorizarea calității apei este o prioritate. Monitorizarea calității apei devine astfel o prioritate majoră, având în vedere amploarea și diversitatea provocărilor legate de gestionarea resurselor de apă într-un mediu atât de variat ca cel din India. </a:t>
            </a:r>
            <a:endParaRPr lang="en-US" sz="19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endParaRPr lang="ro-RO" sz="1900" dirty="0">
              <a:latin typeface="Times New Roman" panose="02020603050405020304" pitchFamily="18" charset="0"/>
              <a:cs typeface="Times New Roman" panose="02020603050405020304" pitchFamily="18" charset="0"/>
            </a:endParaRPr>
          </a:p>
          <a:p>
            <a:pPr algn="just"/>
            <a:r>
              <a:rPr lang="ro-RO" sz="1900" b="1" dirty="0">
                <a:latin typeface="Times New Roman" panose="02020603050405020304" pitchFamily="18" charset="0"/>
                <a:cs typeface="Times New Roman" panose="02020603050405020304" pitchFamily="18" charset="0"/>
              </a:rPr>
              <a:t>	Tema aleasă </a:t>
            </a:r>
            <a:r>
              <a:rPr lang="ro-RO" sz="1900" dirty="0">
                <a:latin typeface="Times New Roman" panose="02020603050405020304" pitchFamily="18" charset="0"/>
                <a:cs typeface="Times New Roman" panose="02020603050405020304" pitchFamily="18" charset="0"/>
              </a:rPr>
              <a:t>se concentrează pe analiza și interpretarea unei baze de date referitoare la calitatea apei în diverse locații din India, precum și pe realizarea de predicții privind evoluția calității apei în următorii ani. </a:t>
            </a:r>
          </a:p>
          <a:p>
            <a:pPr algn="just"/>
            <a:endParaRPr lang="en-US" sz="1900" dirty="0">
              <a:latin typeface="Times New Roman" panose="02020603050405020304" pitchFamily="18" charset="0"/>
              <a:cs typeface="Times New Roman" panose="02020603050405020304" pitchFamily="18" charset="0"/>
            </a:endParaRPr>
          </a:p>
          <a:p>
            <a:pPr algn="just"/>
            <a:r>
              <a:rPr lang="ro-RO" sz="1900" b="1" dirty="0">
                <a:latin typeface="Times New Roman" panose="02020603050405020304" pitchFamily="18" charset="0"/>
                <a:cs typeface="Times New Roman" panose="02020603050405020304" pitchFamily="18" charset="0"/>
              </a:rPr>
              <a:t>	</a:t>
            </a:r>
            <a:r>
              <a:rPr lang="pt-BR" sz="1900" b="1" dirty="0">
                <a:latin typeface="Times New Roman" panose="02020603050405020304" pitchFamily="18" charset="0"/>
                <a:cs typeface="Times New Roman" panose="02020603050405020304" pitchFamily="18" charset="0"/>
              </a:rPr>
              <a:t>Motivația alegerii bazei de date:</a:t>
            </a:r>
          </a:p>
          <a:p>
            <a:pPr algn="just"/>
            <a:r>
              <a:rPr lang="ro-RO" sz="19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Am </a:t>
            </a:r>
            <a:r>
              <a:rPr lang="ro-RO" sz="1900" kern="100" dirty="0">
                <a:effectLst/>
                <a:latin typeface="Times New Roman" panose="02020603050405020304" pitchFamily="18" charset="0"/>
                <a:ea typeface="Aptos" panose="020B0004020202020204" pitchFamily="34" charset="0"/>
                <a:cs typeface="Times New Roman" panose="02020603050405020304" pitchFamily="18" charset="0"/>
              </a:rPr>
              <a:t>selectat</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o-RO" sz="1900" kern="100" dirty="0">
                <a:effectLst/>
                <a:latin typeface="Times New Roman" panose="02020603050405020304" pitchFamily="18" charset="0"/>
                <a:ea typeface="Aptos" panose="020B0004020202020204" pitchFamily="34" charset="0"/>
                <a:cs typeface="Times New Roman" panose="02020603050405020304" pitchFamily="18" charset="0"/>
              </a:rPr>
              <a:t>această</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o-RO" sz="1900" kern="100" dirty="0">
                <a:effectLst/>
                <a:latin typeface="Times New Roman" panose="02020603050405020304" pitchFamily="18" charset="0"/>
                <a:ea typeface="Aptos" panose="020B0004020202020204" pitchFamily="34" charset="0"/>
                <a:cs typeface="Times New Roman" panose="02020603050405020304" pitchFamily="18" charset="0"/>
              </a:rPr>
              <a:t>bază</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 de date </a:t>
            </a:r>
            <a:r>
              <a:rPr lang="ro-RO" sz="1900" kern="100" dirty="0">
                <a:effectLst/>
                <a:latin typeface="Times New Roman" panose="02020603050405020304" pitchFamily="18" charset="0"/>
                <a:ea typeface="Aptos" panose="020B0004020202020204" pitchFamily="34" charset="0"/>
                <a:cs typeface="Times New Roman" panose="02020603050405020304" pitchFamily="18" charset="0"/>
              </a:rPr>
              <a:t>deoarece</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o-RO" sz="1900" kern="100" dirty="0">
                <a:effectLst/>
                <a:latin typeface="Times New Roman" panose="02020603050405020304" pitchFamily="18" charset="0"/>
                <a:ea typeface="Aptos" panose="020B0004020202020204" pitchFamily="34" charset="0"/>
                <a:cs typeface="Times New Roman" panose="02020603050405020304" pitchFamily="18" charset="0"/>
              </a:rPr>
              <a:t>conține</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o-RO" sz="1900" kern="100" dirty="0">
                <a:effectLst/>
                <a:latin typeface="Times New Roman" panose="02020603050405020304" pitchFamily="18" charset="0"/>
                <a:ea typeface="Aptos" panose="020B0004020202020204" pitchFamily="34" charset="0"/>
                <a:cs typeface="Times New Roman" panose="02020603050405020304" pitchFamily="18" charset="0"/>
              </a:rPr>
              <a:t>informații</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 variate </a:t>
            </a:r>
            <a:r>
              <a:rPr lang="ro-RO" sz="1900" kern="100" dirty="0">
                <a:effectLst/>
                <a:latin typeface="Times New Roman" panose="02020603050405020304" pitchFamily="18" charset="0"/>
                <a:ea typeface="Aptos" panose="020B0004020202020204" pitchFamily="34" charset="0"/>
                <a:cs typeface="Times New Roman" panose="02020603050405020304" pitchFamily="18" charset="0"/>
              </a:rPr>
              <a:t>despre</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o-RO" sz="1900" kern="100" dirty="0">
                <a:effectLst/>
                <a:latin typeface="Times New Roman" panose="02020603050405020304" pitchFamily="18" charset="0"/>
                <a:ea typeface="Aptos" panose="020B0004020202020204" pitchFamily="34" charset="0"/>
                <a:cs typeface="Times New Roman" panose="02020603050405020304" pitchFamily="18" charset="0"/>
              </a:rPr>
              <a:t>calitatea</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o-RO" sz="1900" kern="100" dirty="0">
                <a:effectLst/>
                <a:latin typeface="Times New Roman" panose="02020603050405020304" pitchFamily="18" charset="0"/>
                <a:ea typeface="Aptos" panose="020B0004020202020204" pitchFamily="34" charset="0"/>
                <a:cs typeface="Times New Roman" panose="02020603050405020304" pitchFamily="18" charset="0"/>
              </a:rPr>
              <a:t>apei</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o-RO" sz="1900" kern="100" dirty="0">
                <a:effectLst/>
                <a:latin typeface="Times New Roman" panose="02020603050405020304" pitchFamily="18" charset="0"/>
                <a:ea typeface="Aptos" panose="020B0004020202020204" pitchFamily="34" charset="0"/>
                <a:cs typeface="Times New Roman" panose="02020603050405020304" pitchFamily="18" charset="0"/>
              </a:rPr>
              <a:t>în</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o-RO" sz="1900" kern="100" dirty="0">
                <a:effectLst/>
                <a:latin typeface="Times New Roman" panose="02020603050405020304" pitchFamily="18" charset="0"/>
                <a:ea typeface="Aptos" panose="020B0004020202020204" pitchFamily="34" charset="0"/>
                <a:cs typeface="Times New Roman" panose="02020603050405020304" pitchFamily="18" charset="0"/>
              </a:rPr>
              <a:t>diferite</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o-RO" sz="1900" kern="100" dirty="0">
                <a:effectLst/>
                <a:latin typeface="Times New Roman" panose="02020603050405020304" pitchFamily="18" charset="0"/>
                <a:ea typeface="Aptos" panose="020B0004020202020204" pitchFamily="34" charset="0"/>
                <a:cs typeface="Times New Roman" panose="02020603050405020304" pitchFamily="18" charset="0"/>
              </a:rPr>
              <a:t>locuri</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 din India</a:t>
            </a:r>
            <a:r>
              <a:rPr lang="ro-RO" sz="1900" kern="100" dirty="0">
                <a:effectLst/>
                <a:latin typeface="Times New Roman" panose="02020603050405020304" pitchFamily="18" charset="0"/>
                <a:ea typeface="Aptos" panose="020B0004020202020204" pitchFamily="34" charset="0"/>
                <a:cs typeface="Times New Roman" panose="02020603050405020304" pitchFamily="18" charset="0"/>
              </a:rPr>
              <a:t>, ceea ce ne-a permis să înțelegem mai bine calitatea apei și potențialele sale impacte asupra sănătății publice și a mediului înconjurător.</a:t>
            </a:r>
          </a:p>
          <a:p>
            <a:endParaRPr lang="ro-RO" kern="100" dirty="0">
              <a:latin typeface="Times New Roman" panose="02020603050405020304" pitchFamily="18" charset="0"/>
              <a:ea typeface="Aptos" panose="020B0004020202020204" pitchFamily="34" charset="0"/>
              <a:cs typeface="Times New Roman" panose="02020603050405020304" pitchFamily="18" charset="0"/>
            </a:endParaRPr>
          </a:p>
          <a:p>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78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tăText 1">
            <a:extLst>
              <a:ext uri="{FF2B5EF4-FFF2-40B4-BE49-F238E27FC236}">
                <a16:creationId xmlns:a16="http://schemas.microsoft.com/office/drawing/2014/main" id="{60AD1926-E8BD-B37C-D04A-5088D0FDDAD5}"/>
              </a:ext>
            </a:extLst>
          </p:cNvPr>
          <p:cNvSpPr txBox="1"/>
          <p:nvPr/>
        </p:nvSpPr>
        <p:spPr>
          <a:xfrm>
            <a:off x="1066800" y="762000"/>
            <a:ext cx="10153650" cy="5850699"/>
          </a:xfrm>
          <a:prstGeom prst="rect">
            <a:avLst/>
          </a:prstGeom>
          <a:noFill/>
        </p:spPr>
        <p:txBody>
          <a:bodyPr wrap="square" rtlCol="0">
            <a:spAutoFit/>
          </a:bodyPr>
          <a:lstStyle/>
          <a:p>
            <a:pPr algn="just"/>
            <a:r>
              <a:rPr lang="ro-RO"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Baza</a:t>
            </a:r>
            <a:r>
              <a:rPr lang="en-GB" b="1" dirty="0">
                <a:latin typeface="Times New Roman" panose="02020603050405020304" pitchFamily="18" charset="0"/>
                <a:cs typeface="Times New Roman" panose="02020603050405020304" pitchFamily="18" charset="0"/>
              </a:rPr>
              <a:t> de date </a:t>
            </a:r>
            <a:r>
              <a:rPr lang="en-GB" dirty="0" err="1">
                <a:latin typeface="Times New Roman" panose="02020603050405020304" pitchFamily="18" charset="0"/>
                <a:cs typeface="Times New Roman" panose="02020603050405020304" pitchFamily="18" charset="0"/>
              </a:rPr>
              <a:t>furnizează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informații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despre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calitatea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apei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în</a:t>
            </a:r>
            <a:r>
              <a:rPr lang="en-GB" dirty="0">
                <a:latin typeface="Times New Roman" panose="02020603050405020304" pitchFamily="18" charset="0"/>
                <a:cs typeface="Times New Roman" panose="02020603050405020304" pitchFamily="18" charset="0"/>
              </a:rPr>
              <a:t> diverse </a:t>
            </a:r>
            <a:r>
              <a:rPr lang="en-GB" dirty="0" err="1">
                <a:latin typeface="Times New Roman" panose="02020603050405020304" pitchFamily="18" charset="0"/>
                <a:cs typeface="Times New Roman" panose="02020603050405020304" pitchFamily="18" charset="0"/>
              </a:rPr>
              <a:t>locații</a:t>
            </a:r>
            <a:r>
              <a:rPr lang="en-GB" dirty="0">
                <a:latin typeface="Times New Roman" panose="02020603050405020304" pitchFamily="18" charset="0"/>
                <a:cs typeface="Times New Roman" panose="02020603050405020304" pitchFamily="18" charset="0"/>
              </a:rPr>
              <a:t> din India, </a:t>
            </a:r>
            <a:r>
              <a:rPr lang="en-GB" dirty="0" err="1">
                <a:latin typeface="Times New Roman" panose="02020603050405020304" pitchFamily="18" charset="0"/>
                <a:cs typeface="Times New Roman" panose="02020603050405020304" pitchFamily="18" charset="0"/>
              </a:rPr>
              <a:t>colectate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în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diferite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stații</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monitorizare</a:t>
            </a:r>
            <a:r>
              <a:rPr lang="en-GB" dirty="0">
                <a:latin typeface="Times New Roman" panose="02020603050405020304" pitchFamily="18" charset="0"/>
                <a:cs typeface="Times New Roman" panose="02020603050405020304" pitchFamily="18" charset="0"/>
              </a:rPr>
              <a:t>. </a:t>
            </a:r>
            <a:r>
              <a:rPr lang="ro-RO" sz="1800" dirty="0">
                <a:effectLst/>
                <a:latin typeface="Times New Roman" panose="02020603050405020304" pitchFamily="18" charset="0"/>
                <a:ea typeface="Aptos" panose="020B0004020202020204" pitchFamily="34" charset="0"/>
                <a:cs typeface="Times New Roman" panose="02020603050405020304" pitchFamily="18" charset="0"/>
              </a:rPr>
              <a:t>Această bază de date furnizează informații despre calitatea apei în diverse regiuni din India, oferind o imagine detaliată a situației în perioada 2003-2014. </a:t>
            </a:r>
            <a:r>
              <a:rPr lang="en-GB" dirty="0" err="1">
                <a:latin typeface="Times New Roman" panose="02020603050405020304" pitchFamily="18" charset="0"/>
                <a:cs typeface="Times New Roman" panose="02020603050405020304" pitchFamily="18" charset="0"/>
              </a:rPr>
              <a:t>Fiecare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înregistrare</a:t>
            </a:r>
            <a:r>
              <a:rPr lang="en-GB" dirty="0">
                <a:latin typeface="Times New Roman" panose="02020603050405020304" pitchFamily="18" charset="0"/>
                <a:cs typeface="Times New Roman" panose="02020603050405020304" pitchFamily="18" charset="0"/>
              </a:rPr>
              <a:t> din </a:t>
            </a:r>
            <a:r>
              <a:rPr lang="en-GB" dirty="0" err="1">
                <a:latin typeface="Times New Roman" panose="02020603050405020304" pitchFamily="18" charset="0"/>
                <a:cs typeface="Times New Roman" panose="02020603050405020304" pitchFamily="18" charset="0"/>
              </a:rPr>
              <a:t>bază</a:t>
            </a:r>
            <a:r>
              <a:rPr lang="en-GB" dirty="0">
                <a:latin typeface="Times New Roman" panose="02020603050405020304" pitchFamily="18" charset="0"/>
                <a:cs typeface="Times New Roman" panose="02020603050405020304" pitchFamily="18" charset="0"/>
              </a:rPr>
              <a:t> de date </a:t>
            </a:r>
            <a:r>
              <a:rPr lang="en-GB" dirty="0" err="1">
                <a:latin typeface="Times New Roman" panose="02020603050405020304" pitchFamily="18" charset="0"/>
                <a:cs typeface="Times New Roman" panose="02020603050405020304" pitchFamily="18" charset="0"/>
              </a:rPr>
              <a:t>conține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următoarele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coloane</a:t>
            </a:r>
            <a:r>
              <a:rPr lang="en-GB" dirty="0">
                <a:latin typeface="Times New Roman" panose="02020603050405020304" pitchFamily="18" charset="0"/>
                <a:cs typeface="Times New Roman" panose="02020603050405020304" pitchFamily="18" charset="0"/>
              </a:rPr>
              <a:t>:</a:t>
            </a:r>
            <a:r>
              <a:rPr lang="ro-RO" dirty="0">
                <a:latin typeface="Times New Roman" panose="02020603050405020304" pitchFamily="18" charset="0"/>
                <a:cs typeface="Times New Roman" panose="02020603050405020304" pitchFamily="18" charset="0"/>
              </a:rPr>
              <a:t> </a:t>
            </a:r>
          </a:p>
          <a:p>
            <a:pPr lvl="1" algn="just"/>
            <a:r>
              <a:rPr lang="ro-RO" dirty="0">
                <a:latin typeface="Times New Roman" panose="02020603050405020304" pitchFamily="18" charset="0"/>
                <a:cs typeface="Times New Roman" panose="02020603050405020304" pitchFamily="18" charset="0"/>
              </a:rPr>
              <a:t>•	STATION CODE: Codul unic al stației de monitorizare a calității apei.</a:t>
            </a:r>
          </a:p>
          <a:p>
            <a:pPr lvl="1" algn="just"/>
            <a:r>
              <a:rPr lang="ro-RO" dirty="0">
                <a:latin typeface="Times New Roman" panose="02020603050405020304" pitchFamily="18" charset="0"/>
                <a:cs typeface="Times New Roman" panose="02020603050405020304" pitchFamily="18" charset="0"/>
              </a:rPr>
              <a:t>•	LOCATIONS: Locația specifică a stației de monitorizare.</a:t>
            </a:r>
          </a:p>
          <a:p>
            <a:pPr lvl="1" algn="just"/>
            <a:r>
              <a:rPr lang="ro-RO" dirty="0">
                <a:latin typeface="Times New Roman" panose="02020603050405020304" pitchFamily="18" charset="0"/>
                <a:cs typeface="Times New Roman" panose="02020603050405020304" pitchFamily="18" charset="0"/>
              </a:rPr>
              <a:t>•	STATE: Statul în care se află stația de monitorizare.</a:t>
            </a:r>
          </a:p>
          <a:p>
            <a:pPr lvl="1" algn="just"/>
            <a:r>
              <a:rPr lang="ro-RO" dirty="0">
                <a:latin typeface="Times New Roman" panose="02020603050405020304" pitchFamily="18" charset="0"/>
                <a:cs typeface="Times New Roman" panose="02020603050405020304" pitchFamily="18" charset="0"/>
              </a:rPr>
              <a:t>•	</a:t>
            </a:r>
            <a:r>
              <a:rPr lang="ro-RO" dirty="0" err="1">
                <a:latin typeface="Times New Roman" panose="02020603050405020304" pitchFamily="18" charset="0"/>
                <a:cs typeface="Times New Roman" panose="02020603050405020304" pitchFamily="18" charset="0"/>
              </a:rPr>
              <a:t>Temp</a:t>
            </a:r>
            <a:r>
              <a:rPr lang="ro-RO" dirty="0">
                <a:latin typeface="Times New Roman" panose="02020603050405020304" pitchFamily="18" charset="0"/>
                <a:cs typeface="Times New Roman" panose="02020603050405020304" pitchFamily="18" charset="0"/>
              </a:rPr>
              <a:t>: Temperatura apei, măsurată în grade Celsius.</a:t>
            </a:r>
          </a:p>
          <a:p>
            <a:pPr lvl="1" algn="just"/>
            <a:r>
              <a:rPr lang="ro-RO" dirty="0">
                <a:latin typeface="Times New Roman" panose="02020603050405020304" pitchFamily="18" charset="0"/>
                <a:cs typeface="Times New Roman" panose="02020603050405020304" pitchFamily="18" charset="0"/>
              </a:rPr>
              <a:t>•	D.O. (mg/l): Nivelul de oxigen dizolvat în apă, exprimat în miligrame pe litru.</a:t>
            </a:r>
          </a:p>
          <a:p>
            <a:pPr lvl="1" algn="just"/>
            <a:r>
              <a:rPr lang="ro-RO" dirty="0">
                <a:latin typeface="Times New Roman" panose="02020603050405020304" pitchFamily="18" charset="0"/>
                <a:cs typeface="Times New Roman" panose="02020603050405020304" pitchFamily="18" charset="0"/>
              </a:rPr>
              <a:t>•	PH: Valoarea </a:t>
            </a:r>
            <a:r>
              <a:rPr lang="ro-RO" dirty="0" err="1">
                <a:latin typeface="Times New Roman" panose="02020603050405020304" pitchFamily="18" charset="0"/>
                <a:cs typeface="Times New Roman" panose="02020603050405020304" pitchFamily="18" charset="0"/>
              </a:rPr>
              <a:t>pH-ului</a:t>
            </a:r>
            <a:r>
              <a:rPr lang="ro-RO" dirty="0">
                <a:latin typeface="Times New Roman" panose="02020603050405020304" pitchFamily="18" charset="0"/>
                <a:cs typeface="Times New Roman" panose="02020603050405020304" pitchFamily="18" charset="0"/>
              </a:rPr>
              <a:t> a apei, care indică nivelul de aciditate sau alcalinitate.</a:t>
            </a:r>
          </a:p>
          <a:p>
            <a:pPr lvl="1" algn="just"/>
            <a:r>
              <a:rPr lang="ro-RO" dirty="0">
                <a:latin typeface="Times New Roman" panose="02020603050405020304" pitchFamily="18" charset="0"/>
                <a:cs typeface="Times New Roman" panose="02020603050405020304" pitchFamily="18" charset="0"/>
              </a:rPr>
              <a:t>•	CONDUCTIVITY (µ</a:t>
            </a:r>
            <a:r>
              <a:rPr lang="ro-RO" dirty="0" err="1">
                <a:latin typeface="Times New Roman" panose="02020603050405020304" pitchFamily="18" charset="0"/>
                <a:cs typeface="Times New Roman" panose="02020603050405020304" pitchFamily="18" charset="0"/>
              </a:rPr>
              <a:t>mhos</a:t>
            </a:r>
            <a:r>
              <a:rPr lang="ro-RO" dirty="0">
                <a:latin typeface="Times New Roman" panose="02020603050405020304" pitchFamily="18" charset="0"/>
                <a:cs typeface="Times New Roman" panose="02020603050405020304" pitchFamily="18" charset="0"/>
              </a:rPr>
              <a:t>/cm): Conductivitatea apei, măsurată în </a:t>
            </a:r>
            <a:r>
              <a:rPr lang="ro-RO" dirty="0" err="1">
                <a:latin typeface="Times New Roman" panose="02020603050405020304" pitchFamily="18" charset="0"/>
                <a:cs typeface="Times New Roman" panose="02020603050405020304" pitchFamily="18" charset="0"/>
              </a:rPr>
              <a:t>microsiemens</a:t>
            </a:r>
            <a:r>
              <a:rPr lang="ro-RO" dirty="0">
                <a:latin typeface="Times New Roman" panose="02020603050405020304" pitchFamily="18" charset="0"/>
                <a:cs typeface="Times New Roman" panose="02020603050405020304" pitchFamily="18" charset="0"/>
              </a:rPr>
              <a:t> pe centimetru.</a:t>
            </a:r>
          </a:p>
          <a:p>
            <a:pPr lvl="1" algn="just"/>
            <a:r>
              <a:rPr lang="ro-RO" dirty="0">
                <a:latin typeface="Times New Roman" panose="02020603050405020304" pitchFamily="18" charset="0"/>
                <a:cs typeface="Times New Roman" panose="02020603050405020304" pitchFamily="18" charset="0"/>
              </a:rPr>
              <a:t>•	B.O.D. (mg/l): Cererea biochimică de oxigen, exprimată în miligrame pe litru.</a:t>
            </a:r>
          </a:p>
          <a:p>
            <a:pPr lvl="1" algn="just"/>
            <a:r>
              <a:rPr lang="ro-RO" dirty="0">
                <a:latin typeface="Times New Roman" panose="02020603050405020304" pitchFamily="18" charset="0"/>
                <a:cs typeface="Times New Roman" panose="02020603050405020304" pitchFamily="18" charset="0"/>
              </a:rPr>
              <a:t>•	NITRATE0 N+ NITRITE0N (mg/l): Concentrația de nitrați și nitriți în apă, exprimată în miligrame pe litru.</a:t>
            </a:r>
          </a:p>
          <a:p>
            <a:pPr lvl="1" algn="just"/>
            <a:r>
              <a:rPr lang="ro-RO" dirty="0">
                <a:latin typeface="Times New Roman" panose="02020603050405020304" pitchFamily="18" charset="0"/>
                <a:cs typeface="Times New Roman" panose="02020603050405020304" pitchFamily="18" charset="0"/>
              </a:rPr>
              <a:t>•	FECAL COLIFORM (MPN/100ml): Numărul celor mai probabili coli fecali, exprimat în unități de cel mai probabil număr în 100 de mililitri de apă.</a:t>
            </a:r>
          </a:p>
          <a:p>
            <a:pPr lvl="1" algn="just"/>
            <a:r>
              <a:rPr lang="ro-RO" dirty="0">
                <a:latin typeface="Times New Roman" panose="02020603050405020304" pitchFamily="18" charset="0"/>
                <a:cs typeface="Times New Roman" panose="02020603050405020304" pitchFamily="18" charset="0"/>
              </a:rPr>
              <a:t>•	TOTAL COLIFORM (MPN/100ml)</a:t>
            </a:r>
            <a:r>
              <a:rPr lang="ro-RO" dirty="0" err="1">
                <a:latin typeface="Times New Roman" panose="02020603050405020304" pitchFamily="18" charset="0"/>
                <a:cs typeface="Times New Roman" panose="02020603050405020304" pitchFamily="18" charset="0"/>
              </a:rPr>
              <a:t>Mean</a:t>
            </a:r>
            <a:r>
              <a:rPr lang="ro-RO" dirty="0">
                <a:latin typeface="Times New Roman" panose="02020603050405020304" pitchFamily="18" charset="0"/>
                <a:cs typeface="Times New Roman" panose="02020603050405020304" pitchFamily="18" charset="0"/>
              </a:rPr>
              <a:t>: Media numărului total de coli, exprimată în unități de număr cel mai probabil în 100 de mililitri de apă.</a:t>
            </a:r>
          </a:p>
          <a:p>
            <a:pPr lvl="1" algn="just"/>
            <a:r>
              <a:rPr lang="ro-RO" dirty="0">
                <a:latin typeface="Times New Roman" panose="02020603050405020304" pitchFamily="18" charset="0"/>
                <a:cs typeface="Times New Roman" panose="02020603050405020304" pitchFamily="18" charset="0"/>
              </a:rPr>
              <a:t>•	</a:t>
            </a:r>
            <a:r>
              <a:rPr lang="ro-RO" dirty="0" err="1">
                <a:latin typeface="Times New Roman" panose="02020603050405020304" pitchFamily="18" charset="0"/>
                <a:cs typeface="Times New Roman" panose="02020603050405020304" pitchFamily="18" charset="0"/>
              </a:rPr>
              <a:t>year</a:t>
            </a:r>
            <a:r>
              <a:rPr lang="ro-RO" dirty="0">
                <a:latin typeface="Times New Roman" panose="02020603050405020304" pitchFamily="18" charset="0"/>
                <a:cs typeface="Times New Roman" panose="02020603050405020304" pitchFamily="18" charset="0"/>
              </a:rPr>
              <a:t>: Anul înregistrării datelor.</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271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tăText 1">
            <a:extLst>
              <a:ext uri="{FF2B5EF4-FFF2-40B4-BE49-F238E27FC236}">
                <a16:creationId xmlns:a16="http://schemas.microsoft.com/office/drawing/2014/main" id="{EA1D57A2-CEC6-7CDC-BB7B-0D8A67BDA022}"/>
              </a:ext>
            </a:extLst>
          </p:cNvPr>
          <p:cNvSpPr txBox="1"/>
          <p:nvPr/>
        </p:nvSpPr>
        <p:spPr>
          <a:xfrm>
            <a:off x="1413129" y="1166842"/>
            <a:ext cx="9582150" cy="4524315"/>
          </a:xfrm>
          <a:prstGeom prst="rect">
            <a:avLst/>
          </a:prstGeom>
          <a:noFill/>
        </p:spPr>
        <p:txBody>
          <a:bodyPr wrap="square" rtlCol="0">
            <a:spAutoFit/>
          </a:bodyPr>
          <a:lstStyle/>
          <a:p>
            <a:pPr algn="just"/>
            <a:r>
              <a:rPr lang="ro-RO" sz="2400" dirty="0">
                <a:latin typeface="Times New Roman" panose="02020603050405020304" pitchFamily="18" charset="0"/>
                <a:cs typeface="Times New Roman" panose="02020603050405020304" pitchFamily="18" charset="0"/>
              </a:rPr>
              <a:t>Prelucrarea datelor</a:t>
            </a:r>
            <a:r>
              <a:rPr lang="en-US" sz="24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ro-RO" sz="2400" dirty="0">
                <a:latin typeface="Times New Roman" panose="02020603050405020304" pitchFamily="18" charset="0"/>
                <a:cs typeface="Times New Roman" panose="02020603050405020304" pitchFamily="18" charset="0"/>
              </a:rPr>
              <a:t>În procesul de pregătire a datelor pentru analiză, valorile care erau lipsă (notate cu </a:t>
            </a:r>
            <a:r>
              <a:rPr lang="ro-RO" sz="2400" dirty="0" err="1">
                <a:latin typeface="Times New Roman" panose="02020603050405020304" pitchFamily="18" charset="0"/>
                <a:cs typeface="Times New Roman" panose="02020603050405020304" pitchFamily="18" charset="0"/>
              </a:rPr>
              <a:t>NaN</a:t>
            </a:r>
            <a:r>
              <a:rPr lang="ro-RO" sz="2400" dirty="0">
                <a:latin typeface="Times New Roman" panose="02020603050405020304" pitchFamily="18" charset="0"/>
                <a:cs typeface="Times New Roman" panose="02020603050405020304" pitchFamily="18" charset="0"/>
              </a:rPr>
              <a:t>) au fost înlocuite cu 0 pentru a asigura consistența și acuratețea datelor.</a:t>
            </a:r>
          </a:p>
          <a:p>
            <a:pPr marL="285750" indent="-285750" algn="just">
              <a:buFont typeface="Arial" panose="020B0604020202020204" pitchFamily="34" charset="0"/>
              <a:buChar char="•"/>
            </a:pPr>
            <a:r>
              <a:rPr lang="ro-RO" sz="2400" dirty="0">
                <a:effectLst/>
                <a:latin typeface="Times New Roman" panose="02020603050405020304" pitchFamily="18" charset="0"/>
                <a:ea typeface="Aptos" panose="020B0004020202020204" pitchFamily="34" charset="0"/>
                <a:cs typeface="Times New Roman" panose="02020603050405020304" pitchFamily="18" charset="0"/>
              </a:rPr>
              <a:t>Am aplicat operația "</a:t>
            </a:r>
            <a:r>
              <a:rPr lang="ro-RO" sz="2400" dirty="0" err="1">
                <a:effectLst/>
                <a:latin typeface="Times New Roman" panose="02020603050405020304" pitchFamily="18" charset="0"/>
                <a:ea typeface="Aptos" panose="020B0004020202020204" pitchFamily="34" charset="0"/>
                <a:cs typeface="Times New Roman" panose="02020603050405020304" pitchFamily="18" charset="0"/>
              </a:rPr>
              <a:t>Remove</a:t>
            </a:r>
            <a:r>
              <a:rPr lang="ro-RO" sz="2400" dirty="0">
                <a:effectLst/>
                <a:latin typeface="Times New Roman" panose="02020603050405020304" pitchFamily="18" charset="0"/>
                <a:ea typeface="Aptos" panose="020B0004020202020204" pitchFamily="34" charset="0"/>
                <a:cs typeface="Times New Roman" panose="02020603050405020304" pitchFamily="18" charset="0"/>
              </a:rPr>
              <a:t> </a:t>
            </a:r>
            <a:r>
              <a:rPr lang="ro-RO" sz="2400" dirty="0" err="1">
                <a:effectLst/>
                <a:latin typeface="Times New Roman" panose="02020603050405020304" pitchFamily="18" charset="0"/>
                <a:ea typeface="Aptos" panose="020B0004020202020204" pitchFamily="34" charset="0"/>
                <a:cs typeface="Times New Roman" panose="02020603050405020304" pitchFamily="18" charset="0"/>
              </a:rPr>
              <a:t>Duplicates</a:t>
            </a:r>
            <a:r>
              <a:rPr lang="ro-RO" sz="2400" dirty="0">
                <a:effectLst/>
                <a:latin typeface="Times New Roman" panose="02020603050405020304" pitchFamily="18" charset="0"/>
                <a:ea typeface="Aptos" panose="020B0004020202020204" pitchFamily="34" charset="0"/>
                <a:cs typeface="Times New Roman" panose="02020603050405020304" pitchFamily="18" charset="0"/>
              </a:rPr>
              <a:t>" pentru a curăța setul de date de eventualele duplicate. </a:t>
            </a:r>
          </a:p>
          <a:p>
            <a:pPr marL="285750" indent="-285750" algn="just">
              <a:buFont typeface="Arial" panose="020B0604020202020204" pitchFamily="34" charset="0"/>
              <a:buChar char="•"/>
            </a:pPr>
            <a:r>
              <a:rPr lang="ro-RO" sz="2400" dirty="0">
                <a:effectLst/>
                <a:latin typeface="Times New Roman" panose="02020603050405020304" pitchFamily="18" charset="0"/>
                <a:ea typeface="Aptos" panose="020B0004020202020204" pitchFamily="34" charset="0"/>
                <a:cs typeface="Times New Roman" panose="02020603050405020304" pitchFamily="18" charset="0"/>
              </a:rPr>
              <a:t>Am utilizat funcțiile "</a:t>
            </a:r>
            <a:r>
              <a:rPr lang="ro-RO" sz="2400" dirty="0" err="1">
                <a:effectLst/>
                <a:latin typeface="Times New Roman" panose="02020603050405020304" pitchFamily="18" charset="0"/>
                <a:ea typeface="Aptos" panose="020B0004020202020204" pitchFamily="34" charset="0"/>
                <a:cs typeface="Times New Roman" panose="02020603050405020304" pitchFamily="18" charset="0"/>
              </a:rPr>
              <a:t>Detect</a:t>
            </a:r>
            <a:r>
              <a:rPr lang="ro-RO" sz="2400" dirty="0">
                <a:effectLst/>
                <a:latin typeface="Times New Roman" panose="02020603050405020304" pitchFamily="18" charset="0"/>
                <a:ea typeface="Aptos" panose="020B0004020202020204" pitchFamily="34" charset="0"/>
                <a:cs typeface="Times New Roman" panose="02020603050405020304" pitchFamily="18" charset="0"/>
              </a:rPr>
              <a:t> </a:t>
            </a:r>
            <a:r>
              <a:rPr lang="ro-RO" sz="2400" dirty="0" err="1">
                <a:effectLst/>
                <a:latin typeface="Times New Roman" panose="02020603050405020304" pitchFamily="18" charset="0"/>
                <a:ea typeface="Aptos" panose="020B0004020202020204" pitchFamily="34" charset="0"/>
                <a:cs typeface="Times New Roman" panose="02020603050405020304" pitchFamily="18" charset="0"/>
              </a:rPr>
              <a:t>Outlier</a:t>
            </a:r>
            <a:r>
              <a:rPr lang="ro-RO" sz="2400" dirty="0">
                <a:effectLst/>
                <a:latin typeface="Times New Roman" panose="02020603050405020304" pitchFamily="18" charset="0"/>
                <a:ea typeface="Aptos" panose="020B0004020202020204" pitchFamily="34" charset="0"/>
                <a:cs typeface="Times New Roman" panose="02020603050405020304" pitchFamily="18" charset="0"/>
              </a:rPr>
              <a:t>" și "</a:t>
            </a:r>
            <a:r>
              <a:rPr lang="ro-RO" sz="2400" dirty="0" err="1">
                <a:effectLst/>
                <a:latin typeface="Times New Roman" panose="02020603050405020304" pitchFamily="18" charset="0"/>
                <a:ea typeface="Aptos" panose="020B0004020202020204" pitchFamily="34" charset="0"/>
                <a:cs typeface="Times New Roman" panose="02020603050405020304" pitchFamily="18" charset="0"/>
              </a:rPr>
              <a:t>Filter</a:t>
            </a:r>
            <a:r>
              <a:rPr lang="ro-RO" sz="2400" dirty="0">
                <a:effectLst/>
                <a:latin typeface="Times New Roman" panose="02020603050405020304" pitchFamily="18" charset="0"/>
                <a:ea typeface="Aptos" panose="020B0004020202020204" pitchFamily="34" charset="0"/>
                <a:cs typeface="Times New Roman" panose="02020603050405020304" pitchFamily="18" charset="0"/>
              </a:rPr>
              <a:t> </a:t>
            </a:r>
            <a:r>
              <a:rPr lang="ro-RO" sz="2400" dirty="0" err="1">
                <a:effectLst/>
                <a:latin typeface="Times New Roman" panose="02020603050405020304" pitchFamily="18" charset="0"/>
                <a:ea typeface="Aptos" panose="020B0004020202020204" pitchFamily="34" charset="0"/>
                <a:cs typeface="Times New Roman" panose="02020603050405020304" pitchFamily="18" charset="0"/>
              </a:rPr>
              <a:t>Examples</a:t>
            </a:r>
            <a:r>
              <a:rPr lang="ro-RO" sz="2400" dirty="0">
                <a:effectLst/>
                <a:latin typeface="Times New Roman" panose="02020603050405020304" pitchFamily="18" charset="0"/>
                <a:ea typeface="Aptos" panose="020B0004020202020204" pitchFamily="34" charset="0"/>
                <a:cs typeface="Times New Roman" panose="02020603050405020304" pitchFamily="18" charset="0"/>
              </a:rPr>
              <a:t>" pentru identificarea și gestionarea anomaliilor în datele noastre. </a:t>
            </a:r>
            <a:endParaRPr lang="ro-RO" sz="2400" dirty="0">
              <a:latin typeface="Times New Roman" panose="02020603050405020304" pitchFamily="18" charset="0"/>
              <a:ea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r>
              <a:rPr lang="ro-RO" sz="2400" dirty="0">
                <a:effectLst/>
                <a:latin typeface="Times New Roman" panose="02020603050405020304" pitchFamily="18" charset="0"/>
                <a:ea typeface="Aptos" panose="020B0004020202020204" pitchFamily="34" charset="0"/>
                <a:cs typeface="Times New Roman" panose="02020603050405020304" pitchFamily="18" charset="0"/>
              </a:rPr>
              <a:t>Pentru a standardiza și pregăti datele pentru analiza în RapidMiner, am folosit operația "Nominal </a:t>
            </a:r>
            <a:r>
              <a:rPr lang="ro-RO" sz="24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ro-RO" sz="2400" dirty="0">
                <a:effectLst/>
                <a:latin typeface="Times New Roman" panose="02020603050405020304" pitchFamily="18" charset="0"/>
                <a:ea typeface="Aptos" panose="020B0004020202020204" pitchFamily="34" charset="0"/>
                <a:cs typeface="Times New Roman" panose="02020603050405020304" pitchFamily="18" charset="0"/>
              </a:rPr>
              <a:t> </a:t>
            </a:r>
            <a:r>
              <a:rPr lang="ro-RO" sz="2400" dirty="0" err="1">
                <a:effectLst/>
                <a:latin typeface="Times New Roman" panose="02020603050405020304" pitchFamily="18" charset="0"/>
                <a:ea typeface="Aptos" panose="020B0004020202020204" pitchFamily="34" charset="0"/>
                <a:cs typeface="Times New Roman" panose="02020603050405020304" pitchFamily="18" charset="0"/>
              </a:rPr>
              <a:t>Numerical</a:t>
            </a:r>
            <a:r>
              <a:rPr lang="ro-RO" sz="2400" dirty="0">
                <a:effectLst/>
                <a:latin typeface="Times New Roman" panose="02020603050405020304" pitchFamily="18" charset="0"/>
                <a:ea typeface="Aptos" panose="020B0004020202020204" pitchFamily="34" charset="0"/>
                <a:cs typeface="Times New Roman" panose="02020603050405020304" pitchFamily="18" charset="0"/>
              </a:rPr>
              <a:t>" pentru a transforma valorile coloanelor "State" și "</a:t>
            </a:r>
            <a:r>
              <a:rPr lang="ro-RO" sz="2400" dirty="0" err="1">
                <a:effectLst/>
                <a:latin typeface="Times New Roman" panose="02020603050405020304" pitchFamily="18" charset="0"/>
                <a:ea typeface="Aptos" panose="020B0004020202020204" pitchFamily="34" charset="0"/>
                <a:cs typeface="Times New Roman" panose="02020603050405020304" pitchFamily="18" charset="0"/>
              </a:rPr>
              <a:t>Locations</a:t>
            </a:r>
            <a:r>
              <a:rPr lang="ro-RO" sz="2400" dirty="0">
                <a:effectLst/>
                <a:latin typeface="Times New Roman" panose="02020603050405020304" pitchFamily="18" charset="0"/>
                <a:ea typeface="Aptos" panose="020B0004020202020204" pitchFamily="34" charset="0"/>
                <a:cs typeface="Times New Roman" panose="02020603050405020304" pitchFamily="18" charset="0"/>
              </a:rPr>
              <a:t>" din formă nominală în valori numerice întregi.</a:t>
            </a:r>
            <a:endParaRPr lang="ro-RO"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1408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tăText 1">
            <a:extLst>
              <a:ext uri="{FF2B5EF4-FFF2-40B4-BE49-F238E27FC236}">
                <a16:creationId xmlns:a16="http://schemas.microsoft.com/office/drawing/2014/main" id="{3D94AA78-7C11-2CE6-3513-F0187D9F50D6}"/>
              </a:ext>
            </a:extLst>
          </p:cNvPr>
          <p:cNvSpPr txBox="1"/>
          <p:nvPr/>
        </p:nvSpPr>
        <p:spPr>
          <a:xfrm>
            <a:off x="944257" y="726203"/>
            <a:ext cx="4829175" cy="1200329"/>
          </a:xfrm>
          <a:prstGeom prst="rect">
            <a:avLst/>
          </a:prstGeom>
          <a:noFill/>
        </p:spPr>
        <p:txBody>
          <a:bodyPr wrap="square" rtlCol="0">
            <a:spAutoFit/>
          </a:bodyPr>
          <a:lstStyle/>
          <a:p>
            <a:pPr algn="just"/>
            <a:r>
              <a:rPr lang="en-US" b="1" dirty="0" err="1">
                <a:latin typeface="Times New Roman" panose="02020603050405020304" pitchFamily="18" charset="0"/>
                <a:cs typeface="Times New Roman" panose="02020603050405020304" pitchFamily="18" charset="0"/>
              </a:rPr>
              <a:t>Algoritmi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testa</a:t>
            </a:r>
            <a:r>
              <a:rPr lang="ro-RO" b="1" dirty="0">
                <a:latin typeface="Times New Roman" panose="02020603050405020304" pitchFamily="18" charset="0"/>
                <a:cs typeface="Times New Roman" panose="02020603050405020304" pitchFamily="18" charset="0"/>
              </a:rPr>
              <a:t>ți</a:t>
            </a:r>
            <a:r>
              <a:rPr lang="en-US" b="1" dirty="0">
                <a:latin typeface="Times New Roman" panose="02020603050405020304" pitchFamily="18" charset="0"/>
                <a:cs typeface="Times New Roman" panose="02020603050405020304" pitchFamily="18" charset="0"/>
              </a:rPr>
              <a:t>:</a:t>
            </a:r>
            <a:endParaRPr lang="ro-RO"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Random Forest: </a:t>
            </a:r>
            <a:r>
              <a:rPr lang="en-US" dirty="0" err="1">
                <a:latin typeface="Times New Roman" panose="02020603050405020304" pitchFamily="18" charset="0"/>
                <a:cs typeface="Times New Roman" panose="02020603050405020304" pitchFamily="18" charset="0"/>
              </a:rPr>
              <a:t>Acuratețe</a:t>
            </a:r>
            <a:r>
              <a:rPr lang="en-US" dirty="0">
                <a:latin typeface="Times New Roman" panose="02020603050405020304" pitchFamily="18" charset="0"/>
                <a:cs typeface="Times New Roman" panose="02020603050405020304" pitchFamily="18" charset="0"/>
              </a:rPr>
              <a:t> - 87,01%</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Gradient Boosted Trees: </a:t>
            </a:r>
            <a:r>
              <a:rPr lang="en-US" dirty="0" err="1">
                <a:latin typeface="Times New Roman" panose="02020603050405020304" pitchFamily="18" charset="0"/>
                <a:cs typeface="Times New Roman" panose="02020603050405020304" pitchFamily="18" charset="0"/>
              </a:rPr>
              <a:t>Acuratețe</a:t>
            </a:r>
            <a:r>
              <a:rPr lang="en-US" dirty="0">
                <a:latin typeface="Times New Roman" panose="02020603050405020304" pitchFamily="18" charset="0"/>
                <a:cs typeface="Times New Roman" panose="02020603050405020304" pitchFamily="18" charset="0"/>
              </a:rPr>
              <a:t> - 62,2%</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Decision Trees: </a:t>
            </a:r>
            <a:r>
              <a:rPr lang="en-US" dirty="0" err="1">
                <a:latin typeface="Times New Roman" panose="02020603050405020304" pitchFamily="18" charset="0"/>
                <a:cs typeface="Times New Roman" panose="02020603050405020304" pitchFamily="18" charset="0"/>
              </a:rPr>
              <a:t>Acuratețe</a:t>
            </a:r>
            <a:r>
              <a:rPr lang="en-US" dirty="0">
                <a:latin typeface="Times New Roman" panose="02020603050405020304" pitchFamily="18" charset="0"/>
                <a:cs typeface="Times New Roman" panose="02020603050405020304" pitchFamily="18" charset="0"/>
              </a:rPr>
              <a:t> - 96,03%</a:t>
            </a:r>
          </a:p>
        </p:txBody>
      </p:sp>
      <p:sp>
        <p:nvSpPr>
          <p:cNvPr id="3" name="CasetăText 2">
            <a:extLst>
              <a:ext uri="{FF2B5EF4-FFF2-40B4-BE49-F238E27FC236}">
                <a16:creationId xmlns:a16="http://schemas.microsoft.com/office/drawing/2014/main" id="{13EA9410-3C6F-A9F0-5D76-36387BC17F1B}"/>
              </a:ext>
            </a:extLst>
          </p:cNvPr>
          <p:cNvSpPr txBox="1"/>
          <p:nvPr/>
        </p:nvSpPr>
        <p:spPr>
          <a:xfrm>
            <a:off x="477913" y="2559262"/>
            <a:ext cx="4231247" cy="2585323"/>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	</a:t>
            </a:r>
            <a:r>
              <a:rPr lang="ro-RO" b="1" dirty="0">
                <a:latin typeface="Times New Roman" panose="02020603050405020304" pitchFamily="18" charset="0"/>
                <a:cs typeface="Times New Roman" panose="02020603050405020304" pitchFamily="18" charset="0"/>
              </a:rPr>
              <a:t>Modelul final</a:t>
            </a:r>
            <a:r>
              <a:rPr lang="en-US" b="1"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este</a:t>
            </a:r>
            <a:r>
              <a:rPr lang="en-US" dirty="0">
                <a:latin typeface="Times New Roman" panose="02020603050405020304" pitchFamily="18" charset="0"/>
                <a:cs typeface="Times New Roman" panose="02020603050405020304" pitchFamily="18" charset="0"/>
              </a:rPr>
              <a:t> Decision Trees </a:t>
            </a:r>
            <a:r>
              <a:rPr lang="en-US" dirty="0" err="1">
                <a:latin typeface="Times New Roman" panose="02020603050405020304" pitchFamily="18" charset="0"/>
                <a:cs typeface="Times New Roman" panose="02020603050405020304" pitchFamily="18" charset="0"/>
              </a:rPr>
              <a:t>deoarece</a:t>
            </a:r>
            <a:r>
              <a:rPr lang="en-US" dirty="0">
                <a:latin typeface="Times New Roman" panose="02020603050405020304" pitchFamily="18" charset="0"/>
                <a:cs typeface="Times New Roman" panose="02020603050405020304" pitchFamily="18" charset="0"/>
              </a:rPr>
              <a:t> are </a:t>
            </a:r>
            <a:r>
              <a:rPr lang="en-US" dirty="0" err="1">
                <a:latin typeface="Times New Roman" panose="02020603050405020304" pitchFamily="18" charset="0"/>
                <a:cs typeface="Times New Roman" panose="02020603050405020304" pitchFamily="18" charset="0"/>
              </a:rPr>
              <a:t>cea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mai</a:t>
            </a:r>
            <a:r>
              <a:rPr lang="en-US" dirty="0">
                <a:latin typeface="Times New Roman" panose="02020603050405020304" pitchFamily="18" charset="0"/>
                <a:cs typeface="Times New Roman" panose="02020603050405020304" pitchFamily="18" charset="0"/>
              </a:rPr>
              <a:t> mare </a:t>
            </a:r>
            <a:r>
              <a:rPr lang="en-US" dirty="0" err="1">
                <a:latin typeface="Times New Roman" panose="02020603050405020304" pitchFamily="18" charset="0"/>
                <a:cs typeface="Times New Roman" panose="02020603050405020304" pitchFamily="18" charset="0"/>
              </a:rPr>
              <a:t>acuratețe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oferind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rezultate</a:t>
            </a:r>
            <a:r>
              <a:rPr lang="en-US" dirty="0">
                <a:latin typeface="Times New Roman" panose="02020603050405020304" pitchFamily="18" charset="0"/>
                <a:cs typeface="Times New Roman" panose="02020603050405020304" pitchFamily="18" charset="0"/>
              </a:rPr>
              <a:t> precise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interpretabile</a:t>
            </a:r>
            <a:r>
              <a:rPr lang="en-US" dirty="0">
                <a:latin typeface="Times New Roman" panose="02020603050405020304" pitchFamily="18" charset="0"/>
                <a:cs typeface="Times New Roman" panose="02020603050405020304" pitchFamily="18" charset="0"/>
              </a:rPr>
              <a:t>. </a:t>
            </a:r>
          </a:p>
          <a:p>
            <a:pPr algn="just"/>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Interpretare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Predicția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modelului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este</a:t>
            </a:r>
            <a:r>
              <a:rPr lang="en-GB" dirty="0">
                <a:latin typeface="Times New Roman" panose="02020603050405020304" pitchFamily="18" charset="0"/>
                <a:cs typeface="Times New Roman" panose="02020603050405020304" pitchFamily="18" charset="0"/>
              </a:rPr>
              <a:t> 17. </a:t>
            </a:r>
            <a:r>
              <a:rPr lang="en-GB" dirty="0" err="1">
                <a:latin typeface="Times New Roman" panose="02020603050405020304" pitchFamily="18" charset="0"/>
                <a:cs typeface="Times New Roman" panose="02020603050405020304" pitchFamily="18" charset="0"/>
              </a:rPr>
              <a:t>Valorile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anului</a:t>
            </a:r>
            <a:r>
              <a:rPr lang="en-GB" dirty="0">
                <a:latin typeface="Times New Roman" panose="02020603050405020304" pitchFamily="18" charset="0"/>
                <a:cs typeface="Times New Roman" panose="02020603050405020304" pitchFamily="18" charset="0"/>
              </a:rPr>
              <a:t> nu </a:t>
            </a:r>
            <a:r>
              <a:rPr lang="en-GB" dirty="0" err="1">
                <a:latin typeface="Times New Roman" panose="02020603050405020304" pitchFamily="18" charset="0"/>
                <a:cs typeface="Times New Roman" panose="02020603050405020304" pitchFamily="18" charset="0"/>
              </a:rPr>
              <a:t>susțin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însă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această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decizie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Eroarea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medie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pătratică</a:t>
            </a:r>
            <a:r>
              <a:rPr lang="en-GB" dirty="0">
                <a:latin typeface="Times New Roman" panose="02020603050405020304" pitchFamily="18" charset="0"/>
                <a:cs typeface="Times New Roman" panose="02020603050405020304" pitchFamily="18" charset="0"/>
              </a:rPr>
              <a:t> (RMSE) a </a:t>
            </a:r>
            <a:r>
              <a:rPr lang="en-GB" dirty="0" err="1">
                <a:latin typeface="Times New Roman" panose="02020603050405020304" pitchFamily="18" charset="0"/>
                <a:cs typeface="Times New Roman" panose="02020603050405020304" pitchFamily="18" charset="0"/>
              </a:rPr>
              <a:t>tuturor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predicțiilor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efectuate</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acest</a:t>
            </a:r>
            <a:r>
              <a:rPr lang="en-GB" dirty="0">
                <a:latin typeface="Times New Roman" panose="02020603050405020304" pitchFamily="18" charset="0"/>
                <a:cs typeface="Times New Roman" panose="02020603050405020304" pitchFamily="18" charset="0"/>
              </a:rPr>
              <a:t> model </a:t>
            </a:r>
            <a:r>
              <a:rPr lang="en-GB" dirty="0" err="1">
                <a:latin typeface="Times New Roman" panose="02020603050405020304" pitchFamily="18" charset="0"/>
                <a:cs typeface="Times New Roman" panose="02020603050405020304" pitchFamily="18" charset="0"/>
              </a:rPr>
              <a:t>este</a:t>
            </a:r>
            <a:r>
              <a:rPr lang="en-GB" dirty="0">
                <a:latin typeface="Times New Roman" panose="02020603050405020304" pitchFamily="18" charset="0"/>
                <a:cs typeface="Times New Roman" panose="02020603050405020304" pitchFamily="18" charset="0"/>
              </a:rPr>
              <a:t> de 12.178. </a:t>
            </a:r>
            <a:r>
              <a:rPr lang="en-GB" dirty="0" err="1">
                <a:latin typeface="Times New Roman" panose="02020603050405020304" pitchFamily="18" charset="0"/>
                <a:cs typeface="Times New Roman" panose="02020603050405020304" pitchFamily="18" charset="0"/>
              </a:rPr>
              <a:t>Și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eroarea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relativă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este</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aproximativ</a:t>
            </a:r>
            <a:r>
              <a:rPr lang="en-GB" dirty="0">
                <a:latin typeface="Times New Roman" panose="02020603050405020304" pitchFamily="18" charset="0"/>
                <a:cs typeface="Times New Roman" panose="02020603050405020304" pitchFamily="18" charset="0"/>
              </a:rPr>
              <a:t> 3.97%.</a:t>
            </a:r>
          </a:p>
        </p:txBody>
      </p:sp>
      <p:pic>
        <p:nvPicPr>
          <p:cNvPr id="6" name="Imagine 5">
            <a:extLst>
              <a:ext uri="{FF2B5EF4-FFF2-40B4-BE49-F238E27FC236}">
                <a16:creationId xmlns:a16="http://schemas.microsoft.com/office/drawing/2014/main" id="{3F28F020-A6FA-55C4-C5AC-63CE75DF8883}"/>
              </a:ext>
            </a:extLst>
          </p:cNvPr>
          <p:cNvPicPr>
            <a:picLocks noChangeAspect="1"/>
          </p:cNvPicPr>
          <p:nvPr/>
        </p:nvPicPr>
        <p:blipFill>
          <a:blip r:embed="rId2"/>
          <a:stretch>
            <a:fillRect/>
          </a:stretch>
        </p:blipFill>
        <p:spPr>
          <a:xfrm>
            <a:off x="4709160" y="1775629"/>
            <a:ext cx="7168896" cy="4001686"/>
          </a:xfrm>
          <a:prstGeom prst="rect">
            <a:avLst/>
          </a:prstGeom>
        </p:spPr>
      </p:pic>
    </p:spTree>
    <p:extLst>
      <p:ext uri="{BB962C8B-B14F-4D97-AF65-F5344CB8AC3E}">
        <p14:creationId xmlns:p14="http://schemas.microsoft.com/office/powerpoint/2010/main" val="33224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tăText 1">
            <a:extLst>
              <a:ext uri="{FF2B5EF4-FFF2-40B4-BE49-F238E27FC236}">
                <a16:creationId xmlns:a16="http://schemas.microsoft.com/office/drawing/2014/main" id="{245A82E2-6D95-D4F2-8277-25785F9987AB}"/>
              </a:ext>
            </a:extLst>
          </p:cNvPr>
          <p:cNvSpPr txBox="1"/>
          <p:nvPr/>
        </p:nvSpPr>
        <p:spPr>
          <a:xfrm>
            <a:off x="667512" y="429768"/>
            <a:ext cx="11164824" cy="6294031"/>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GB" b="1" dirty="0" err="1">
                <a:latin typeface="Times New Roman" panose="02020603050405020304" pitchFamily="18" charset="0"/>
                <a:cs typeface="Times New Roman" panose="02020603050405020304" pitchFamily="18" charset="0"/>
              </a:rPr>
              <a:t>Rezultate</a:t>
            </a:r>
            <a:r>
              <a:rPr lang="en-GB" b="1"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Predicțiile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sugerează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fără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măsuri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semnificative</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îmbunătățire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și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gestionare</a:t>
            </a:r>
            <a:r>
              <a:rPr lang="en-GB" dirty="0">
                <a:latin typeface="Times New Roman" panose="02020603050405020304" pitchFamily="18" charset="0"/>
                <a:cs typeface="Times New Roman" panose="02020603050405020304" pitchFamily="18" charset="0"/>
              </a:rPr>
              <a:t> a </a:t>
            </a:r>
            <a:r>
              <a:rPr lang="en-GB" dirty="0" err="1">
                <a:latin typeface="Times New Roman" panose="02020603050405020304" pitchFamily="18" charset="0"/>
                <a:cs typeface="Times New Roman" panose="02020603050405020304" pitchFamily="18" charset="0"/>
              </a:rPr>
              <a:t>resurselor</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apă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anumite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regiuni</a:t>
            </a:r>
            <a:r>
              <a:rPr lang="en-GB" dirty="0">
                <a:latin typeface="Times New Roman" panose="02020603050405020304" pitchFamily="18" charset="0"/>
                <a:cs typeface="Times New Roman" panose="02020603050405020304" pitchFamily="18" charset="0"/>
              </a:rPr>
              <a:t> din India </a:t>
            </a:r>
            <a:r>
              <a:rPr lang="en-GB" dirty="0" err="1">
                <a:latin typeface="Times New Roman" panose="02020603050405020304" pitchFamily="18" charset="0"/>
                <a:cs typeface="Times New Roman" panose="02020603050405020304" pitchFamily="18" charset="0"/>
              </a:rPr>
              <a:t>ar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putea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înregistra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tendințe</a:t>
            </a:r>
            <a:r>
              <a:rPr lang="en-GB" dirty="0">
                <a:latin typeface="Times New Roman" panose="02020603050405020304" pitchFamily="18" charset="0"/>
                <a:cs typeface="Times New Roman" panose="02020603050405020304" pitchFamily="18" charset="0"/>
              </a:rPr>
              <a:t> negative </a:t>
            </a:r>
            <a:r>
              <a:rPr lang="en-GB" dirty="0" err="1">
                <a:latin typeface="Times New Roman" panose="02020603050405020304" pitchFamily="18" charset="0"/>
                <a:cs typeface="Times New Roman" panose="02020603050405020304" pitchFamily="18" charset="0"/>
              </a:rPr>
              <a:t>în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ceea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privește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calitatea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apei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Oxigenul</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dizolvat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și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concentrațiile</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coliformi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totali</a:t>
            </a:r>
            <a:r>
              <a:rPr lang="en-GB" dirty="0">
                <a:latin typeface="Times New Roman" panose="02020603050405020304" pitchFamily="18" charset="0"/>
                <a:cs typeface="Times New Roman" panose="02020603050405020304" pitchFamily="18" charset="0"/>
              </a:rPr>
              <a:t> sunt </a:t>
            </a:r>
            <a:r>
              <a:rPr lang="en-GB" dirty="0" err="1">
                <a:latin typeface="Times New Roman" panose="02020603050405020304" pitchFamily="18" charset="0"/>
                <a:cs typeface="Times New Roman" panose="02020603050405020304" pitchFamily="18" charset="0"/>
              </a:rPr>
              <a:t>indicatori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semnificativi</a:t>
            </a:r>
            <a:r>
              <a:rPr lang="en-GB" dirty="0">
                <a:latin typeface="Times New Roman" panose="02020603050405020304" pitchFamily="18" charset="0"/>
                <a:cs typeface="Times New Roman" panose="02020603050405020304" pitchFamily="18" charset="0"/>
              </a:rPr>
              <a:t> ai </a:t>
            </a:r>
            <a:r>
              <a:rPr lang="en-GB" dirty="0" err="1">
                <a:latin typeface="Times New Roman" panose="02020603050405020304" pitchFamily="18" charset="0"/>
                <a:cs typeface="Times New Roman" panose="02020603050405020304" pitchFamily="18" charset="0"/>
              </a:rPr>
              <a:t>calității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apei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și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necesită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monitorizare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și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intervenții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adecvate</a:t>
            </a:r>
            <a:r>
              <a:rPr lang="en-GB" dirty="0">
                <a:latin typeface="Times New Roman" panose="02020603050405020304" pitchFamily="18" charset="0"/>
                <a:cs typeface="Times New Roman" panose="02020603050405020304" pitchFamily="18" charset="0"/>
              </a:rPr>
              <a:t>.</a:t>
            </a:r>
            <a:endParaRPr lang="ro-RO" dirty="0">
              <a:latin typeface="Times New Roman" panose="02020603050405020304" pitchFamily="18" charset="0"/>
              <a:cs typeface="Times New Roman" panose="02020603050405020304" pitchFamily="18" charset="0"/>
            </a:endParaRPr>
          </a:p>
          <a:p>
            <a:pPr marL="285750" indent="-285750" algn="just">
              <a:spcAft>
                <a:spcPts val="600"/>
              </a:spcAft>
              <a:buFont typeface="Arial" panose="020B0604020202020204" pitchFamily="34" charset="0"/>
              <a:buChar char="•"/>
            </a:pPr>
            <a:r>
              <a:rPr lang="ro-RO" b="1" dirty="0">
                <a:latin typeface="Times New Roman" panose="02020603050405020304" pitchFamily="18" charset="0"/>
                <a:cs typeface="Times New Roman" panose="02020603050405020304" pitchFamily="18" charset="0"/>
              </a:rPr>
              <a:t>Concluzii</a:t>
            </a:r>
            <a:r>
              <a:rPr lang="en-US"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În</a:t>
            </a:r>
            <a:r>
              <a:rPr lang="en-GB" dirty="0">
                <a:latin typeface="Times New Roman" panose="02020603050405020304" pitchFamily="18" charset="0"/>
                <a:cs typeface="Times New Roman" panose="02020603050405020304" pitchFamily="18" charset="0"/>
              </a:rPr>
              <a:t> India, </a:t>
            </a:r>
            <a:r>
              <a:rPr lang="en-GB" dirty="0" err="1">
                <a:latin typeface="Times New Roman" panose="02020603050405020304" pitchFamily="18" charset="0"/>
                <a:cs typeface="Times New Roman" panose="02020603050405020304" pitchFamily="18" charset="0"/>
              </a:rPr>
              <a:t>în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ciuda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provocărilor</a:t>
            </a:r>
            <a:r>
              <a:rPr lang="en-GB" dirty="0">
                <a:latin typeface="Times New Roman" panose="02020603050405020304" pitchFamily="18" charset="0"/>
                <a:cs typeface="Times New Roman" panose="02020603050405020304" pitchFamily="18" charset="0"/>
              </a:rPr>
              <a:t> legate de </a:t>
            </a:r>
            <a:r>
              <a:rPr lang="en-GB" dirty="0" err="1">
                <a:latin typeface="Times New Roman" panose="02020603050405020304" pitchFamily="18" charset="0"/>
                <a:cs typeface="Times New Roman" panose="02020603050405020304" pitchFamily="18" charset="0"/>
              </a:rPr>
              <a:t>industrializare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urbanizare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și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agricultură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intensivă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monitorizarea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și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gestionarea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calității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apei</a:t>
            </a:r>
            <a:r>
              <a:rPr lang="en-GB" dirty="0">
                <a:latin typeface="Times New Roman" panose="02020603050405020304" pitchFamily="18" charset="0"/>
                <a:cs typeface="Times New Roman" panose="02020603050405020304" pitchFamily="18" charset="0"/>
              </a:rPr>
              <a:t> sunt </a:t>
            </a:r>
            <a:r>
              <a:rPr lang="en-GB" dirty="0" err="1">
                <a:latin typeface="Times New Roman" panose="02020603050405020304" pitchFamily="18" charset="0"/>
                <a:cs typeface="Times New Roman" panose="02020603050405020304" pitchFamily="18" charset="0"/>
              </a:rPr>
              <a:t>prioritare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Utilizând</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sisteme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inteligente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și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algoritmi</a:t>
            </a:r>
            <a:r>
              <a:rPr lang="en-GB" dirty="0">
                <a:latin typeface="Times New Roman" panose="02020603050405020304" pitchFamily="18" charset="0"/>
                <a:cs typeface="Times New Roman" panose="02020603050405020304" pitchFamily="18" charset="0"/>
              </a:rPr>
              <a:t> de machine learning, am </a:t>
            </a:r>
            <a:r>
              <a:rPr lang="en-GB" dirty="0" err="1">
                <a:latin typeface="Times New Roman" panose="02020603050405020304" pitchFamily="18" charset="0"/>
                <a:cs typeface="Times New Roman" panose="02020603050405020304" pitchFamily="18" charset="0"/>
              </a:rPr>
              <a:t>identificat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modele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și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tendințe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relevante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oferind</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astfel</a:t>
            </a:r>
            <a:r>
              <a:rPr lang="en-GB" dirty="0">
                <a:latin typeface="Times New Roman" panose="02020603050405020304" pitchFamily="18" charset="0"/>
                <a:cs typeface="Times New Roman" panose="02020603050405020304" pitchFamily="18" charset="0"/>
              </a:rPr>
              <a:t> o </a:t>
            </a:r>
            <a:r>
              <a:rPr lang="en-GB" dirty="0" err="1">
                <a:latin typeface="Times New Roman" panose="02020603050405020304" pitchFamily="18" charset="0"/>
                <a:cs typeface="Times New Roman" panose="02020603050405020304" pitchFamily="18" charset="0"/>
              </a:rPr>
              <a:t>bază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solidă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pentru</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luarea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deciziilor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informate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Aceste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tehnologii</a:t>
            </a:r>
            <a:r>
              <a:rPr lang="en-GB" dirty="0">
                <a:latin typeface="Times New Roman" panose="02020603050405020304" pitchFamily="18" charset="0"/>
                <a:cs typeface="Times New Roman" panose="02020603050405020304" pitchFamily="18" charset="0"/>
              </a:rPr>
              <a:t> pot </a:t>
            </a:r>
            <a:r>
              <a:rPr lang="en-GB" dirty="0" err="1">
                <a:latin typeface="Times New Roman" panose="02020603050405020304" pitchFamily="18" charset="0"/>
                <a:cs typeface="Times New Roman" panose="02020603050405020304" pitchFamily="18" charset="0"/>
              </a:rPr>
              <a:t>contribui</a:t>
            </a:r>
            <a:r>
              <a:rPr lang="en-GB" dirty="0">
                <a:latin typeface="Times New Roman" panose="02020603050405020304" pitchFamily="18" charset="0"/>
                <a:cs typeface="Times New Roman" panose="02020603050405020304" pitchFamily="18" charset="0"/>
              </a:rPr>
              <a:t> la </a:t>
            </a:r>
            <a:r>
              <a:rPr lang="en-GB" dirty="0" err="1">
                <a:latin typeface="Times New Roman" panose="02020603050405020304" pitchFamily="18" charset="0"/>
                <a:cs typeface="Times New Roman" panose="02020603050405020304" pitchFamily="18" charset="0"/>
              </a:rPr>
              <a:t>dezvoltarea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unor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strategii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eficiente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pentru</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gestionarea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resurselor</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apă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și</a:t>
            </a:r>
            <a:r>
              <a:rPr lang="en-GB" dirty="0">
                <a:latin typeface="Times New Roman" panose="02020603050405020304" pitchFamily="18" charset="0"/>
                <a:cs typeface="Times New Roman" panose="02020603050405020304" pitchFamily="18" charset="0"/>
              </a:rPr>
              <a:t> la </a:t>
            </a:r>
            <a:r>
              <a:rPr lang="en-GB" dirty="0" err="1">
                <a:latin typeface="Times New Roman" panose="02020603050405020304" pitchFamily="18" charset="0"/>
                <a:cs typeface="Times New Roman" panose="02020603050405020304" pitchFamily="18" charset="0"/>
              </a:rPr>
              <a:t>găsirea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soluțiilor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pentru</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îmbunătățirea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calității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apei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în</a:t>
            </a:r>
            <a:r>
              <a:rPr lang="en-GB" dirty="0">
                <a:latin typeface="Times New Roman" panose="02020603050405020304" pitchFamily="18" charset="0"/>
                <a:cs typeface="Times New Roman" panose="02020603050405020304" pitchFamily="18" charset="0"/>
              </a:rPr>
              <a:t> India.</a:t>
            </a:r>
          </a:p>
          <a:p>
            <a:pPr marL="285750" indent="-285750" algn="just">
              <a:spcAft>
                <a:spcPts val="600"/>
              </a:spcAft>
              <a:buFont typeface="Arial" panose="020B0604020202020204" pitchFamily="34" charset="0"/>
              <a:buChar char="•"/>
            </a:pPr>
            <a:r>
              <a:rPr lang="en-GB" b="1" dirty="0" err="1">
                <a:latin typeface="Times New Roman" panose="02020603050405020304" pitchFamily="18" charset="0"/>
                <a:cs typeface="Times New Roman" panose="02020603050405020304" pitchFamily="18" charset="0"/>
              </a:rPr>
              <a:t>Corelațiile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între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diferiți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parametri</a:t>
            </a:r>
            <a:r>
              <a:rPr lang="en-GB" dirty="0">
                <a:latin typeface="Times New Roman" panose="02020603050405020304" pitchFamily="18" charset="0"/>
                <a:cs typeface="Times New Roman" panose="02020603050405020304" pitchFamily="18" charset="0"/>
              </a:rPr>
              <a:t> ai </a:t>
            </a:r>
            <a:r>
              <a:rPr lang="en-GB" dirty="0" err="1">
                <a:latin typeface="Times New Roman" panose="02020603050405020304" pitchFamily="18" charset="0"/>
                <a:cs typeface="Times New Roman" panose="02020603050405020304" pitchFamily="18" charset="0"/>
              </a:rPr>
              <a:t>calității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apei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oferă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informații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valoroase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despre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relațiile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dintre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aceștia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Identificarea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corelațiilor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puternice</a:t>
            </a:r>
            <a:r>
              <a:rPr lang="en-GB" dirty="0">
                <a:latin typeface="Times New Roman" panose="02020603050405020304" pitchFamily="18" charset="0"/>
                <a:cs typeface="Times New Roman" panose="02020603050405020304" pitchFamily="18" charset="0"/>
              </a:rPr>
              <a:t> ne </a:t>
            </a:r>
            <a:r>
              <a:rPr lang="en-GB" dirty="0" err="1">
                <a:latin typeface="Times New Roman" panose="02020603050405020304" pitchFamily="18" charset="0"/>
                <a:cs typeface="Times New Roman" panose="02020603050405020304" pitchFamily="18" charset="0"/>
              </a:rPr>
              <a:t>ajută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înțelegem</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mai</a:t>
            </a:r>
            <a:r>
              <a:rPr lang="en-GB" dirty="0">
                <a:latin typeface="Times New Roman" panose="02020603050405020304" pitchFamily="18" charset="0"/>
                <a:cs typeface="Times New Roman" panose="02020603050405020304" pitchFamily="18" charset="0"/>
              </a:rPr>
              <a:t> bine </a:t>
            </a:r>
            <a:r>
              <a:rPr lang="en-GB" dirty="0" err="1">
                <a:latin typeface="Times New Roman" panose="02020603050405020304" pitchFamily="18" charset="0"/>
                <a:cs typeface="Times New Roman" panose="02020603050405020304" pitchFamily="18" charset="0"/>
              </a:rPr>
              <a:t>dinamica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și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interdependențele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dintre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factorii</a:t>
            </a:r>
            <a:r>
              <a:rPr lang="en-GB" dirty="0">
                <a:latin typeface="Times New Roman" panose="02020603050405020304" pitchFamily="18" charset="0"/>
                <a:cs typeface="Times New Roman" panose="02020603050405020304" pitchFamily="18" charset="0"/>
              </a:rPr>
              <a:t> care </a:t>
            </a:r>
            <a:r>
              <a:rPr lang="en-GB" dirty="0" err="1">
                <a:latin typeface="Times New Roman" panose="02020603050405020304" pitchFamily="18" charset="0"/>
                <a:cs typeface="Times New Roman" panose="02020603050405020304" pitchFamily="18" charset="0"/>
              </a:rPr>
              <a:t>afectează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calitatea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apei</a:t>
            </a:r>
            <a:r>
              <a:rPr lang="en-GB" dirty="0">
                <a:latin typeface="Times New Roman" panose="02020603050405020304" pitchFamily="18" charset="0"/>
                <a:cs typeface="Times New Roman" panose="02020603050405020304" pitchFamily="18" charset="0"/>
              </a:rPr>
              <a:t>.</a:t>
            </a:r>
            <a:r>
              <a:rPr lang="ro-RO"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mai</a:t>
            </a:r>
            <a:r>
              <a:rPr lang="en-GB" dirty="0">
                <a:latin typeface="Times New Roman" panose="02020603050405020304" pitchFamily="18" charset="0"/>
                <a:cs typeface="Times New Roman" panose="02020603050405020304" pitchFamily="18" charset="0"/>
              </a:rPr>
              <a:t> mare </a:t>
            </a:r>
            <a:r>
              <a:rPr lang="en-GB" dirty="0" err="1">
                <a:latin typeface="Times New Roman" panose="02020603050405020304" pitchFamily="18" charset="0"/>
                <a:cs typeface="Times New Roman" panose="02020603050405020304" pitchFamily="18" charset="0"/>
              </a:rPr>
              <a:t>corelație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identificată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în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analiza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noastră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este</a:t>
            </a:r>
            <a:r>
              <a:rPr lang="en-GB" dirty="0">
                <a:latin typeface="Times New Roman" panose="02020603050405020304" pitchFamily="18" charset="0"/>
                <a:cs typeface="Times New Roman" panose="02020603050405020304" pitchFamily="18" charset="0"/>
              </a:rPr>
              <a:t> de 0,851, </a:t>
            </a:r>
            <a:r>
              <a:rPr lang="en-GB" dirty="0" err="1">
                <a:latin typeface="Times New Roman" panose="02020603050405020304" pitchFamily="18" charset="0"/>
                <a:cs typeface="Times New Roman" panose="02020603050405020304" pitchFamily="18" charset="0"/>
              </a:rPr>
              <a:t>între</a:t>
            </a:r>
            <a:r>
              <a:rPr lang="en-GB" dirty="0">
                <a:latin typeface="Times New Roman" panose="02020603050405020304" pitchFamily="18" charset="0"/>
                <a:cs typeface="Times New Roman" panose="02020603050405020304" pitchFamily="18" charset="0"/>
              </a:rPr>
              <a:t> "FECAL COLIFORM (MPN/100ml)" </a:t>
            </a:r>
            <a:r>
              <a:rPr lang="en-GB" dirty="0" err="1">
                <a:latin typeface="Times New Roman" panose="02020603050405020304" pitchFamily="18" charset="0"/>
                <a:cs typeface="Times New Roman" panose="02020603050405020304" pitchFamily="18" charset="0"/>
              </a:rPr>
              <a:t>și</a:t>
            </a:r>
            <a:r>
              <a:rPr lang="en-GB" dirty="0">
                <a:latin typeface="Times New Roman" panose="02020603050405020304" pitchFamily="18" charset="0"/>
                <a:cs typeface="Times New Roman" panose="02020603050405020304" pitchFamily="18" charset="0"/>
              </a:rPr>
              <a:t> "TOTAL COLIFORM (MPN/100ml)Mean“ </a:t>
            </a:r>
            <a:r>
              <a:rPr lang="ro-RO" dirty="0">
                <a:latin typeface="Times New Roman" panose="02020603050405020304" pitchFamily="18" charset="0"/>
                <a:cs typeface="Times New Roman" panose="02020603050405020304" pitchFamily="18" charset="0"/>
              </a:rPr>
              <a:t>și sugerează </a:t>
            </a:r>
            <a:r>
              <a:rPr lang="en-GB" dirty="0" err="1">
                <a:latin typeface="Times New Roman" panose="02020603050405020304" pitchFamily="18" charset="0"/>
                <a:cs typeface="Times New Roman" panose="02020603050405020304" pitchFamily="18" charset="0"/>
              </a:rPr>
              <a:t>că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majoritatea</a:t>
            </a:r>
            <a:r>
              <a:rPr lang="en-GB" dirty="0">
                <a:latin typeface="Times New Roman" panose="02020603050405020304" pitchFamily="18" charset="0"/>
                <a:cs typeface="Times New Roman" panose="02020603050405020304" pitchFamily="18" charset="0"/>
              </a:rPr>
              <a:t> coliformilor </a:t>
            </a:r>
            <a:r>
              <a:rPr lang="en-GB" dirty="0" err="1">
                <a:latin typeface="Times New Roman" panose="02020603050405020304" pitchFamily="18" charset="0"/>
                <a:cs typeface="Times New Roman" panose="02020603050405020304" pitchFamily="18" charset="0"/>
              </a:rPr>
              <a:t>totali</a:t>
            </a:r>
            <a:r>
              <a:rPr lang="en-GB" dirty="0">
                <a:latin typeface="Times New Roman" panose="02020603050405020304" pitchFamily="18" charset="0"/>
                <a:cs typeface="Times New Roman" panose="02020603050405020304" pitchFamily="18" charset="0"/>
              </a:rPr>
              <a:t> sunt </a:t>
            </a:r>
            <a:r>
              <a:rPr lang="en-GB" dirty="0" err="1">
                <a:latin typeface="Times New Roman" panose="02020603050405020304" pitchFamily="18" charset="0"/>
                <a:cs typeface="Times New Roman" panose="02020603050405020304" pitchFamily="18" charset="0"/>
              </a:rPr>
              <a:t>coliformi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fecali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subliniind</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necesitatea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monitorizării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și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gestionării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adecvate</a:t>
            </a:r>
            <a:r>
              <a:rPr lang="en-GB" dirty="0">
                <a:latin typeface="Times New Roman" panose="02020603050405020304" pitchFamily="18" charset="0"/>
                <a:cs typeface="Times New Roman" panose="02020603050405020304" pitchFamily="18" charset="0"/>
              </a:rPr>
              <a:t> a </a:t>
            </a:r>
            <a:r>
              <a:rPr lang="en-GB" dirty="0" err="1">
                <a:latin typeface="Times New Roman" panose="02020603050405020304" pitchFamily="18" charset="0"/>
                <a:cs typeface="Times New Roman" panose="02020603050405020304" pitchFamily="18" charset="0"/>
              </a:rPr>
              <a:t>surselor</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contaminare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fecală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pentru</a:t>
            </a:r>
            <a:r>
              <a:rPr lang="en-GB" dirty="0">
                <a:latin typeface="Times New Roman" panose="02020603050405020304" pitchFamily="18" charset="0"/>
                <a:cs typeface="Times New Roman" panose="02020603050405020304" pitchFamily="18" charset="0"/>
              </a:rPr>
              <a:t> a </a:t>
            </a:r>
            <a:r>
              <a:rPr lang="en-GB" dirty="0" err="1">
                <a:latin typeface="Times New Roman" panose="02020603050405020304" pitchFamily="18" charset="0"/>
                <a:cs typeface="Times New Roman" panose="02020603050405020304" pitchFamily="18" charset="0"/>
              </a:rPr>
              <a:t>proteja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calitatea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apei</a:t>
            </a:r>
            <a:r>
              <a:rPr lang="en-GB" dirty="0">
                <a:latin typeface="Times New Roman" panose="02020603050405020304" pitchFamily="18" charset="0"/>
                <a:cs typeface="Times New Roman" panose="02020603050405020304" pitchFamily="18" charset="0"/>
              </a:rPr>
              <a:t>.</a:t>
            </a:r>
            <a:endParaRPr lang="ro-RO" dirty="0">
              <a:latin typeface="Times New Roman" panose="02020603050405020304" pitchFamily="18" charset="0"/>
              <a:cs typeface="Times New Roman" panose="02020603050405020304" pitchFamily="18" charset="0"/>
            </a:endParaRPr>
          </a:p>
          <a:p>
            <a:pPr marL="285750" indent="-285750" algn="just">
              <a:spcAft>
                <a:spcPts val="600"/>
              </a:spcAft>
              <a:buFont typeface="Arial" panose="020B0604020202020204" pitchFamily="34" charset="0"/>
              <a:buChar char="•"/>
            </a:pPr>
            <a:r>
              <a:rPr lang="en-GB" b="1" dirty="0" err="1">
                <a:latin typeface="Times New Roman" panose="02020603050405020304" pitchFamily="18" charset="0"/>
                <a:cs typeface="Times New Roman" panose="02020603050405020304" pitchFamily="18" charset="0"/>
              </a:rPr>
              <a:t>Curiozități</a:t>
            </a:r>
            <a:r>
              <a:rPr lang="en-GB" b="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A</a:t>
            </a:r>
            <a:r>
              <a:rPr lang="ro-RO" dirty="0">
                <a:latin typeface="Times New Roman" panose="02020603050405020304" pitchFamily="18" charset="0"/>
                <a:cs typeface="Times New Roman" panose="02020603050405020304" pitchFamily="18" charset="0"/>
              </a:rPr>
              <a:t>ș</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dori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aflu</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dacă</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calitatea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apei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în</a:t>
            </a:r>
            <a:r>
              <a:rPr lang="en-GB" dirty="0">
                <a:latin typeface="Times New Roman" panose="02020603050405020304" pitchFamily="18" charset="0"/>
                <a:cs typeface="Times New Roman" panose="02020603050405020304" pitchFamily="18" charset="0"/>
              </a:rPr>
              <a:t> India s-a </a:t>
            </a:r>
            <a:r>
              <a:rPr lang="en-GB" dirty="0" err="1">
                <a:latin typeface="Times New Roman" panose="02020603050405020304" pitchFamily="18" charset="0"/>
                <a:cs typeface="Times New Roman" panose="02020603050405020304" pitchFamily="18" charset="0"/>
              </a:rPr>
              <a:t>îmbunătățit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sau</a:t>
            </a:r>
            <a:r>
              <a:rPr lang="en-GB" dirty="0">
                <a:latin typeface="Times New Roman" panose="02020603050405020304" pitchFamily="18" charset="0"/>
                <a:cs typeface="Times New Roman" panose="02020603050405020304" pitchFamily="18" charset="0"/>
              </a:rPr>
              <a:t> nu </a:t>
            </a:r>
            <a:r>
              <a:rPr lang="en-GB" dirty="0" err="1">
                <a:latin typeface="Times New Roman" panose="02020603050405020304" pitchFamily="18" charset="0"/>
                <a:cs typeface="Times New Roman" panose="02020603050405020304" pitchFamily="18" charset="0"/>
              </a:rPr>
              <a:t>în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ultimii</a:t>
            </a:r>
            <a:r>
              <a:rPr lang="en-GB" dirty="0">
                <a:latin typeface="Times New Roman" panose="02020603050405020304" pitchFamily="18" charset="0"/>
                <a:cs typeface="Times New Roman" panose="02020603050405020304" pitchFamily="18" charset="0"/>
              </a:rPr>
              <a:t> ani </a:t>
            </a:r>
            <a:r>
              <a:rPr lang="ro-RO" dirty="0">
                <a:latin typeface="Times New Roman" panose="02020603050405020304" pitchFamily="18" charset="0"/>
                <a:cs typeface="Times New Roman" panose="02020603050405020304" pitchFamily="18" charset="0"/>
              </a:rPr>
              <a:t>și </a:t>
            </a:r>
            <a:r>
              <a:rPr lang="en-GB" dirty="0">
                <a:latin typeface="Times New Roman" panose="02020603050405020304" pitchFamily="18" charset="0"/>
                <a:cs typeface="Times New Roman" panose="02020603050405020304" pitchFamily="18" charset="0"/>
              </a:rPr>
              <a:t>care sunt </a:t>
            </a:r>
            <a:r>
              <a:rPr lang="en-GB" dirty="0" err="1">
                <a:latin typeface="Times New Roman" panose="02020603050405020304" pitchFamily="18" charset="0"/>
                <a:cs typeface="Times New Roman" panose="02020603050405020304" pitchFamily="18" charset="0"/>
              </a:rPr>
              <a:t>efectele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poluării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asupra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ecosistemelor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acvatice</a:t>
            </a:r>
            <a:r>
              <a:rPr lang="en-GB" dirty="0">
                <a:latin typeface="Times New Roman" panose="02020603050405020304" pitchFamily="18" charset="0"/>
                <a:cs typeface="Times New Roman" panose="02020603050405020304" pitchFamily="18" charset="0"/>
              </a:rPr>
              <a:t> din </a:t>
            </a:r>
            <a:r>
              <a:rPr lang="en-GB" dirty="0" err="1">
                <a:latin typeface="Times New Roman" panose="02020603050405020304" pitchFamily="18" charset="0"/>
                <a:cs typeface="Times New Roman" panose="02020603050405020304" pitchFamily="18" charset="0"/>
              </a:rPr>
              <a:t>diversele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regiuni</a:t>
            </a:r>
            <a:r>
              <a:rPr lang="en-GB" dirty="0">
                <a:latin typeface="Times New Roman" panose="02020603050405020304" pitchFamily="18" charset="0"/>
                <a:cs typeface="Times New Roman" panose="02020603050405020304" pitchFamily="18" charset="0"/>
              </a:rPr>
              <a:t> ale </a:t>
            </a:r>
            <a:r>
              <a:rPr lang="en-GB" dirty="0" err="1">
                <a:latin typeface="Times New Roman" panose="02020603050405020304" pitchFamily="18" charset="0"/>
                <a:cs typeface="Times New Roman" panose="02020603050405020304" pitchFamily="18" charset="0"/>
              </a:rPr>
              <a:t>țării</a:t>
            </a:r>
            <a:r>
              <a:rPr lang="ro-RO" dirty="0">
                <a:latin typeface="Times New Roman" panose="02020603050405020304" pitchFamily="18" charset="0"/>
                <a:cs typeface="Times New Roman" panose="02020603050405020304" pitchFamily="18" charset="0"/>
              </a:rPr>
              <a:t>.</a:t>
            </a:r>
          </a:p>
          <a:p>
            <a:pPr marL="285750" indent="-285750" algn="just">
              <a:spcAft>
                <a:spcPts val="600"/>
              </a:spcAft>
              <a:buFont typeface="Arial" panose="020B0604020202020204" pitchFamily="34" charset="0"/>
              <a:buChar char="•"/>
            </a:pPr>
            <a:r>
              <a:rPr lang="en-GB" b="1" dirty="0" err="1">
                <a:latin typeface="Times New Roman" panose="02020603050405020304" pitchFamily="18" charset="0"/>
                <a:cs typeface="Times New Roman" panose="02020603050405020304" pitchFamily="18" charset="0"/>
              </a:rPr>
              <a:t>Cunoștințe</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noi</a:t>
            </a:r>
            <a:r>
              <a:rPr lang="en-GB" b="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Am </a:t>
            </a:r>
            <a:r>
              <a:rPr lang="en-GB" dirty="0" err="1">
                <a:latin typeface="Times New Roman" panose="02020603050405020304" pitchFamily="18" charset="0"/>
                <a:cs typeface="Times New Roman" panose="02020603050405020304" pitchFamily="18" charset="0"/>
              </a:rPr>
              <a:t>dobândit</a:t>
            </a:r>
            <a:r>
              <a:rPr lang="en-GB" dirty="0">
                <a:latin typeface="Times New Roman" panose="02020603050405020304" pitchFamily="18" charset="0"/>
                <a:cs typeface="Times New Roman" panose="02020603050405020304" pitchFamily="18" charset="0"/>
              </a:rPr>
              <a:t> o </a:t>
            </a:r>
            <a:r>
              <a:rPr lang="en-GB" dirty="0" err="1">
                <a:latin typeface="Times New Roman" panose="02020603050405020304" pitchFamily="18" charset="0"/>
                <a:cs typeface="Times New Roman" panose="02020603050405020304" pitchFamily="18" charset="0"/>
              </a:rPr>
              <a:t>înțelegere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mai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profundă</a:t>
            </a:r>
            <a:r>
              <a:rPr lang="en-GB" dirty="0">
                <a:latin typeface="Times New Roman" panose="02020603050405020304" pitchFamily="18" charset="0"/>
                <a:cs typeface="Times New Roman" panose="02020603050405020304" pitchFamily="18" charset="0"/>
              </a:rPr>
              <a:t> a </a:t>
            </a:r>
            <a:r>
              <a:rPr lang="en-GB" dirty="0" err="1">
                <a:latin typeface="Times New Roman" panose="02020603050405020304" pitchFamily="18" charset="0"/>
                <a:cs typeface="Times New Roman" panose="02020603050405020304" pitchFamily="18" charset="0"/>
              </a:rPr>
              <a:t>impactului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industrializării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și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urbanizării</a:t>
            </a:r>
            <a:r>
              <a:rPr lang="en-GB" dirty="0">
                <a:latin typeface="Times New Roman" panose="02020603050405020304" pitchFamily="18" charset="0"/>
                <a:cs typeface="Times New Roman" panose="02020603050405020304" pitchFamily="18" charset="0"/>
              </a:rPr>
              <a:t> accelerate </a:t>
            </a:r>
            <a:r>
              <a:rPr lang="en-GB" dirty="0" err="1">
                <a:latin typeface="Times New Roman" panose="02020603050405020304" pitchFamily="18" charset="0"/>
                <a:cs typeface="Times New Roman" panose="02020603050405020304" pitchFamily="18" charset="0"/>
              </a:rPr>
              <a:t>asupra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calității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apei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în</a:t>
            </a:r>
            <a:r>
              <a:rPr lang="en-GB" dirty="0">
                <a:latin typeface="Times New Roman" panose="02020603050405020304" pitchFamily="18" charset="0"/>
                <a:cs typeface="Times New Roman" panose="02020603050405020304" pitchFamily="18" charset="0"/>
              </a:rPr>
              <a:t> India, precum </a:t>
            </a:r>
            <a:r>
              <a:rPr lang="en-GB" dirty="0" err="1">
                <a:latin typeface="Times New Roman" panose="02020603050405020304" pitchFamily="18" charset="0"/>
                <a:cs typeface="Times New Roman" panose="02020603050405020304" pitchFamily="18" charset="0"/>
              </a:rPr>
              <a:t>și</a:t>
            </a:r>
            <a:r>
              <a:rPr lang="en-GB" dirty="0">
                <a:latin typeface="Times New Roman" panose="02020603050405020304" pitchFamily="18" charset="0"/>
                <a:cs typeface="Times New Roman" panose="02020603050405020304" pitchFamily="18" charset="0"/>
              </a:rPr>
              <a:t> a </a:t>
            </a:r>
            <a:r>
              <a:rPr lang="en-GB" dirty="0" err="1">
                <a:latin typeface="Times New Roman" panose="02020603050405020304" pitchFamily="18" charset="0"/>
                <a:cs typeface="Times New Roman" panose="02020603050405020304" pitchFamily="18" charset="0"/>
              </a:rPr>
              <a:t>importanței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utilizării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sistemelor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inteligente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și</a:t>
            </a:r>
            <a:r>
              <a:rPr lang="en-GB" dirty="0">
                <a:latin typeface="Times New Roman" panose="02020603050405020304" pitchFamily="18" charset="0"/>
                <a:cs typeface="Times New Roman" panose="02020603050405020304" pitchFamily="18" charset="0"/>
              </a:rPr>
              <a:t> a </a:t>
            </a:r>
            <a:r>
              <a:rPr lang="en-GB" dirty="0" err="1">
                <a:latin typeface="Times New Roman" panose="02020603050405020304" pitchFamily="18" charset="0"/>
                <a:cs typeface="Times New Roman" panose="02020603050405020304" pitchFamily="18" charset="0"/>
              </a:rPr>
              <a:t>algoritmilor</a:t>
            </a:r>
            <a:r>
              <a:rPr lang="en-GB" dirty="0">
                <a:latin typeface="Times New Roman" panose="02020603050405020304" pitchFamily="18" charset="0"/>
                <a:cs typeface="Times New Roman" panose="02020603050405020304" pitchFamily="18" charset="0"/>
              </a:rPr>
              <a:t> de machine learning </a:t>
            </a:r>
            <a:r>
              <a:rPr lang="en-GB" dirty="0" err="1">
                <a:latin typeface="Times New Roman" panose="02020603050405020304" pitchFamily="18" charset="0"/>
                <a:cs typeface="Times New Roman" panose="02020603050405020304" pitchFamily="18" charset="0"/>
              </a:rPr>
              <a:t>pentru</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analiza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datelor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și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predicția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evoluției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acestei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calități</a:t>
            </a:r>
            <a:r>
              <a:rPr lang="en-GB" dirty="0">
                <a:latin typeface="Times New Roman" panose="02020603050405020304" pitchFamily="18" charset="0"/>
                <a:cs typeface="Times New Roman" panose="02020603050405020304" pitchFamily="18" charset="0"/>
              </a:rPr>
              <a:t>. </a:t>
            </a:r>
            <a:endParaRPr lang="ro-RO" dirty="0">
              <a:latin typeface="Times New Roman" panose="02020603050405020304" pitchFamily="18" charset="0"/>
              <a:cs typeface="Times New Roman" panose="02020603050405020304" pitchFamily="18" charset="0"/>
            </a:endParaRPr>
          </a:p>
          <a:p>
            <a:pPr algn="just"/>
            <a:endParaRPr lang="en-GB" dirty="0"/>
          </a:p>
        </p:txBody>
      </p:sp>
    </p:spTree>
    <p:extLst>
      <p:ext uri="{BB962C8B-B14F-4D97-AF65-F5344CB8AC3E}">
        <p14:creationId xmlns:p14="http://schemas.microsoft.com/office/powerpoint/2010/main" val="3687755235"/>
      </p:ext>
    </p:extLst>
  </p:cSld>
  <p:clrMapOvr>
    <a:masterClrMapping/>
  </p:clrMapOvr>
</p:sld>
</file>

<file path=ppt/theme/theme1.xml><?xml version="1.0" encoding="utf-8"?>
<a:theme xmlns:a="http://schemas.openxmlformats.org/drawingml/2006/main" name="Picătură">
  <a:themeElements>
    <a:clrScheme name="Picătură">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Picătură">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cătură">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TM04033925[[fn=Picătură]]</Template>
  <TotalTime>147</TotalTime>
  <Words>968</Words>
  <Application>Microsoft Office PowerPoint</Application>
  <PresentationFormat>Ecran lat</PresentationFormat>
  <Paragraphs>42</Paragraphs>
  <Slides>6</Slides>
  <Notes>0</Notes>
  <HiddenSlides>0</HiddenSlides>
  <MMClips>0</MMClips>
  <ScaleCrop>false</ScaleCrop>
  <HeadingPairs>
    <vt:vector size="6" baseType="variant">
      <vt:variant>
        <vt:lpstr>Fonturi utilizate</vt:lpstr>
      </vt:variant>
      <vt:variant>
        <vt:i4>4</vt:i4>
      </vt:variant>
      <vt:variant>
        <vt:lpstr>Temă</vt:lpstr>
      </vt:variant>
      <vt:variant>
        <vt:i4>1</vt:i4>
      </vt:variant>
      <vt:variant>
        <vt:lpstr>Titluri diapozitive</vt:lpstr>
      </vt:variant>
      <vt:variant>
        <vt:i4>6</vt:i4>
      </vt:variant>
    </vt:vector>
  </HeadingPairs>
  <TitlesOfParts>
    <vt:vector size="11" baseType="lpstr">
      <vt:lpstr>Aptos</vt:lpstr>
      <vt:lpstr>Arial</vt:lpstr>
      <vt:lpstr>Times New Roman</vt:lpstr>
      <vt:lpstr>Tw Cen MT</vt:lpstr>
      <vt:lpstr>Picătură</vt:lpstr>
      <vt:lpstr>Calitatea apei în India</vt:lpstr>
      <vt:lpstr>Prezentare PowerPoint</vt:lpstr>
      <vt:lpstr>Prezentare PowerPoint</vt:lpstr>
      <vt:lpstr>Prezentare PowerPoint</vt:lpstr>
      <vt:lpstr>Prezentare PowerPoint</vt:lpstr>
      <vt:lpstr>Prezentare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Calitatea apei în India</dc:title>
  <dc:creator>Andreea Dragos</dc:creator>
  <cp:lastModifiedBy>Andreea Dragos</cp:lastModifiedBy>
  <cp:revision>1</cp:revision>
  <dcterms:created xsi:type="dcterms:W3CDTF">2024-05-30T17:33:31Z</dcterms:created>
  <dcterms:modified xsi:type="dcterms:W3CDTF">2024-05-30T20:00:36Z</dcterms:modified>
</cp:coreProperties>
</file>