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64" r:id="rId4"/>
    <p:sldId id="273" r:id="rId5"/>
    <p:sldId id="274" r:id="rId6"/>
    <p:sldId id="275" r:id="rId7"/>
    <p:sldId id="257" r:id="rId8"/>
    <p:sldId id="259" r:id="rId9"/>
    <p:sldId id="261" r:id="rId10"/>
    <p:sldId id="262" r:id="rId11"/>
    <p:sldId id="265" r:id="rId12"/>
    <p:sldId id="267" r:id="rId13"/>
    <p:sldId id="268" r:id="rId14"/>
    <p:sldId id="266" r:id="rId15"/>
    <p:sldId id="269" r:id="rId16"/>
    <p:sldId id="270" r:id="rId17"/>
    <p:sldId id="271" r:id="rId18"/>
    <p:sldId id="272" r:id="rId19"/>
    <p:sldId id="263" r:id="rId20"/>
    <p:sldId id="276" r:id="rId21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CE72F-A172-4B4A-BF42-9C509053CCC6}" type="datetimeFigureOut">
              <a:rPr lang="ro-RO" smtClean="0"/>
              <a:t>29.01.2024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9E76E-2D3A-4842-85FD-0ED1C281978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359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 smtClean="0"/>
              <a:t>29.01.2024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3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 smtClean="0"/>
              <a:t>29.01.2024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231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 smtClean="0"/>
              <a:t>29.01.2024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556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>
                <a:solidFill>
                  <a:prstClr val="black">
                    <a:tint val="75000"/>
                  </a:prstClr>
                </a:solidFill>
              </a:rPr>
              <a:pPr/>
              <a:t>29.01.2024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644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>
                <a:solidFill>
                  <a:prstClr val="black">
                    <a:tint val="75000"/>
                  </a:prstClr>
                </a:solidFill>
              </a:rPr>
              <a:pPr/>
              <a:t>29.01.2024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45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>
                <a:solidFill>
                  <a:prstClr val="black">
                    <a:tint val="75000"/>
                  </a:prstClr>
                </a:solidFill>
              </a:rPr>
              <a:pPr/>
              <a:t>29.01.2024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45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>
                <a:solidFill>
                  <a:prstClr val="black">
                    <a:tint val="75000"/>
                  </a:prstClr>
                </a:solidFill>
              </a:rPr>
              <a:pPr/>
              <a:t>29.01.2024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25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>
                <a:solidFill>
                  <a:prstClr val="black">
                    <a:tint val="75000"/>
                  </a:prstClr>
                </a:solidFill>
              </a:rPr>
              <a:pPr/>
              <a:t>29.01.2024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039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>
                <a:solidFill>
                  <a:prstClr val="black">
                    <a:tint val="75000"/>
                  </a:prstClr>
                </a:solidFill>
              </a:rPr>
              <a:pPr/>
              <a:t>29.01.2024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799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>
                <a:solidFill>
                  <a:prstClr val="black">
                    <a:tint val="75000"/>
                  </a:prstClr>
                </a:solidFill>
              </a:rPr>
              <a:pPr/>
              <a:t>29.01.2024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04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>
                <a:solidFill>
                  <a:prstClr val="black">
                    <a:tint val="75000"/>
                  </a:prstClr>
                </a:solidFill>
              </a:rPr>
              <a:pPr/>
              <a:t>29.01.2024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12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 smtClean="0"/>
              <a:t>29.01.2024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7714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>
                <a:solidFill>
                  <a:prstClr val="black">
                    <a:tint val="75000"/>
                  </a:prstClr>
                </a:solidFill>
              </a:rPr>
              <a:pPr/>
              <a:t>29.01.2024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35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>
                <a:solidFill>
                  <a:prstClr val="black">
                    <a:tint val="75000"/>
                  </a:prstClr>
                </a:solidFill>
              </a:rPr>
              <a:pPr/>
              <a:t>29.01.2024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605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>
                <a:solidFill>
                  <a:prstClr val="black">
                    <a:tint val="75000"/>
                  </a:prstClr>
                </a:solidFill>
              </a:rPr>
              <a:pPr/>
              <a:t>29.01.2024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03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 smtClean="0"/>
              <a:t>29.01.2024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330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 smtClean="0"/>
              <a:t>29.01.2024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437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 smtClean="0"/>
              <a:t>29.01.2024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8919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 smtClean="0"/>
              <a:t>29.01.2024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562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 smtClean="0"/>
              <a:t>29.01.2024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14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 smtClean="0"/>
              <a:t>29.01.2024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157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82EE-2CE8-4DEA-97A7-48CE6ECCE69E}" type="datetimeFigureOut">
              <a:rPr lang="ro-RO" smtClean="0"/>
              <a:t>29.01.2024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939F-7780-4F93-AE18-74541421A5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113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82EE-2CE8-4DEA-97A7-48CE6ECCE69E}" type="datetimeFigureOut">
              <a:rPr lang="ro-RO" smtClean="0"/>
              <a:t>29.01.2024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2939F-7780-4F93-AE18-74541421A5A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11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82EE-2CE8-4DEA-97A7-48CE6ECCE69E}" type="datetimeFigureOut">
              <a:rPr lang="ro-RO">
                <a:solidFill>
                  <a:prstClr val="black">
                    <a:tint val="75000"/>
                  </a:prstClr>
                </a:solidFill>
              </a:rPr>
              <a:pPr/>
              <a:t>29.01.2024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2939F-7780-4F93-AE18-74541421A5A0}" type="slidenum">
              <a:rPr lang="ro-R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o-R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7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90000">
              <a:schemeClr val="bg1">
                <a:lumMod val="85000"/>
              </a:schemeClr>
            </a:gs>
            <a:gs pos="100000">
              <a:srgbClr val="C0000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02234"/>
          </a:xfrm>
        </p:spPr>
        <p:txBody>
          <a:bodyPr>
            <a:normAutofit/>
          </a:bodyPr>
          <a:lstStyle/>
          <a:p>
            <a:r>
              <a:rPr lang="ro-RO" b="1" dirty="0"/>
              <a:t/>
            </a:r>
            <a:br>
              <a:rPr lang="ro-RO" b="1" dirty="0"/>
            </a:br>
            <a:endParaRPr lang="ro-R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19" y="188640"/>
            <a:ext cx="7416824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reptunghi 5"/>
          <p:cNvSpPr/>
          <p:nvPr/>
        </p:nvSpPr>
        <p:spPr>
          <a:xfrm>
            <a:off x="1910811" y="1772816"/>
            <a:ext cx="5335115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o-RO" sz="54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Filtru RC trece jos</a:t>
            </a:r>
            <a:endParaRPr lang="ro-RO" sz="54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Dreptunghi 8"/>
          <p:cNvSpPr/>
          <p:nvPr/>
        </p:nvSpPr>
        <p:spPr>
          <a:xfrm>
            <a:off x="-59178" y="3573016"/>
            <a:ext cx="9786032" cy="1815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o-RO" sz="28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		   </a:t>
            </a:r>
            <a:r>
              <a:rPr lang="en-US" sz="28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Studentă</a:t>
            </a: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</a:t>
            </a:r>
            <a:r>
              <a:rPr lang="en-US" sz="28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Golgo</a:t>
            </a:r>
            <a:r>
              <a:rPr lang="ro-RO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țiu </a:t>
            </a:r>
            <a:r>
              <a:rPr lang="ro-RO" sz="28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Andreea-</a:t>
            </a:r>
            <a:r>
              <a:rPr lang="ro-RO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o-RO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Florina</a:t>
            </a:r>
          </a:p>
          <a:p>
            <a:r>
              <a:rPr lang="ro-RO" sz="28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		   </a:t>
            </a:r>
            <a:r>
              <a:rPr lang="en-US" sz="28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Seria</a:t>
            </a: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B  </a:t>
            </a:r>
            <a:endParaRPr lang="ro-RO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2800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	</a:t>
            </a:r>
            <a:r>
              <a:rPr lang="ro-RO" sz="28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   </a:t>
            </a:r>
            <a:r>
              <a:rPr lang="en-US" sz="2800" b="1" i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Grupa</a:t>
            </a: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2126 </a:t>
            </a:r>
            <a:r>
              <a:rPr lang="en-US" sz="2800" b="1" spc="50" baseline="-2500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ro-RO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r>
              <a:rPr lang="en-US" sz="2800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	</a:t>
            </a:r>
            <a:r>
              <a:rPr lang="ro-RO" sz="28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	  </a:t>
            </a:r>
            <a:r>
              <a:rPr lang="en-US" sz="2800" b="1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i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Îndrumător</a:t>
            </a: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Sl. Dr. </a:t>
            </a:r>
            <a:r>
              <a:rPr lang="en-US" sz="28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ing</a:t>
            </a: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. Adrian </a:t>
            </a:r>
            <a:r>
              <a:rPr lang="en-US" sz="2800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Tăut</a:t>
            </a: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</a:t>
            </a:r>
            <a:endParaRPr lang="ro-RO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82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5">
            <a:extLst>
              <a:ext uri="{FF2B5EF4-FFF2-40B4-BE49-F238E27FC236}">
                <a16:creationId xmlns:lc="http://schemas.openxmlformats.org/drawingml/2006/lockedCanvas" xmlns:a16="http://schemas.microsoft.com/office/drawing/2014/main" xmlns="" id="{B8DCFCC5-6466-41F7-BE1F-A8A9C42CB908}"/>
              </a:ext>
            </a:extLst>
          </p:cNvPr>
          <p:cNvSpPr txBox="1"/>
          <p:nvPr/>
        </p:nvSpPr>
        <p:spPr>
          <a:xfrm>
            <a:off x="3965313" y="6007827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000" dirty="0" smtClean="0"/>
              <a:t>Diagramele FTJ </a:t>
            </a:r>
            <a:r>
              <a:rPr lang="ro-RO" sz="2000" dirty="0"/>
              <a:t>în funcție de frecvență</a:t>
            </a:r>
            <a:endParaRPr lang="en-US" sz="2000" dirty="0"/>
          </a:p>
        </p:txBody>
      </p:sp>
      <p:sp>
        <p:nvSpPr>
          <p:cNvPr id="3" name="Săgeată în jos 2"/>
          <p:cNvSpPr/>
          <p:nvPr/>
        </p:nvSpPr>
        <p:spPr>
          <a:xfrm>
            <a:off x="5724128" y="5445224"/>
            <a:ext cx="545441" cy="56260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56895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72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/>
          <p:cNvSpPr txBox="1"/>
          <p:nvPr/>
        </p:nvSpPr>
        <p:spPr>
          <a:xfrm>
            <a:off x="323528" y="332656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 smtClean="0"/>
              <a:t>	Mai întâi am creat un </a:t>
            </a:r>
            <a:r>
              <a:rPr lang="ro-RO" dirty="0" err="1" smtClean="0"/>
              <a:t>un</a:t>
            </a:r>
            <a:r>
              <a:rPr lang="ro-RO" dirty="0" smtClean="0"/>
              <a:t> grup principal de butoane RadioGroup0 cu ajutorul funcției </a:t>
            </a:r>
            <a:r>
              <a:rPr lang="ro-RO" dirty="0" err="1" smtClean="0"/>
              <a:t>uicontrol</a:t>
            </a:r>
            <a:r>
              <a:rPr lang="ro-RO" dirty="0" smtClean="0"/>
              <a:t>, pe care l-am denumit Date si calcule. Utilizarea </a:t>
            </a:r>
            <a:r>
              <a:rPr lang="ro-RO" b="1" dirty="0" err="1" smtClean="0"/>
              <a:t>uibuttongroup</a:t>
            </a:r>
            <a:r>
              <a:rPr lang="ro-RO" dirty="0" smtClean="0"/>
              <a:t>  implică trasarea unui chenar în interiorul căruia se pot amplasa diverse obiecte grafice. Atribuirea unui obiect unui astfel de grup se realizează prin parametrul  </a:t>
            </a:r>
            <a:r>
              <a:rPr lang="ro-RO" b="1" dirty="0" err="1" smtClean="0"/>
              <a:t>Parent</a:t>
            </a:r>
            <a:r>
              <a:rPr lang="ro-RO" dirty="0" smtClean="0"/>
              <a:t>.</a:t>
            </a:r>
            <a:endParaRPr lang="ro-RO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2066"/>
            <a:ext cx="4248472" cy="1933575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611560" y="3731331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 </a:t>
            </a:r>
            <a:r>
              <a:rPr lang="ro-RO" dirty="0" smtClean="0"/>
              <a:t>               Apoi am creat în interiorul grupului Date si calcule trei grupuri numite Valori numerice( RadioGroup1), Frecventa de taiere( RadioGroup2) și </a:t>
            </a:r>
            <a:r>
              <a:rPr lang="ro-RO" dirty="0" err="1" smtClean="0"/>
              <a:t>Pulsatia</a:t>
            </a:r>
            <a:r>
              <a:rPr lang="ro-RO" dirty="0" smtClean="0"/>
              <a:t>( RadioGroup3).</a:t>
            </a:r>
            <a:endParaRPr lang="ro-RO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389287"/>
            <a:ext cx="4392488" cy="2205151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>
            <a:glow rad="1397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389287"/>
            <a:ext cx="3888432" cy="22051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14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6123687" cy="216024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26" y="2414832"/>
            <a:ext cx="6145213" cy="208823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00" y="4525512"/>
            <a:ext cx="6164263" cy="211756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tăText 1"/>
          <p:cNvSpPr txBox="1"/>
          <p:nvPr/>
        </p:nvSpPr>
        <p:spPr>
          <a:xfrm>
            <a:off x="6780267" y="3135782"/>
            <a:ext cx="236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Componente RadioGroup1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2362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/>
          <p:cNvSpPr txBox="1"/>
          <p:nvPr/>
        </p:nvSpPr>
        <p:spPr>
          <a:xfrm>
            <a:off x="395536" y="26064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	În </a:t>
            </a:r>
            <a:r>
              <a:rPr lang="ro-RO" b="1" dirty="0" smtClean="0"/>
              <a:t>RadioGroup1 </a:t>
            </a:r>
            <a:r>
              <a:rPr lang="ro-RO" dirty="0" smtClean="0"/>
              <a:t>am pus 3 butoane de tip </a:t>
            </a:r>
            <a:r>
              <a:rPr lang="ro-RO" b="1" dirty="0" smtClean="0"/>
              <a:t>text</a:t>
            </a:r>
            <a:r>
              <a:rPr lang="ro-RO" dirty="0" smtClean="0"/>
              <a:t> și 3 de </a:t>
            </a:r>
            <a:r>
              <a:rPr lang="ro-RO" b="1" dirty="0" err="1" smtClean="0"/>
              <a:t>edit</a:t>
            </a:r>
            <a:r>
              <a:rPr lang="ro-RO" dirty="0"/>
              <a:t> </a:t>
            </a:r>
            <a:r>
              <a:rPr lang="ro-RO" dirty="0" smtClean="0"/>
              <a:t>pentru </a:t>
            </a:r>
            <a:r>
              <a:rPr lang="ro-RO" dirty="0"/>
              <a:t>e</a:t>
            </a:r>
            <a:r>
              <a:rPr lang="ro-RO" dirty="0" smtClean="0"/>
              <a:t>ditarea parametrilor circuitului(R și C) și a </a:t>
            </a:r>
            <a:r>
              <a:rPr lang="ro-RO" dirty="0" err="1" smtClean="0"/>
              <a:t>acurateții</a:t>
            </a:r>
            <a:r>
              <a:rPr lang="ro-RO" dirty="0" smtClean="0"/>
              <a:t> </a:t>
            </a:r>
            <a:r>
              <a:rPr lang="ro-RO" dirty="0" smtClean="0"/>
              <a:t>graficului( precizia).</a:t>
            </a:r>
            <a:endParaRPr lang="en-US" dirty="0" smtClean="0"/>
          </a:p>
          <a:p>
            <a:endParaRPr lang="en-US" dirty="0" smtClean="0"/>
          </a:p>
          <a:p>
            <a:endParaRPr lang="ro-RO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48060"/>
            <a:ext cx="344805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ăgeată la dreapta 4"/>
          <p:cNvSpPr/>
          <p:nvPr/>
        </p:nvSpPr>
        <p:spPr>
          <a:xfrm>
            <a:off x="6084168" y="1772816"/>
            <a:ext cx="504056" cy="3833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CasetăText 5"/>
          <p:cNvSpPr txBox="1"/>
          <p:nvPr/>
        </p:nvSpPr>
        <p:spPr>
          <a:xfrm>
            <a:off x="6803179" y="1779828"/>
            <a:ext cx="2017293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ro-RO" dirty="0" smtClean="0"/>
              <a:t>Butoane de tip </a:t>
            </a:r>
            <a:r>
              <a:rPr lang="ro-RO" dirty="0" err="1" smtClean="0"/>
              <a:t>edit</a:t>
            </a:r>
            <a:endParaRPr lang="ro-RO" dirty="0"/>
          </a:p>
        </p:txBody>
      </p:sp>
      <p:sp>
        <p:nvSpPr>
          <p:cNvPr id="7" name="Săgeată la stânga 6"/>
          <p:cNvSpPr/>
          <p:nvPr/>
        </p:nvSpPr>
        <p:spPr>
          <a:xfrm>
            <a:off x="1907704" y="1779828"/>
            <a:ext cx="648072" cy="376344"/>
          </a:xfrm>
          <a:prstGeom prst="lef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CasetăText 7"/>
          <p:cNvSpPr txBox="1"/>
          <p:nvPr/>
        </p:nvSpPr>
        <p:spPr>
          <a:xfrm>
            <a:off x="128611" y="1641328"/>
            <a:ext cx="1656184" cy="646331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Butoane de tip text</a:t>
            </a:r>
            <a:endParaRPr lang="ro-RO" dirty="0"/>
          </a:p>
        </p:txBody>
      </p:sp>
      <p:sp>
        <p:nvSpPr>
          <p:cNvPr id="9" name="CasetăText 8"/>
          <p:cNvSpPr txBox="1"/>
          <p:nvPr/>
        </p:nvSpPr>
        <p:spPr>
          <a:xfrm>
            <a:off x="611560" y="3501008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	În </a:t>
            </a:r>
            <a:r>
              <a:rPr lang="ro-RO" b="1" dirty="0" smtClean="0"/>
              <a:t>RadioGroup2</a:t>
            </a:r>
            <a:r>
              <a:rPr lang="ro-RO" dirty="0" smtClean="0"/>
              <a:t> am calculat frecvența de tăiere. Am folosit un buton </a:t>
            </a:r>
            <a:r>
              <a:rPr lang="ro-RO" b="1" dirty="0" smtClean="0"/>
              <a:t>text </a:t>
            </a:r>
            <a:r>
              <a:rPr lang="ro-RO" dirty="0" smtClean="0"/>
              <a:t>pentru </a:t>
            </a:r>
            <a:r>
              <a:rPr lang="ro-RO" dirty="0" err="1" smtClean="0"/>
              <a:t>Fo</a:t>
            </a:r>
            <a:r>
              <a:rPr lang="ro-RO" dirty="0" smtClean="0"/>
              <a:t>[Hz]. </a:t>
            </a:r>
          </a:p>
          <a:p>
            <a:r>
              <a:rPr lang="ro-RO" dirty="0" smtClean="0"/>
              <a:t>	În </a:t>
            </a:r>
            <a:r>
              <a:rPr lang="ro-RO" b="1" dirty="0" smtClean="0"/>
              <a:t>RadioGroup3</a:t>
            </a:r>
            <a:r>
              <a:rPr lang="ro-RO" dirty="0" smtClean="0"/>
              <a:t>  am calculat pulsația. Am folosit un buton de tip </a:t>
            </a:r>
            <a:r>
              <a:rPr lang="ro-RO" b="1" dirty="0" smtClean="0"/>
              <a:t>text</a:t>
            </a:r>
            <a:r>
              <a:rPr lang="ro-RO" dirty="0" smtClean="0"/>
              <a:t> pentru </a:t>
            </a:r>
            <a:r>
              <a:rPr lang="ro-RO" dirty="0" err="1" smtClean="0"/>
              <a:t>wo</a:t>
            </a:r>
            <a:r>
              <a:rPr lang="ro-RO" dirty="0" smtClean="0"/>
              <a:t>[rad/s</a:t>
            </a:r>
            <a:r>
              <a:rPr lang="ro-RO" dirty="0" smtClean="0"/>
              <a:t>].</a:t>
            </a:r>
          </a:p>
          <a:p>
            <a:r>
              <a:rPr lang="ro-RO" dirty="0" smtClean="0"/>
              <a:t>	Butoanele de tip text nu permit modificarea informației de tip text, doar dacă se intervine în codul sursă. </a:t>
            </a:r>
            <a:endParaRPr lang="ro-RO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47" y="5304958"/>
            <a:ext cx="30956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06" y="5304958"/>
            <a:ext cx="32861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61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60" y="116633"/>
            <a:ext cx="4872969" cy="259228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60" y="2852936"/>
            <a:ext cx="4872969" cy="266429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tăText 1"/>
          <p:cNvSpPr txBox="1"/>
          <p:nvPr/>
        </p:nvSpPr>
        <p:spPr>
          <a:xfrm>
            <a:off x="6660232" y="166480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RadioGroup2</a:t>
            </a:r>
            <a:endParaRPr lang="ro-RO" dirty="0"/>
          </a:p>
        </p:txBody>
      </p:sp>
      <p:sp>
        <p:nvSpPr>
          <p:cNvPr id="3" name="CasetăText 2"/>
          <p:cNvSpPr txBox="1"/>
          <p:nvPr/>
        </p:nvSpPr>
        <p:spPr>
          <a:xfrm>
            <a:off x="6516216" y="467301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RadioGroup3</a:t>
            </a:r>
            <a:endParaRPr lang="ro-RO" dirty="0"/>
          </a:p>
        </p:txBody>
      </p:sp>
      <p:sp>
        <p:nvSpPr>
          <p:cNvPr id="5" name="CasetăText 4"/>
          <p:cNvSpPr txBox="1"/>
          <p:nvPr/>
        </p:nvSpPr>
        <p:spPr>
          <a:xfrm>
            <a:off x="603951" y="551723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/>
              <a:t> </a:t>
            </a:r>
            <a:r>
              <a:rPr lang="ro-RO" dirty="0" smtClean="0"/>
              <a:t>   </a:t>
            </a:r>
            <a:r>
              <a:rPr lang="vi-VN" dirty="0" smtClean="0"/>
              <a:t>În M</a:t>
            </a:r>
            <a:r>
              <a:rPr lang="ro-RO" dirty="0" err="1" smtClean="0"/>
              <a:t>atlab</a:t>
            </a:r>
            <a:r>
              <a:rPr lang="vi-VN" dirty="0" smtClean="0"/>
              <a:t>, Visible este o proprietate a obiectelor grafice și a uicontrol-urilor, inclusiv a </a:t>
            </a:r>
            <a:r>
              <a:rPr lang="vi-VN" dirty="0" smtClean="0"/>
              <a:t>uibuttongroup-urilor</a:t>
            </a:r>
            <a:r>
              <a:rPr lang="ro-RO" dirty="0" smtClean="0"/>
              <a:t> pentru informare, d</a:t>
            </a:r>
            <a:r>
              <a:rPr lang="ro-RO" dirty="0"/>
              <a:t>a</a:t>
            </a:r>
            <a:r>
              <a:rPr lang="vi-VN" dirty="0" smtClean="0"/>
              <a:t>că </a:t>
            </a:r>
            <a:r>
              <a:rPr lang="vi-VN" dirty="0" smtClean="0"/>
              <a:t>obiectul este vizibil sau nu pe figură.</a:t>
            </a:r>
            <a:r>
              <a:rPr lang="ro-RO" dirty="0" smtClean="0"/>
              <a:t> </a:t>
            </a:r>
            <a:r>
              <a:rPr lang="vi-VN" dirty="0" smtClean="0"/>
              <a:t>Când Visible este setat la 'on', obiectul este vizibil și poate fi văzut pe figură. Când este setat la 'off', obiectul este invizibil și nu este afișat pe figură.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1213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61048"/>
            <a:ext cx="4752528" cy="2088232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tăText 1"/>
          <p:cNvSpPr txBox="1"/>
          <p:nvPr/>
        </p:nvSpPr>
        <p:spPr>
          <a:xfrm>
            <a:off x="755576" y="40466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	În ultimul grup, </a:t>
            </a:r>
            <a:r>
              <a:rPr lang="ro-RO" dirty="0" err="1" smtClean="0"/>
              <a:t>GroupAfis</a:t>
            </a:r>
            <a:r>
              <a:rPr lang="ro-RO" dirty="0" smtClean="0"/>
              <a:t> cu titlul Semnal am realizat un buton GRID de tip</a:t>
            </a:r>
            <a:r>
              <a:rPr lang="ro-RO" b="1" dirty="0" smtClean="0"/>
              <a:t> text </a:t>
            </a:r>
            <a:r>
              <a:rPr lang="ro-RO" dirty="0" smtClean="0"/>
              <a:t>și două obiecte </a:t>
            </a:r>
            <a:r>
              <a:rPr lang="ro-RO" b="1" dirty="0" err="1" smtClean="0"/>
              <a:t>radiobutton</a:t>
            </a:r>
            <a:r>
              <a:rPr lang="ro-RO" dirty="0" smtClean="0"/>
              <a:t>. Aceste obiecte se comportă ca un comutator indicând o stare ON sau OFF. Doar unul din aceste obiecte poate fi selectat.</a:t>
            </a:r>
            <a:endParaRPr lang="ro-RO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40481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ăgeată în jos 2"/>
          <p:cNvSpPr/>
          <p:nvPr/>
        </p:nvSpPr>
        <p:spPr>
          <a:xfrm>
            <a:off x="1835696" y="2400325"/>
            <a:ext cx="288032" cy="45261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Săgeată stânga-sus 3"/>
          <p:cNvSpPr/>
          <p:nvPr/>
        </p:nvSpPr>
        <p:spPr>
          <a:xfrm rot="2851389">
            <a:off x="3026486" y="2236248"/>
            <a:ext cx="648072" cy="668635"/>
          </a:xfrm>
          <a:prstGeom prst="lef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CasetăText 4"/>
          <p:cNvSpPr txBox="1"/>
          <p:nvPr/>
        </p:nvSpPr>
        <p:spPr>
          <a:xfrm>
            <a:off x="1259632" y="3035321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buton text        butoane </a:t>
            </a:r>
            <a:r>
              <a:rPr lang="ro-RO" dirty="0" err="1" smtClean="0"/>
              <a:t>radiobutton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02333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67" y="4221087"/>
            <a:ext cx="4935973" cy="17430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06362"/>
            <a:ext cx="4933950" cy="35147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17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20535"/>
            <a:ext cx="2591172" cy="61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2796"/>
            <a:ext cx="4392488" cy="216435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tăText 1"/>
          <p:cNvSpPr txBox="1"/>
          <p:nvPr/>
        </p:nvSpPr>
        <p:spPr>
          <a:xfrm>
            <a:off x="971600" y="764704"/>
            <a:ext cx="64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 smtClean="0"/>
              <a:t>	Buton de tip </a:t>
            </a:r>
            <a:r>
              <a:rPr lang="ro-RO" b="1" dirty="0" err="1" smtClean="0"/>
              <a:t>pushbutton</a:t>
            </a:r>
            <a:r>
              <a:rPr lang="ro-RO" dirty="0" smtClean="0"/>
              <a:t>, </a:t>
            </a:r>
            <a:r>
              <a:rPr lang="ro-RO" dirty="0" err="1" smtClean="0"/>
              <a:t>Inapoi</a:t>
            </a:r>
            <a:r>
              <a:rPr lang="ro-RO" dirty="0" smtClean="0"/>
              <a:t>, pentru revenirea la pagina principală. Manipulând cu </a:t>
            </a:r>
            <a:r>
              <a:rPr lang="ro-RO" dirty="0" err="1" smtClean="0"/>
              <a:t>mouse-ul</a:t>
            </a:r>
            <a:r>
              <a:rPr lang="ro-RO" dirty="0" smtClean="0"/>
              <a:t> un astfel de obiect se </a:t>
            </a:r>
            <a:r>
              <a:rPr lang="ro-RO" dirty="0" smtClean="0"/>
              <a:t>cauzează </a:t>
            </a:r>
            <a:r>
              <a:rPr lang="ro-RO" dirty="0" smtClean="0"/>
              <a:t>efectuarea de către programul </a:t>
            </a:r>
            <a:r>
              <a:rPr lang="ro-RO" dirty="0" err="1" smtClean="0"/>
              <a:t>Matlab</a:t>
            </a:r>
            <a:r>
              <a:rPr lang="ro-RO" dirty="0" smtClean="0"/>
              <a:t> a unei acțiuni definite. </a:t>
            </a:r>
            <a:endParaRPr lang="ro-RO" dirty="0"/>
          </a:p>
        </p:txBody>
      </p:sp>
      <p:sp>
        <p:nvSpPr>
          <p:cNvPr id="3" name="Săgeată în jos 2"/>
          <p:cNvSpPr/>
          <p:nvPr/>
        </p:nvSpPr>
        <p:spPr>
          <a:xfrm>
            <a:off x="6804248" y="3498950"/>
            <a:ext cx="360040" cy="432048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CasetăText 3"/>
          <p:cNvSpPr txBox="1"/>
          <p:nvPr/>
        </p:nvSpPr>
        <p:spPr>
          <a:xfrm>
            <a:off x="6012160" y="400506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b</a:t>
            </a:r>
            <a:r>
              <a:rPr lang="ro-RO" dirty="0" smtClean="0"/>
              <a:t>uton </a:t>
            </a:r>
            <a:r>
              <a:rPr lang="ro-RO" dirty="0" err="1" smtClean="0"/>
              <a:t>pushbutton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9802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772816"/>
            <a:ext cx="8352928" cy="374441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tăText 1"/>
          <p:cNvSpPr txBox="1"/>
          <p:nvPr/>
        </p:nvSpPr>
        <p:spPr>
          <a:xfrm>
            <a:off x="395536" y="332656"/>
            <a:ext cx="864096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	</a:t>
            </a:r>
          </a:p>
          <a:p>
            <a:r>
              <a:rPr lang="ro-RO" dirty="0"/>
              <a:t>	</a:t>
            </a:r>
            <a:r>
              <a:rPr lang="ro-RO" sz="2000" dirty="0" smtClean="0"/>
              <a:t>Coduri pentru culori în </a:t>
            </a:r>
            <a:r>
              <a:rPr lang="ro-RO" sz="2000" dirty="0" err="1" smtClean="0"/>
              <a:t>Matlab</a:t>
            </a:r>
            <a:r>
              <a:rPr lang="ro-RO" sz="2000" dirty="0" smtClean="0"/>
              <a:t>: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169475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chemeClr val="accent2">
                <a:lumMod val="40000"/>
                <a:lumOff val="60000"/>
              </a:schemeClr>
            </a:gs>
            <a:gs pos="61000">
              <a:schemeClr val="accent6">
                <a:lumMod val="40000"/>
                <a:lumOff val="60000"/>
              </a:schemeClr>
            </a:gs>
            <a:gs pos="82001">
              <a:schemeClr val="accent6">
                <a:lumMod val="40000"/>
                <a:lumOff val="60000"/>
              </a:schemeClr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/>
          <p:cNvSpPr/>
          <p:nvPr/>
        </p:nvSpPr>
        <p:spPr>
          <a:xfrm>
            <a:off x="683568" y="1988840"/>
            <a:ext cx="813690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o-RO" dirty="0"/>
          </a:p>
          <a:p>
            <a:pPr marL="342900" lvl="0" indent="-342900" algn="just">
              <a:buFont typeface="Wingdings" pitchFamily="2" charset="2"/>
              <a:buChar char="v"/>
            </a:pPr>
            <a:r>
              <a:rPr lang="ro-RO" sz="2400" dirty="0"/>
              <a:t>Curs 5 “Componente și circuite electronice pasive”- Sl. Dr. ing. Vlad Bande</a:t>
            </a:r>
          </a:p>
          <a:p>
            <a:pPr marL="342900" lvl="0" indent="-342900" algn="just">
              <a:buFont typeface="Wingdings" pitchFamily="2" charset="2"/>
              <a:buChar char="v"/>
            </a:pPr>
            <a:r>
              <a:rPr lang="ro-RO" sz="2400" dirty="0"/>
              <a:t>Laborator “Grafica Asistata de Calculator”- Sl. Dr. ing. Adrian Tăut  </a:t>
            </a:r>
          </a:p>
          <a:p>
            <a:pPr marL="342900" lvl="0" indent="-342900" algn="just">
              <a:buFont typeface="Wingdings" pitchFamily="2" charset="2"/>
              <a:buChar char="v"/>
            </a:pPr>
            <a:r>
              <a:rPr lang="ro-RO" sz="2400" dirty="0"/>
              <a:t>https://www.mathworks.com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ro-RO" sz="2400" dirty="0"/>
              <a:t>https://etti.utcluj.ro/acasa.htm</a:t>
            </a:r>
            <a:r>
              <a:rPr lang="fr-BE" sz="2400" dirty="0"/>
              <a:t>l  -</a:t>
            </a:r>
            <a:r>
              <a:rPr lang="fr-BE" sz="2400" dirty="0" err="1"/>
              <a:t>imagini</a:t>
            </a:r>
            <a:r>
              <a:rPr lang="fr-BE" sz="2400" dirty="0"/>
              <a:t> </a:t>
            </a:r>
            <a:r>
              <a:rPr lang="fr-BE" sz="2400" dirty="0" smtClean="0"/>
              <a:t>logo</a:t>
            </a:r>
            <a:endParaRPr lang="ro-RO" sz="2400" dirty="0" smtClean="0"/>
          </a:p>
          <a:p>
            <a:pPr marL="342900" lvl="0" indent="-342900" algn="just">
              <a:buFont typeface="Wingdings" pitchFamily="2" charset="2"/>
              <a:buChar char="v"/>
            </a:pPr>
            <a:r>
              <a:rPr lang="ro-RO" sz="2400" dirty="0" smtClean="0">
                <a:latin typeface="Georgia" pitchFamily="18" charset="0"/>
              </a:rPr>
              <a:t>Circuitul a fost realizat cu ajutorul programului </a:t>
            </a:r>
            <a:r>
              <a:rPr lang="ro-RO" sz="2400" dirty="0" err="1" smtClean="0">
                <a:latin typeface="Georgia" pitchFamily="18" charset="0"/>
              </a:rPr>
              <a:t>OrCad</a:t>
            </a:r>
            <a:r>
              <a:rPr lang="ro-RO" sz="2400" dirty="0" smtClean="0">
                <a:latin typeface="Georgia" pitchFamily="18" charset="0"/>
              </a:rPr>
              <a:t>/</a:t>
            </a:r>
            <a:r>
              <a:rPr lang="ro-RO" sz="2400" dirty="0" err="1" smtClean="0">
                <a:latin typeface="Georgia" pitchFamily="18" charset="0"/>
              </a:rPr>
              <a:t>Pspice</a:t>
            </a:r>
            <a:endParaRPr lang="en-US" sz="2400" dirty="0" smtClean="0">
              <a:latin typeface="Georgia" pitchFamily="18" charset="0"/>
            </a:endParaRPr>
          </a:p>
        </p:txBody>
      </p:sp>
      <p:sp>
        <p:nvSpPr>
          <p:cNvPr id="4" name="CasetăText 3"/>
          <p:cNvSpPr txBox="1"/>
          <p:nvPr/>
        </p:nvSpPr>
        <p:spPr>
          <a:xfrm>
            <a:off x="1007604" y="924939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>
                <a:latin typeface="Algerian" pitchFamily="82" charset="0"/>
              </a:rPr>
              <a:t>Bibliografie si </a:t>
            </a:r>
            <a:r>
              <a:rPr lang="ro-RO" sz="2800" dirty="0" err="1" smtClean="0">
                <a:latin typeface="Algerian" pitchFamily="82" charset="0"/>
              </a:rPr>
              <a:t>sitografie</a:t>
            </a:r>
            <a:endParaRPr lang="ro-RO" sz="2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9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chemeClr val="accent2">
                <a:lumMod val="40000"/>
                <a:lumOff val="60000"/>
              </a:schemeClr>
            </a:gs>
            <a:gs pos="61000">
              <a:schemeClr val="accent6">
                <a:lumMod val="40000"/>
                <a:lumOff val="60000"/>
              </a:schemeClr>
            </a:gs>
            <a:gs pos="82001">
              <a:schemeClr val="accent6">
                <a:lumMod val="40000"/>
                <a:lumOff val="60000"/>
              </a:schemeClr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/>
          <p:cNvSpPr txBox="1"/>
          <p:nvPr/>
        </p:nvSpPr>
        <p:spPr>
          <a:xfrm>
            <a:off x="370384" y="90872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	</a:t>
            </a:r>
            <a:r>
              <a:rPr lang="vi-VN" dirty="0" smtClean="0">
                <a:solidFill>
                  <a:srgbClr val="C00000"/>
                </a:solidFill>
              </a:rPr>
              <a:t>Filtrul trece-jos (FTJ)</a:t>
            </a:r>
            <a:r>
              <a:rPr lang="vi-VN" dirty="0" smtClean="0"/>
              <a:t> permite trecerea semnalelor de frecvență joasă și blochează trecerea semnalelor de frecvență înaltă. Lasă să treacă doar frecvențele mai mici decât frecvența de </a:t>
            </a:r>
            <a:r>
              <a:rPr lang="vi-VN" dirty="0" smtClean="0"/>
              <a:t>tăiere</a:t>
            </a:r>
            <a:r>
              <a:rPr lang="ro-RO" dirty="0" smtClean="0"/>
              <a:t>.</a:t>
            </a:r>
            <a:r>
              <a:rPr lang="vi-VN" dirty="0" smtClean="0"/>
              <a:t> </a:t>
            </a:r>
            <a:r>
              <a:rPr lang="vi-VN" dirty="0" smtClean="0"/>
              <a:t>. </a:t>
            </a:r>
            <a:endParaRPr lang="ro-RO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5184576" cy="259228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tăText 2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	</a:t>
            </a:r>
            <a:r>
              <a:rPr lang="vi-VN" dirty="0" smtClean="0"/>
              <a:t>Vi= tensiune sinusoidală </a:t>
            </a:r>
            <a:endParaRPr lang="ro-RO" dirty="0" smtClean="0"/>
          </a:p>
          <a:p>
            <a:r>
              <a:rPr lang="ro-RO" dirty="0" smtClean="0"/>
              <a:t>	</a:t>
            </a:r>
            <a:r>
              <a:rPr lang="vi-VN" dirty="0" smtClean="0"/>
              <a:t>f= frecvența </a:t>
            </a:r>
            <a:endParaRPr lang="ro-RO" dirty="0" smtClean="0"/>
          </a:p>
          <a:p>
            <a:r>
              <a:rPr lang="ro-RO" dirty="0" smtClean="0"/>
              <a:t>	</a:t>
            </a:r>
            <a:r>
              <a:rPr lang="vi-VN" dirty="0" smtClean="0"/>
              <a:t>f= </a:t>
            </a:r>
            <a:r>
              <a:rPr lang="el-GR" dirty="0" smtClean="0"/>
              <a:t>ω/2π ω= </a:t>
            </a:r>
            <a:r>
              <a:rPr lang="vi-VN" dirty="0" smtClean="0"/>
              <a:t>pulsația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8970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84" y="116632"/>
            <a:ext cx="7344816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60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5400600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96157"/>
            <a:ext cx="3024336" cy="266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28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641"/>
            <a:ext cx="619268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94" y="3645024"/>
            <a:ext cx="6195601" cy="321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56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17999">
              <a:srgbClr val="FEE7F2"/>
            </a:gs>
            <a:gs pos="36000">
              <a:schemeClr val="accent2">
                <a:lumMod val="40000"/>
                <a:lumOff val="60000"/>
              </a:schemeClr>
            </a:gs>
            <a:gs pos="61000">
              <a:schemeClr val="accent2">
                <a:lumMod val="20000"/>
                <a:lumOff val="80000"/>
              </a:schemeClr>
            </a:gs>
            <a:gs pos="56250">
              <a:schemeClr val="accent2">
                <a:lumMod val="40000"/>
                <a:lumOff val="60000"/>
              </a:schemeClr>
            </a:gs>
            <a:gs pos="82001">
              <a:schemeClr val="accent2">
                <a:lumMod val="60000"/>
                <a:lumOff val="40000"/>
              </a:schemeClr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7" y="404664"/>
            <a:ext cx="7488832" cy="590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ăgeată la dreapta 3"/>
          <p:cNvSpPr/>
          <p:nvPr/>
        </p:nvSpPr>
        <p:spPr>
          <a:xfrm>
            <a:off x="6804248" y="2175149"/>
            <a:ext cx="576064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" name="Săgeată la dreapta 4"/>
          <p:cNvSpPr/>
          <p:nvPr/>
        </p:nvSpPr>
        <p:spPr>
          <a:xfrm>
            <a:off x="6804248" y="3086377"/>
            <a:ext cx="576064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CasetăText 5"/>
          <p:cNvSpPr txBox="1"/>
          <p:nvPr/>
        </p:nvSpPr>
        <p:spPr>
          <a:xfrm>
            <a:off x="7553765" y="1857500"/>
            <a:ext cx="1440160" cy="923330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just"/>
            <a:r>
              <a:rPr lang="ro-RO" dirty="0" smtClean="0"/>
              <a:t>Buton pentru deschiderea          graficului</a:t>
            </a:r>
            <a:endParaRPr lang="en-US" dirty="0" smtClean="0"/>
          </a:p>
        </p:txBody>
      </p:sp>
      <p:sp>
        <p:nvSpPr>
          <p:cNvPr id="7" name="Săgeată la dreapta 6"/>
          <p:cNvSpPr/>
          <p:nvPr/>
        </p:nvSpPr>
        <p:spPr>
          <a:xfrm>
            <a:off x="6804248" y="4017105"/>
            <a:ext cx="576064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Săgeată la dreapta 7"/>
          <p:cNvSpPr/>
          <p:nvPr/>
        </p:nvSpPr>
        <p:spPr>
          <a:xfrm>
            <a:off x="6804248" y="5559005"/>
            <a:ext cx="576064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CasetăText 8"/>
          <p:cNvSpPr txBox="1"/>
          <p:nvPr/>
        </p:nvSpPr>
        <p:spPr>
          <a:xfrm>
            <a:off x="7570355" y="2912744"/>
            <a:ext cx="1440160" cy="92333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ro-RO" dirty="0" smtClean="0"/>
              <a:t>Buton pentru deschiderea   diagramelor</a:t>
            </a:r>
            <a:endParaRPr lang="en-US" dirty="0"/>
          </a:p>
        </p:txBody>
      </p:sp>
      <p:sp>
        <p:nvSpPr>
          <p:cNvPr id="10" name="CasetăText 9"/>
          <p:cNvSpPr txBox="1"/>
          <p:nvPr/>
        </p:nvSpPr>
        <p:spPr>
          <a:xfrm>
            <a:off x="7595685" y="4017105"/>
            <a:ext cx="1456750" cy="120032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ro-RO" dirty="0" smtClean="0"/>
              <a:t>Buton pentru deschiderea prezentării Power Point</a:t>
            </a:r>
            <a:endParaRPr lang="en-US" dirty="0"/>
          </a:p>
        </p:txBody>
      </p:sp>
      <p:sp>
        <p:nvSpPr>
          <p:cNvPr id="11" name="CasetăText 10"/>
          <p:cNvSpPr txBox="1"/>
          <p:nvPr/>
        </p:nvSpPr>
        <p:spPr>
          <a:xfrm>
            <a:off x="7612275" y="5385372"/>
            <a:ext cx="1440160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Buton</a:t>
            </a:r>
            <a:r>
              <a:rPr lang="en-US" dirty="0" smtClean="0"/>
              <a:t> </a:t>
            </a:r>
            <a:r>
              <a:rPr lang="ro-RO" dirty="0" smtClean="0"/>
              <a:t>pentru </a:t>
            </a:r>
            <a:r>
              <a:rPr lang="en-US" dirty="0" smtClean="0"/>
              <a:t> </a:t>
            </a:r>
            <a:r>
              <a:rPr lang="ro-RO" dirty="0" smtClean="0"/>
              <a:t>închiderea paginii</a:t>
            </a:r>
            <a:endParaRPr lang="en-US" dirty="0"/>
          </a:p>
        </p:txBody>
      </p:sp>
      <p:sp>
        <p:nvSpPr>
          <p:cNvPr id="12" name="CasetăText 11"/>
          <p:cNvSpPr txBox="1"/>
          <p:nvPr/>
        </p:nvSpPr>
        <p:spPr>
          <a:xfrm>
            <a:off x="2193892" y="836712"/>
            <a:ext cx="792088" cy="92333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ro-RO" dirty="0" smtClean="0"/>
              <a:t>             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13" name="Săgeată la dreapta 12"/>
          <p:cNvSpPr/>
          <p:nvPr/>
        </p:nvSpPr>
        <p:spPr>
          <a:xfrm>
            <a:off x="3203848" y="836712"/>
            <a:ext cx="504056" cy="28803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CasetăText 13"/>
          <p:cNvSpPr txBox="1"/>
          <p:nvPr/>
        </p:nvSpPr>
        <p:spPr>
          <a:xfrm>
            <a:off x="3904425" y="404664"/>
            <a:ext cx="1368152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ro-RO" dirty="0" smtClean="0"/>
              <a:t>Meniu de </a:t>
            </a:r>
            <a:r>
              <a:rPr lang="ro-RO" dirty="0" err="1" smtClean="0"/>
              <a:t>documenție</a:t>
            </a:r>
            <a:endParaRPr lang="en-US" dirty="0" smtClean="0"/>
          </a:p>
        </p:txBody>
      </p:sp>
      <p:sp>
        <p:nvSpPr>
          <p:cNvPr id="15" name="CasetăText 14"/>
          <p:cNvSpPr txBox="1"/>
          <p:nvPr/>
        </p:nvSpPr>
        <p:spPr>
          <a:xfrm>
            <a:off x="143748" y="75982"/>
            <a:ext cx="298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</a:t>
            </a:r>
            <a:r>
              <a:rPr lang="ro-RO" dirty="0" smtClean="0"/>
              <a:t>agina_</a:t>
            </a:r>
            <a:r>
              <a:rPr lang="ro-RO" dirty="0" err="1" smtClean="0"/>
              <a:t>principala.m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4853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17999">
              <a:srgbClr val="FEE7F2"/>
            </a:gs>
            <a:gs pos="36000">
              <a:schemeClr val="accent2">
                <a:lumMod val="40000"/>
                <a:lumOff val="60000"/>
              </a:schemeClr>
            </a:gs>
            <a:gs pos="61000">
              <a:schemeClr val="accent2">
                <a:lumMod val="20000"/>
                <a:lumOff val="80000"/>
              </a:schemeClr>
            </a:gs>
            <a:gs pos="56250">
              <a:schemeClr val="accent2">
                <a:lumMod val="40000"/>
                <a:lumOff val="60000"/>
              </a:schemeClr>
            </a:gs>
            <a:gs pos="82001">
              <a:schemeClr val="accent2">
                <a:lumMod val="60000"/>
                <a:lumOff val="40000"/>
              </a:schemeClr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/>
          <p:cNvSpPr txBox="1"/>
          <p:nvPr/>
        </p:nvSpPr>
        <p:spPr>
          <a:xfrm>
            <a:off x="395536" y="33265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 smtClean="0"/>
              <a:t>	Cu ajutorul programului </a:t>
            </a:r>
            <a:r>
              <a:rPr lang="ro-RO" dirty="0" err="1" smtClean="0"/>
              <a:t>Matlab</a:t>
            </a:r>
            <a:r>
              <a:rPr lang="ro-RO" dirty="0" smtClean="0"/>
              <a:t> am creat o fereastră nouă cu </a:t>
            </a:r>
            <a:r>
              <a:rPr lang="ro-RO" dirty="0" smtClean="0"/>
              <a:t>următoarele </a:t>
            </a:r>
            <a:r>
              <a:rPr lang="ro-RO" dirty="0" smtClean="0"/>
              <a:t>caracteristici: </a:t>
            </a:r>
            <a:endParaRPr lang="ro-R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32756"/>
            <a:ext cx="4680520" cy="1224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C0000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" name="Săgeată la dreapta 2"/>
          <p:cNvSpPr/>
          <p:nvPr/>
        </p:nvSpPr>
        <p:spPr>
          <a:xfrm>
            <a:off x="5220072" y="1304764"/>
            <a:ext cx="720080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CasetăText 15"/>
          <p:cNvSpPr txBox="1"/>
          <p:nvPr/>
        </p:nvSpPr>
        <p:spPr>
          <a:xfrm>
            <a:off x="6084168" y="12327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Numele ferestrei</a:t>
            </a:r>
            <a:endParaRPr lang="ro-RO" dirty="0"/>
          </a:p>
        </p:txBody>
      </p:sp>
      <p:sp>
        <p:nvSpPr>
          <p:cNvPr id="17" name="Săgeată la dreapta 16"/>
          <p:cNvSpPr/>
          <p:nvPr/>
        </p:nvSpPr>
        <p:spPr>
          <a:xfrm>
            <a:off x="5220072" y="1566017"/>
            <a:ext cx="720080" cy="24273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CasetăText 17"/>
          <p:cNvSpPr txBox="1"/>
          <p:nvPr/>
        </p:nvSpPr>
        <p:spPr>
          <a:xfrm>
            <a:off x="6084168" y="159040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Unitățile de măsură</a:t>
            </a:r>
            <a:endParaRPr lang="ro-RO" dirty="0"/>
          </a:p>
        </p:txBody>
      </p:sp>
      <p:sp>
        <p:nvSpPr>
          <p:cNvPr id="19" name="Săgeată în jos 18"/>
          <p:cNvSpPr/>
          <p:nvPr/>
        </p:nvSpPr>
        <p:spPr>
          <a:xfrm>
            <a:off x="2555776" y="2348880"/>
            <a:ext cx="180020" cy="504056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CasetăText 19"/>
          <p:cNvSpPr txBox="1"/>
          <p:nvPr/>
        </p:nvSpPr>
        <p:spPr>
          <a:xfrm>
            <a:off x="1475656" y="296522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Numărul </a:t>
            </a:r>
            <a:r>
              <a:rPr lang="ro-RO" dirty="0" err="1" smtClean="0"/>
              <a:t>ferestrei-</a:t>
            </a:r>
            <a:r>
              <a:rPr lang="ro-RO" dirty="0" smtClean="0"/>
              <a:t> nu se atribuie</a:t>
            </a:r>
            <a:endParaRPr lang="ro-RO" dirty="0"/>
          </a:p>
        </p:txBody>
      </p:sp>
      <p:sp>
        <p:nvSpPr>
          <p:cNvPr id="21" name="Săgeată la dreapta 20"/>
          <p:cNvSpPr/>
          <p:nvPr/>
        </p:nvSpPr>
        <p:spPr>
          <a:xfrm>
            <a:off x="5220072" y="1959735"/>
            <a:ext cx="720080" cy="24512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CasetăText 21"/>
          <p:cNvSpPr txBox="1"/>
          <p:nvPr/>
        </p:nvSpPr>
        <p:spPr>
          <a:xfrm>
            <a:off x="6084168" y="1959735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 smtClean="0"/>
              <a:t>Poziția ferestrei pe ecran</a:t>
            </a:r>
          </a:p>
          <a:p>
            <a:pPr algn="just"/>
            <a:r>
              <a:rPr lang="ro-RO" dirty="0"/>
              <a:t>[</a:t>
            </a:r>
            <a:r>
              <a:rPr lang="ro-RO" dirty="0" smtClean="0"/>
              <a:t>orizontal,vertical,lungimea,lățimea</a:t>
            </a:r>
            <a:r>
              <a:rPr lang="ro-RO" dirty="0"/>
              <a:t>] </a:t>
            </a:r>
          </a:p>
        </p:txBody>
      </p:sp>
      <p:sp>
        <p:nvSpPr>
          <p:cNvPr id="23" name="CasetăText 22"/>
          <p:cNvSpPr txBox="1"/>
          <p:nvPr/>
        </p:nvSpPr>
        <p:spPr>
          <a:xfrm>
            <a:off x="407252" y="357301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	Imaginea descrie reprezentarea unui filtru RC trece jos.</a:t>
            </a:r>
          </a:p>
          <a:p>
            <a:endParaRPr lang="ro-RO" dirty="0"/>
          </a:p>
        </p:txBody>
      </p:sp>
      <p:sp>
        <p:nvSpPr>
          <p:cNvPr id="24" name="CasetăText 23"/>
          <p:cNvSpPr txBox="1"/>
          <p:nvPr/>
        </p:nvSpPr>
        <p:spPr>
          <a:xfrm>
            <a:off x="395536" y="5605126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90" y="4573416"/>
            <a:ext cx="6264696" cy="13857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0339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17999">
              <a:srgbClr val="FEE7F2"/>
            </a:gs>
            <a:gs pos="36000">
              <a:schemeClr val="accent2">
                <a:lumMod val="40000"/>
                <a:lumOff val="60000"/>
              </a:schemeClr>
            </a:gs>
            <a:gs pos="61000">
              <a:schemeClr val="accent2">
                <a:lumMod val="20000"/>
                <a:lumOff val="80000"/>
              </a:schemeClr>
            </a:gs>
            <a:gs pos="56250">
              <a:schemeClr val="accent2">
                <a:lumMod val="40000"/>
                <a:lumOff val="60000"/>
              </a:schemeClr>
            </a:gs>
            <a:gs pos="82001">
              <a:schemeClr val="accent2">
                <a:lumMod val="60000"/>
                <a:lumOff val="40000"/>
              </a:schemeClr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setăText 22"/>
          <p:cNvSpPr txBox="1"/>
          <p:nvPr/>
        </p:nvSpPr>
        <p:spPr>
          <a:xfrm>
            <a:off x="395536" y="33265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prstClr val="black"/>
                </a:solidFill>
              </a:rPr>
              <a:t>	</a:t>
            </a:r>
            <a:endParaRPr lang="ro-RO" dirty="0" smtClean="0">
              <a:solidFill>
                <a:prstClr val="black"/>
              </a:solidFill>
            </a:endParaRPr>
          </a:p>
          <a:p>
            <a:r>
              <a:rPr lang="ro-RO" dirty="0">
                <a:solidFill>
                  <a:prstClr val="black"/>
                </a:solidFill>
              </a:rPr>
              <a:t>	</a:t>
            </a:r>
            <a:r>
              <a:rPr lang="ro-RO" dirty="0" smtClean="0">
                <a:solidFill>
                  <a:prstClr val="black"/>
                </a:solidFill>
              </a:rPr>
              <a:t>Realizarea </a:t>
            </a:r>
            <a:r>
              <a:rPr lang="ro-RO" dirty="0">
                <a:solidFill>
                  <a:prstClr val="black"/>
                </a:solidFill>
              </a:rPr>
              <a:t>butoanelor de documentație:</a:t>
            </a:r>
          </a:p>
          <a:p>
            <a:endParaRPr lang="ro-RO" dirty="0">
              <a:solidFill>
                <a:prstClr val="black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25" y="1255986"/>
            <a:ext cx="7092751" cy="179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CasetăText 23"/>
          <p:cNvSpPr txBox="1"/>
          <p:nvPr/>
        </p:nvSpPr>
        <p:spPr>
          <a:xfrm>
            <a:off x="359354" y="321297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prstClr val="black"/>
                </a:solidFill>
              </a:rPr>
              <a:t>	Am utilizat funcția </a:t>
            </a:r>
            <a:r>
              <a:rPr lang="ro-RO" dirty="0" err="1">
                <a:solidFill>
                  <a:prstClr val="black"/>
                </a:solidFill>
              </a:rPr>
              <a:t>uimenu</a:t>
            </a:r>
            <a:r>
              <a:rPr lang="ro-RO" dirty="0">
                <a:solidFill>
                  <a:prstClr val="black"/>
                </a:solidFill>
              </a:rPr>
              <a:t> care </a:t>
            </a:r>
            <a:r>
              <a:rPr lang="ro-RO" dirty="0" err="1">
                <a:solidFill>
                  <a:prstClr val="black"/>
                </a:solidFill>
              </a:rPr>
              <a:t>crează</a:t>
            </a:r>
            <a:r>
              <a:rPr lang="ro-RO" dirty="0">
                <a:solidFill>
                  <a:prstClr val="black"/>
                </a:solidFill>
              </a:rPr>
              <a:t> 4 obiecte în bara de butoane a ferestrei nou create. </a:t>
            </a:r>
            <a:endParaRPr lang="ro-RO" dirty="0" smtClean="0">
              <a:solidFill>
                <a:prstClr val="black"/>
              </a:solidFill>
            </a:endParaRPr>
          </a:p>
          <a:p>
            <a:endParaRPr lang="ro-RO" dirty="0">
              <a:solidFill>
                <a:prstClr val="black"/>
              </a:solidFill>
            </a:endParaRPr>
          </a:p>
        </p:txBody>
      </p:sp>
      <p:sp>
        <p:nvSpPr>
          <p:cNvPr id="25" name="CasetăText 24"/>
          <p:cNvSpPr txBox="1"/>
          <p:nvPr/>
        </p:nvSpPr>
        <p:spPr>
          <a:xfrm>
            <a:off x="395358" y="4365104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 smtClean="0"/>
              <a:t>	Cei mai importanți parametri ai funcției </a:t>
            </a:r>
            <a:r>
              <a:rPr lang="ro-RO" dirty="0" err="1" smtClean="0">
                <a:solidFill>
                  <a:srgbClr val="C00000"/>
                </a:solidFill>
              </a:rPr>
              <a:t>uimenu</a:t>
            </a:r>
            <a:r>
              <a:rPr lang="ro-RO" dirty="0" smtClean="0"/>
              <a:t> sunt: </a:t>
            </a:r>
            <a:endParaRPr lang="ro-RO" dirty="0" smtClean="0">
              <a:solidFill>
                <a:srgbClr val="C00000"/>
              </a:solidFill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ro-RO" dirty="0" err="1" smtClean="0">
                <a:solidFill>
                  <a:srgbClr val="C00000"/>
                </a:solidFill>
              </a:rPr>
              <a:t>Label</a:t>
            </a:r>
            <a:r>
              <a:rPr lang="ro-RO" dirty="0" err="1" smtClean="0"/>
              <a:t>-</a:t>
            </a:r>
            <a:r>
              <a:rPr lang="ro-RO" dirty="0" smtClean="0"/>
              <a:t> atribuie numele meniului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ro-RO" dirty="0" err="1" smtClean="0">
                <a:solidFill>
                  <a:srgbClr val="C00000"/>
                </a:solidFill>
              </a:rPr>
              <a:t>Callback</a:t>
            </a:r>
            <a:r>
              <a:rPr lang="ro-RO" dirty="0" err="1" smtClean="0"/>
              <a:t>-</a:t>
            </a:r>
            <a:r>
              <a:rPr lang="ro-RO" dirty="0" smtClean="0"/>
              <a:t> permite apelarea unei funcții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ro-RO" dirty="0" err="1" smtClean="0">
                <a:solidFill>
                  <a:srgbClr val="C00000"/>
                </a:solidFill>
              </a:rPr>
              <a:t>Separator</a:t>
            </a:r>
            <a:r>
              <a:rPr lang="ro-RO" dirty="0" err="1" smtClean="0"/>
              <a:t>-</a:t>
            </a:r>
            <a:r>
              <a:rPr lang="ro-RO" dirty="0" smtClean="0"/>
              <a:t> permite separarea în cadrul unui meniu a două </a:t>
            </a:r>
            <a:r>
              <a:rPr lang="ro-RO" dirty="0" err="1" smtClean="0"/>
              <a:t>submeniuri</a:t>
            </a:r>
            <a:r>
              <a:rPr lang="ro-RO" dirty="0" smtClean="0"/>
              <a:t> între ele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ro-RO" dirty="0" err="1" smtClean="0">
                <a:solidFill>
                  <a:srgbClr val="C00000"/>
                </a:solidFill>
              </a:rPr>
              <a:t>Accelerator</a:t>
            </a:r>
            <a:r>
              <a:rPr lang="ro-RO" dirty="0" err="1" smtClean="0"/>
              <a:t>-</a:t>
            </a:r>
            <a:r>
              <a:rPr lang="ro-RO" dirty="0"/>
              <a:t> </a:t>
            </a:r>
            <a:r>
              <a:rPr lang="ro-RO" dirty="0" smtClean="0"/>
              <a:t>permite atribuirea unei scurtături pentru realizarea funcției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1589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56895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ăgeată în jos 1"/>
          <p:cNvSpPr/>
          <p:nvPr/>
        </p:nvSpPr>
        <p:spPr>
          <a:xfrm>
            <a:off x="2161456" y="5523299"/>
            <a:ext cx="360040" cy="504056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rgbClr val="C00000"/>
              </a:solidFill>
            </a:endParaRPr>
          </a:p>
        </p:txBody>
      </p:sp>
      <p:sp>
        <p:nvSpPr>
          <p:cNvPr id="3" name="CasetăText 2"/>
          <p:cNvSpPr txBox="1"/>
          <p:nvPr/>
        </p:nvSpPr>
        <p:spPr>
          <a:xfrm>
            <a:off x="827584" y="6093296"/>
            <a:ext cx="302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Buton pentru afișarea diagramelor</a:t>
            </a:r>
            <a:endParaRPr lang="ro-RO" dirty="0"/>
          </a:p>
        </p:txBody>
      </p:sp>
      <p:sp>
        <p:nvSpPr>
          <p:cNvPr id="4" name="Săgeată în jos 3"/>
          <p:cNvSpPr/>
          <p:nvPr/>
        </p:nvSpPr>
        <p:spPr>
          <a:xfrm>
            <a:off x="6287533" y="5517232"/>
            <a:ext cx="360040" cy="504056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CasetăText 4"/>
          <p:cNvSpPr txBox="1"/>
          <p:nvPr/>
        </p:nvSpPr>
        <p:spPr>
          <a:xfrm>
            <a:off x="4883377" y="6065618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Buton de revenire la pagina principală</a:t>
            </a:r>
            <a:endParaRPr lang="ro-RO" dirty="0"/>
          </a:p>
        </p:txBody>
      </p:sp>
      <p:sp>
        <p:nvSpPr>
          <p:cNvPr id="6" name="Săgeată la dreapta 5"/>
          <p:cNvSpPr/>
          <p:nvPr/>
        </p:nvSpPr>
        <p:spPr>
          <a:xfrm>
            <a:off x="7489367" y="2276872"/>
            <a:ext cx="432048" cy="21602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CasetăText 6"/>
          <p:cNvSpPr txBox="1"/>
          <p:nvPr/>
        </p:nvSpPr>
        <p:spPr>
          <a:xfrm>
            <a:off x="7956376" y="2061718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Schema electrică</a:t>
            </a:r>
            <a:endParaRPr lang="ro-RO" dirty="0"/>
          </a:p>
        </p:txBody>
      </p:sp>
      <p:sp>
        <p:nvSpPr>
          <p:cNvPr id="8" name="CasetăText 7"/>
          <p:cNvSpPr txBox="1"/>
          <p:nvPr/>
        </p:nvSpPr>
        <p:spPr>
          <a:xfrm>
            <a:off x="323528" y="8149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 smtClean="0"/>
              <a:t>graficFTJ.m</a:t>
            </a:r>
            <a:r>
              <a:rPr lang="ro-RO" dirty="0" smtClean="0"/>
              <a:t> 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72086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228</Words>
  <Application>Microsoft Office PowerPoint</Application>
  <PresentationFormat>Expunere pe ecran (4:3)</PresentationFormat>
  <Paragraphs>63</Paragraphs>
  <Slides>19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2</vt:i4>
      </vt:variant>
      <vt:variant>
        <vt:lpstr>Titluri diapozitive</vt:lpstr>
      </vt:variant>
      <vt:variant>
        <vt:i4>19</vt:i4>
      </vt:variant>
    </vt:vector>
  </HeadingPairs>
  <TitlesOfParts>
    <vt:vector size="21" baseType="lpstr">
      <vt:lpstr>Temă Office</vt:lpstr>
      <vt:lpstr>1_Temă Office</vt:lpstr>
      <vt:lpstr> 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Windows User</dc:creator>
  <cp:lastModifiedBy>Windows User</cp:lastModifiedBy>
  <cp:revision>30</cp:revision>
  <dcterms:created xsi:type="dcterms:W3CDTF">2024-01-29T06:23:51Z</dcterms:created>
  <dcterms:modified xsi:type="dcterms:W3CDTF">2024-01-29T20:14:08Z</dcterms:modified>
</cp:coreProperties>
</file>