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4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Radixsort_b10</c:v>
                </c:pt>
                <c:pt idx="1">
                  <c:v>Bubblesort</c:v>
                </c:pt>
                <c:pt idx="2">
                  <c:v>Radixsort_b2</c:v>
                </c:pt>
                <c:pt idx="3">
                  <c:v>Mergesort</c:v>
                </c:pt>
                <c:pt idx="4">
                  <c:v>Quicksort2</c:v>
                </c:pt>
                <c:pt idx="5">
                  <c:v>Quicksort1</c:v>
                </c:pt>
                <c:pt idx="6">
                  <c:v>Countsort</c:v>
                </c:pt>
                <c:pt idx="7">
                  <c:v>Sort()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1.0014400000000001</c:v>
                </c:pt>
                <c:pt idx="1">
                  <c:v>0.32843</c:v>
                </c:pt>
                <c:pt idx="2">
                  <c:v>6.3750000000000001E-2</c:v>
                </c:pt>
                <c:pt idx="3">
                  <c:v>9.6399999999999993E-3</c:v>
                </c:pt>
                <c:pt idx="4">
                  <c:v>6.1700000000000001E-3</c:v>
                </c:pt>
                <c:pt idx="5">
                  <c:v>3.3999999999999998E-3</c:v>
                </c:pt>
                <c:pt idx="6">
                  <c:v>4.6000000000000001E-4</c:v>
                </c:pt>
                <c:pt idx="7">
                  <c:v>1.2999999999999999E-4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63-4870-8CA1-9839622B1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0816544"/>
        <c:axId val="314582128"/>
      </c:barChart>
      <c:catAx>
        <c:axId val="31081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82128"/>
        <c:crosses val="autoZero"/>
        <c:auto val="1"/>
        <c:lblAlgn val="ctr"/>
        <c:lblOffset val="100"/>
        <c:noMultiLvlLbl val="0"/>
      </c:catAx>
      <c:valAx>
        <c:axId val="31458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81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Bubblesort</c:v>
                </c:pt>
                <c:pt idx="1">
                  <c:v>Radixsort_b10</c:v>
                </c:pt>
                <c:pt idx="2">
                  <c:v>Radixsort_b2</c:v>
                </c:pt>
                <c:pt idx="3">
                  <c:v>Quicksort2</c:v>
                </c:pt>
                <c:pt idx="4">
                  <c:v>Mergesort</c:v>
                </c:pt>
                <c:pt idx="5">
                  <c:v>Countsort</c:v>
                </c:pt>
                <c:pt idx="6">
                  <c:v>Sort()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29.8626</c:v>
                </c:pt>
                <c:pt idx="1">
                  <c:v>8.8480699999999999</c:v>
                </c:pt>
                <c:pt idx="2">
                  <c:v>0.73404000000000003</c:v>
                </c:pt>
                <c:pt idx="3">
                  <c:v>0.11008999999999999</c:v>
                </c:pt>
                <c:pt idx="4">
                  <c:v>8.4779999999999994E-2</c:v>
                </c:pt>
                <c:pt idx="5">
                  <c:v>3.7299999999999998E-3</c:v>
                </c:pt>
                <c:pt idx="6">
                  <c:v>2.0200000000000001E-3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D-437A-8F96-72D58A579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1840368"/>
        <c:axId val="229356192"/>
      </c:barChart>
      <c:catAx>
        <c:axId val="31184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56192"/>
        <c:crosses val="autoZero"/>
        <c:auto val="1"/>
        <c:lblAlgn val="ctr"/>
        <c:lblOffset val="100"/>
        <c:noMultiLvlLbl val="0"/>
      </c:catAx>
      <c:valAx>
        <c:axId val="22935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4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Radixsort_b2</c:v>
                </c:pt>
                <c:pt idx="1">
                  <c:v>Mergesort</c:v>
                </c:pt>
                <c:pt idx="2">
                  <c:v>Countsort</c:v>
                </c:pt>
                <c:pt idx="3">
                  <c:v>Sort()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72.485219999999998</c:v>
                </c:pt>
                <c:pt idx="1">
                  <c:v>13.60915</c:v>
                </c:pt>
                <c:pt idx="2">
                  <c:v>0.40029999999999999</c:v>
                </c:pt>
                <c:pt idx="3">
                  <c:v>0.2515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B79-8EA7-BE13071CE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3253968"/>
        <c:axId val="393251888"/>
      </c:barChart>
      <c:catAx>
        <c:axId val="39325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251888"/>
        <c:crosses val="autoZero"/>
        <c:auto val="1"/>
        <c:lblAlgn val="ctr"/>
        <c:lblOffset val="100"/>
        <c:noMultiLvlLbl val="0"/>
      </c:catAx>
      <c:valAx>
        <c:axId val="39325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25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Bubblesort</c:v>
                </c:pt>
                <c:pt idx="1">
                  <c:v>Radixsort_b10</c:v>
                </c:pt>
                <c:pt idx="2">
                  <c:v>Radixsort_b2</c:v>
                </c:pt>
                <c:pt idx="3">
                  <c:v>Countsort</c:v>
                </c:pt>
                <c:pt idx="4">
                  <c:v>Mergesort</c:v>
                </c:pt>
                <c:pt idx="5">
                  <c:v>Quicksort2</c:v>
                </c:pt>
                <c:pt idx="6">
                  <c:v>Sort()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22.53998</c:v>
                </c:pt>
                <c:pt idx="1">
                  <c:v>7.7133089999999997</c:v>
                </c:pt>
                <c:pt idx="2">
                  <c:v>2.1077759999999999</c:v>
                </c:pt>
                <c:pt idx="3">
                  <c:v>9.8307000000000005E-2</c:v>
                </c:pt>
                <c:pt idx="4">
                  <c:v>7.9087000000000005E-2</c:v>
                </c:pt>
                <c:pt idx="5">
                  <c:v>7.4879000000000001E-2</c:v>
                </c:pt>
                <c:pt idx="6">
                  <c:v>2.026E-3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2-4761-A03C-F42D61BF0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6587584"/>
        <c:axId val="291017216"/>
      </c:barChart>
      <c:catAx>
        <c:axId val="28658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017216"/>
        <c:crosses val="autoZero"/>
        <c:auto val="1"/>
        <c:lblAlgn val="ctr"/>
        <c:lblOffset val="100"/>
        <c:noMultiLvlLbl val="0"/>
      </c:catAx>
      <c:valAx>
        <c:axId val="29101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8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Radixsort_b2</c:v>
                </c:pt>
                <c:pt idx="1">
                  <c:v>Countsort</c:v>
                </c:pt>
                <c:pt idx="2">
                  <c:v>Mergesort</c:v>
                </c:pt>
                <c:pt idx="3">
                  <c:v>Quicksort2</c:v>
                </c:pt>
                <c:pt idx="4">
                  <c:v>Sort()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36.8324</c:v>
                </c:pt>
                <c:pt idx="1">
                  <c:v>9.2933699999999995</c:v>
                </c:pt>
                <c:pt idx="2">
                  <c:v>1.83908</c:v>
                </c:pt>
                <c:pt idx="3">
                  <c:v>0.98275000000000001</c:v>
                </c:pt>
                <c:pt idx="4">
                  <c:v>2.9520000000000001E-2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B-44AA-9F4A-88006803C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1106448"/>
        <c:axId val="351108944"/>
      </c:barChart>
      <c:catAx>
        <c:axId val="35110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08944"/>
        <c:crosses val="autoZero"/>
        <c:auto val="1"/>
        <c:lblAlgn val="ctr"/>
        <c:lblOffset val="100"/>
        <c:noMultiLvlLbl val="0"/>
      </c:catAx>
      <c:valAx>
        <c:axId val="3511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Radixsort_b2</c:v>
                </c:pt>
                <c:pt idx="1">
                  <c:v>Quicksort2</c:v>
                </c:pt>
                <c:pt idx="2">
                  <c:v>Mergesort</c:v>
                </c:pt>
                <c:pt idx="3">
                  <c:v>Sort()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54.0137</c:v>
                </c:pt>
                <c:pt idx="1">
                  <c:v>1.0375099999999999</c:v>
                </c:pt>
                <c:pt idx="2">
                  <c:v>0.99248000000000003</c:v>
                </c:pt>
                <c:pt idx="3">
                  <c:v>5.3379999999999997E-2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D-4AE9-BEE1-21CF6DBFF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5918592"/>
        <c:axId val="325919424"/>
      </c:barChart>
      <c:catAx>
        <c:axId val="32591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19424"/>
        <c:crosses val="autoZero"/>
        <c:auto val="1"/>
        <c:lblAlgn val="ctr"/>
        <c:lblOffset val="100"/>
        <c:noMultiLvlLbl val="0"/>
      </c:catAx>
      <c:valAx>
        <c:axId val="32591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1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Radixsort_b2</c:v>
                </c:pt>
                <c:pt idx="1">
                  <c:v>Mergesort</c:v>
                </c:pt>
                <c:pt idx="2">
                  <c:v>Countsort</c:v>
                </c:pt>
                <c:pt idx="3">
                  <c:v>Sort()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83.493099999999998</c:v>
                </c:pt>
                <c:pt idx="1">
                  <c:v>12.7189</c:v>
                </c:pt>
                <c:pt idx="2">
                  <c:v>10.176500000000001</c:v>
                </c:pt>
                <c:pt idx="3">
                  <c:v>0.52317000000000002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0-49F7-BBF8-A3FDD0D86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3895440"/>
        <c:axId val="321796304"/>
      </c:barChart>
      <c:catAx>
        <c:axId val="32389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96304"/>
        <c:crosses val="autoZero"/>
        <c:auto val="1"/>
        <c:lblAlgn val="ctr"/>
        <c:lblOffset val="100"/>
        <c:noMultiLvlLbl val="0"/>
      </c:catAx>
      <c:valAx>
        <c:axId val="32179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Sort()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1.2999999999999999E-4</c:v>
                </c:pt>
                <c:pt idx="1">
                  <c:v>2.0200000000000001E-3</c:v>
                </c:pt>
                <c:pt idx="2">
                  <c:v>0.25150699999999998</c:v>
                </c:pt>
                <c:pt idx="3">
                  <c:v>2.026E-3</c:v>
                </c:pt>
                <c:pt idx="4">
                  <c:v>2.9520000000000001E-2</c:v>
                </c:pt>
                <c:pt idx="5">
                  <c:v>5.3379999999999997E-2</c:v>
                </c:pt>
                <c:pt idx="6">
                  <c:v>0.52317000000000002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E0-41E2-8932-47F769800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0.32843</c:v>
                </c:pt>
                <c:pt idx="1">
                  <c:v>29.8626</c:v>
                </c:pt>
                <c:pt idx="2">
                  <c:v>140</c:v>
                </c:pt>
                <c:pt idx="3">
                  <c:v>22.53998</c:v>
                </c:pt>
                <c:pt idx="4">
                  <c:v>140</c:v>
                </c:pt>
                <c:pt idx="5">
                  <c:v>140</c:v>
                </c:pt>
                <c:pt idx="6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E0-41E2-8932-47F769800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4.6000000000000001E-4</c:v>
                </c:pt>
                <c:pt idx="1">
                  <c:v>3.7299999999999998E-3</c:v>
                </c:pt>
                <c:pt idx="2">
                  <c:v>0.400393</c:v>
                </c:pt>
                <c:pt idx="3">
                  <c:v>9.8307000000000005E-2</c:v>
                </c:pt>
                <c:pt idx="4">
                  <c:v>9.2933699999999995</c:v>
                </c:pt>
                <c:pt idx="5">
                  <c:v>9.2933699999999995</c:v>
                </c:pt>
                <c:pt idx="6">
                  <c:v>10.176500000000001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E0-41E2-8932-47F769800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9.6399999999999993E-3</c:v>
                </c:pt>
                <c:pt idx="1">
                  <c:v>8.4779999999999994E-2</c:v>
                </c:pt>
                <c:pt idx="2">
                  <c:v>13.60915</c:v>
                </c:pt>
                <c:pt idx="3">
                  <c:v>7.9087000000000005E-2</c:v>
                </c:pt>
                <c:pt idx="4">
                  <c:v>1.83908</c:v>
                </c:pt>
                <c:pt idx="5">
                  <c:v>0.99248000000000003</c:v>
                </c:pt>
                <c:pt idx="6">
                  <c:v>12.7189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E0-41E2-8932-47F769800B1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Quicksort1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3.3999999999999998E-3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E0-41E2-8932-47F769800B1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Quicksort2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6.1700000000000001E-3</c:v>
                </c:pt>
                <c:pt idx="1">
                  <c:v>0.11008999999999999</c:v>
                </c:pt>
                <c:pt idx="2">
                  <c:v>0.11008999999999999</c:v>
                </c:pt>
                <c:pt idx="3">
                  <c:v>7.4879000000000001E-2</c:v>
                </c:pt>
                <c:pt idx="4">
                  <c:v>0.98275000000000001</c:v>
                </c:pt>
                <c:pt idx="5">
                  <c:v>1.0375099999999999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E0-41E2-8932-47F769800B1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Radixsort_b2</c:v>
                </c:pt>
              </c:strCache>
            </c:strRef>
          </c:tx>
          <c:spPr>
            <a:ln w="28575" cap="rnd">
              <a:solidFill>
                <a:srgbClr val="FF33CC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6.3750000000000001E-2</c:v>
                </c:pt>
                <c:pt idx="1">
                  <c:v>0.73404000000000003</c:v>
                </c:pt>
                <c:pt idx="2">
                  <c:v>72.485219999999998</c:v>
                </c:pt>
                <c:pt idx="3">
                  <c:v>2.1077759999999999</c:v>
                </c:pt>
                <c:pt idx="4">
                  <c:v>36.8324</c:v>
                </c:pt>
                <c:pt idx="5">
                  <c:v>54.0137</c:v>
                </c:pt>
                <c:pt idx="6">
                  <c:v>83.493099999999998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0E0-41E2-8932-47F769800B1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Radixsort_b10</c:v>
                </c:pt>
              </c:strCache>
            </c:strRef>
          </c:tx>
          <c:spPr>
            <a:ln w="28575" cap="rnd">
              <a:solidFill>
                <a:srgbClr val="DB6F4D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Testul 1</c:v>
                </c:pt>
                <c:pt idx="1">
                  <c:v>Testul 2</c:v>
                </c:pt>
                <c:pt idx="2">
                  <c:v>Testul 3</c:v>
                </c:pt>
                <c:pt idx="3">
                  <c:v>Testul 4</c:v>
                </c:pt>
                <c:pt idx="4">
                  <c:v>Testul 5</c:v>
                </c:pt>
                <c:pt idx="5">
                  <c:v>Testul 6</c:v>
                </c:pt>
                <c:pt idx="6">
                  <c:v>Testul 7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1.0014400000000001</c:v>
                </c:pt>
                <c:pt idx="1">
                  <c:v>8.8480699999999999</c:v>
                </c:pt>
                <c:pt idx="2">
                  <c:v>120</c:v>
                </c:pt>
                <c:pt idx="3">
                  <c:v>7.7133089999999997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0E0-41E2-8932-47F769800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688544"/>
        <c:axId val="356688960"/>
      </c:lineChart>
      <c:catAx>
        <c:axId val="35668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88960"/>
        <c:crosses val="autoZero"/>
        <c:auto val="1"/>
        <c:lblAlgn val="ctr"/>
        <c:lblOffset val="100"/>
        <c:noMultiLvlLbl val="0"/>
      </c:catAx>
      <c:valAx>
        <c:axId val="35668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8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5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F88FC9-C9D1-4845-AECB-4B68B99E9865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985CB-BB81-4FB9-83B6-AB72B4182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6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60" y="734095"/>
            <a:ext cx="10601888" cy="2869799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Sortări</a:t>
            </a: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GEAMĂNU ANDREEA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133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bservaţii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en-US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rulează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 minute;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Sort()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secunde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Countsort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 40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secunde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en-US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compilare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depăşeşte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lungimea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(536,870,912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N=10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30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9732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331554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52575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0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0.074879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0.079087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6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Radixsort_b2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2.107776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4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7.713309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22.53998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7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34952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6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MAX=10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9183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1349847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278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2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4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0.98275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6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1.83908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9.29337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36.8324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0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 ++)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minute++)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8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24528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5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373557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3675917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9536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8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6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1.03751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54.0137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Lungimea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4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8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942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23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34723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000064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922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4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7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10.1765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9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6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7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186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9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3990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2276"/>
            <a:ext cx="10058400" cy="1222205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Algoritmii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sortare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aleşi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7512"/>
            <a:ext cx="10429312" cy="4361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Countsort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Quicksort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Quicksort cu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pivotul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Quicksort cu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pivotul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medianelor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Radixsort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Consider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numerele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bucketuri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Consider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numerele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bucketuri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55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toarele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Radixsort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(Quicksort1)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ineficient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Quicksort-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(Quicksort2),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opreşte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10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opre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10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10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Quicksort2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rapid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funcţia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Sort() din Python.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71977"/>
            <a:ext cx="10058400" cy="2768958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  <a:b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Funcţia</a:t>
            </a:r>
            <a: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predefinită</a:t>
            </a:r>
            <a:r>
              <a:rPr lang="en-US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.sort()</a:t>
            </a:r>
            <a:endParaRPr lang="en-US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N=1000; MAX=1000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313160"/>
              </p:ext>
            </p:extLst>
          </p:nvPr>
        </p:nvGraphicFramePr>
        <p:xfrm>
          <a:off x="1096963" y="1846263"/>
          <a:ext cx="100584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8136846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4527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37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1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0.06375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0.32843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4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1.00144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5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N=1000;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MAX=1000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4177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6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94621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3969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2666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3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2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3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2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8.84807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0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29.8626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2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N=10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94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32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MAX=1000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0580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5038216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58493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Algoritmul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9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0.251507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Countsort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0.400393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7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Mergesort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13.60915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72.48522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Quicksort1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Quicksort2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Adâncimea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recursivitate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depăşită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Radixsort_b10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2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Bubblesort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oprit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minute 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9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MAX=1000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3102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5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452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Tema 1 Structuri de Date Sortări</vt:lpstr>
      <vt:lpstr>Algoritmii de sortare aleşi</vt:lpstr>
      <vt:lpstr>Limbajul folosit: Python  Funcţia predefinită: .sort()</vt:lpstr>
      <vt:lpstr>Testul 1: N=1000; MAX=1000</vt:lpstr>
      <vt:lpstr>Testul 1: N=1000; MAX=1000</vt:lpstr>
      <vt:lpstr>Testul 2: N=104 ; MAX=1000</vt:lpstr>
      <vt:lpstr>Testul 2: N=104 ; MAX=1000</vt:lpstr>
      <vt:lpstr>Testul 3: N=106 ; MAX=1000</vt:lpstr>
      <vt:lpstr>Testul 3: N=106 ; MAX=1000</vt:lpstr>
      <vt:lpstr>Observaţii </vt:lpstr>
      <vt:lpstr>Testul 4: N=105 ; MAX=106</vt:lpstr>
      <vt:lpstr>Testul 4: N=105 ; MAX=106</vt:lpstr>
      <vt:lpstr>Testul 5: N=105 ; MAX=108</vt:lpstr>
      <vt:lpstr>Testul 5: N=105 ; MAX=108</vt:lpstr>
      <vt:lpstr>Testul 6: N=105 ; MAX=1010</vt:lpstr>
      <vt:lpstr>Testul 6: N=105 ; MAX=1010</vt:lpstr>
      <vt:lpstr>Testul 7: N=106 ; MAX=108</vt:lpstr>
      <vt:lpstr>Testul 7: N=106 ; MAX=108</vt:lpstr>
      <vt:lpstr>Concluzii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Structuri de Date Sortri</dc:title>
  <dc:creator>CiuriBuri</dc:creator>
  <cp:lastModifiedBy>CiuriBuri</cp:lastModifiedBy>
  <cp:revision>28</cp:revision>
  <dcterms:created xsi:type="dcterms:W3CDTF">2021-03-11T21:09:48Z</dcterms:created>
  <dcterms:modified xsi:type="dcterms:W3CDTF">2021-03-13T19:56:10Z</dcterms:modified>
</cp:coreProperties>
</file>