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pen Sans" panose="020B0606030504020204" pitchFamily="34" charset="0"/>
      <p:regular r:id="rId12"/>
      <p:bold r:id="rId13"/>
      <p:italic r:id="rId14"/>
      <p:boldItalic r:id="rId15"/>
    </p:embeddedFont>
    <p:embeddedFont>
      <p:font typeface="PT Sans Narrow"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86" y="4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132599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94a4b7eff_3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94a4b7eff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94a4b7eff_8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94a4b7eff_8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94a4b7eff_3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94a4b7eff_3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9a49321d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9a49321d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9a49321df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9a49321d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9a49321df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9a49321d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9a49321d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9a49321d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9a49321df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9a49321df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r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3"/>
          <p:cNvPicPr preferRelativeResize="0"/>
          <p:nvPr/>
        </p:nvPicPr>
        <p:blipFill>
          <a:blip r:embed="rId3">
            <a:alphaModFix/>
          </a:blip>
          <a:stretch>
            <a:fillRect/>
          </a:stretch>
        </p:blipFill>
        <p:spPr>
          <a:xfrm>
            <a:off x="1694527" y="801700"/>
            <a:ext cx="5754950" cy="2368425"/>
          </a:xfrm>
          <a:prstGeom prst="rect">
            <a:avLst/>
          </a:prstGeom>
          <a:noFill/>
          <a:ln>
            <a:noFill/>
          </a:ln>
        </p:spPr>
      </p:pic>
      <p:sp>
        <p:nvSpPr>
          <p:cNvPr id="67" name="Google Shape;67;p13"/>
          <p:cNvSpPr txBox="1"/>
          <p:nvPr/>
        </p:nvSpPr>
        <p:spPr>
          <a:xfrm>
            <a:off x="2687700" y="3462950"/>
            <a:ext cx="3768600" cy="9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68" name="Google Shape;68;p13"/>
          <p:cNvPicPr preferRelativeResize="0"/>
          <p:nvPr/>
        </p:nvPicPr>
        <p:blipFill>
          <a:blip r:embed="rId4">
            <a:alphaModFix/>
          </a:blip>
          <a:stretch>
            <a:fillRect/>
          </a:stretch>
        </p:blipFill>
        <p:spPr>
          <a:xfrm>
            <a:off x="2687700" y="3274199"/>
            <a:ext cx="3893025" cy="1574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Our Team</a:t>
            </a:r>
            <a:endParaRPr/>
          </a:p>
        </p:txBody>
      </p:sp>
      <p:pic>
        <p:nvPicPr>
          <p:cNvPr id="74" name="Google Shape;74;p14"/>
          <p:cNvPicPr preferRelativeResize="0"/>
          <p:nvPr/>
        </p:nvPicPr>
        <p:blipFill>
          <a:blip r:embed="rId3">
            <a:alphaModFix/>
          </a:blip>
          <a:stretch>
            <a:fillRect/>
          </a:stretch>
        </p:blipFill>
        <p:spPr>
          <a:xfrm>
            <a:off x="5544200" y="2571750"/>
            <a:ext cx="1524237" cy="1954150"/>
          </a:xfrm>
          <a:prstGeom prst="rect">
            <a:avLst/>
          </a:prstGeom>
          <a:noFill/>
          <a:ln>
            <a:noFill/>
          </a:ln>
        </p:spPr>
      </p:pic>
      <p:pic>
        <p:nvPicPr>
          <p:cNvPr id="75" name="Google Shape;75;p14"/>
          <p:cNvPicPr preferRelativeResize="0"/>
          <p:nvPr/>
        </p:nvPicPr>
        <p:blipFill>
          <a:blip r:embed="rId4">
            <a:alphaModFix/>
          </a:blip>
          <a:stretch>
            <a:fillRect/>
          </a:stretch>
        </p:blipFill>
        <p:spPr>
          <a:xfrm>
            <a:off x="3687613" y="1399150"/>
            <a:ext cx="1768775" cy="1954150"/>
          </a:xfrm>
          <a:prstGeom prst="rect">
            <a:avLst/>
          </a:prstGeom>
          <a:noFill/>
          <a:ln>
            <a:noFill/>
          </a:ln>
        </p:spPr>
      </p:pic>
      <p:pic>
        <p:nvPicPr>
          <p:cNvPr id="76" name="Google Shape;76;p14"/>
          <p:cNvPicPr preferRelativeResize="0"/>
          <p:nvPr/>
        </p:nvPicPr>
        <p:blipFill>
          <a:blip r:embed="rId5">
            <a:alphaModFix/>
          </a:blip>
          <a:stretch>
            <a:fillRect/>
          </a:stretch>
        </p:blipFill>
        <p:spPr>
          <a:xfrm>
            <a:off x="287799" y="1203850"/>
            <a:ext cx="1612073" cy="2149450"/>
          </a:xfrm>
          <a:prstGeom prst="rect">
            <a:avLst/>
          </a:prstGeom>
          <a:noFill/>
          <a:ln>
            <a:noFill/>
          </a:ln>
        </p:spPr>
      </p:pic>
      <p:pic>
        <p:nvPicPr>
          <p:cNvPr id="77" name="Google Shape;77;p14"/>
          <p:cNvPicPr preferRelativeResize="0"/>
          <p:nvPr/>
        </p:nvPicPr>
        <p:blipFill>
          <a:blip r:embed="rId6">
            <a:alphaModFix/>
          </a:blip>
          <a:stretch>
            <a:fillRect/>
          </a:stretch>
        </p:blipFill>
        <p:spPr>
          <a:xfrm>
            <a:off x="7156250" y="1419842"/>
            <a:ext cx="1768775" cy="1933458"/>
          </a:xfrm>
          <a:prstGeom prst="rect">
            <a:avLst/>
          </a:prstGeom>
          <a:noFill/>
          <a:ln>
            <a:noFill/>
          </a:ln>
        </p:spPr>
      </p:pic>
      <p:pic>
        <p:nvPicPr>
          <p:cNvPr id="78" name="Google Shape;78;p14"/>
          <p:cNvPicPr preferRelativeResize="0"/>
          <p:nvPr/>
        </p:nvPicPr>
        <p:blipFill>
          <a:blip r:embed="rId7">
            <a:alphaModFix/>
          </a:blip>
          <a:stretch>
            <a:fillRect/>
          </a:stretch>
        </p:blipFill>
        <p:spPr>
          <a:xfrm>
            <a:off x="1987712" y="2522489"/>
            <a:ext cx="1612076" cy="2003411"/>
          </a:xfrm>
          <a:prstGeom prst="rect">
            <a:avLst/>
          </a:prstGeom>
          <a:noFill/>
          <a:ln>
            <a:noFill/>
          </a:ln>
        </p:spPr>
      </p:pic>
      <p:sp>
        <p:nvSpPr>
          <p:cNvPr id="79" name="Google Shape;79;p14"/>
          <p:cNvSpPr txBox="1"/>
          <p:nvPr/>
        </p:nvSpPr>
        <p:spPr>
          <a:xfrm>
            <a:off x="331688" y="3252325"/>
            <a:ext cx="1524300" cy="70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
                <a:solidFill>
                  <a:schemeClr val="dk2"/>
                </a:solidFill>
                <a:latin typeface="Open Sans"/>
                <a:ea typeface="Open Sans"/>
                <a:cs typeface="Open Sans"/>
                <a:sym typeface="Open Sans"/>
              </a:rPr>
              <a:t>Andreea Gavrilă</a:t>
            </a:r>
            <a:endParaRPr>
              <a:solidFill>
                <a:schemeClr val="dk2"/>
              </a:solidFill>
              <a:latin typeface="Open Sans"/>
              <a:ea typeface="Open Sans"/>
              <a:cs typeface="Open Sans"/>
              <a:sym typeface="Open Sans"/>
            </a:endParaRPr>
          </a:p>
          <a:p>
            <a:pPr marL="0" lvl="0" indent="0" algn="ctr" rtl="0">
              <a:spcBef>
                <a:spcPts val="0"/>
              </a:spcBef>
              <a:spcAft>
                <a:spcPts val="0"/>
              </a:spcAft>
              <a:buNone/>
            </a:pPr>
            <a:r>
              <a:rPr lang="ro">
                <a:solidFill>
                  <a:schemeClr val="lt2"/>
                </a:solidFill>
                <a:latin typeface="Open Sans"/>
                <a:ea typeface="Open Sans"/>
                <a:cs typeface="Open Sans"/>
                <a:sym typeface="Open Sans"/>
              </a:rPr>
              <a:t>Design</a:t>
            </a:r>
            <a:endParaRPr>
              <a:solidFill>
                <a:schemeClr val="lt2"/>
              </a:solidFill>
              <a:latin typeface="Open Sans"/>
              <a:ea typeface="Open Sans"/>
              <a:cs typeface="Open Sans"/>
              <a:sym typeface="Open Sans"/>
            </a:endParaRPr>
          </a:p>
        </p:txBody>
      </p:sp>
      <p:sp>
        <p:nvSpPr>
          <p:cNvPr id="80" name="Google Shape;80;p14"/>
          <p:cNvSpPr txBox="1"/>
          <p:nvPr/>
        </p:nvSpPr>
        <p:spPr>
          <a:xfrm>
            <a:off x="1550400" y="4449700"/>
            <a:ext cx="2486700" cy="70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
                <a:solidFill>
                  <a:schemeClr val="dk2"/>
                </a:solidFill>
                <a:latin typeface="Open Sans"/>
                <a:ea typeface="Open Sans"/>
                <a:cs typeface="Open Sans"/>
                <a:sym typeface="Open Sans"/>
              </a:rPr>
              <a:t>Miruna Tudoreanu</a:t>
            </a:r>
            <a:endParaRPr>
              <a:solidFill>
                <a:schemeClr val="dk2"/>
              </a:solidFill>
              <a:latin typeface="Open Sans"/>
              <a:ea typeface="Open Sans"/>
              <a:cs typeface="Open Sans"/>
              <a:sym typeface="Open Sans"/>
            </a:endParaRPr>
          </a:p>
          <a:p>
            <a:pPr marL="0" lvl="0" indent="0" algn="ctr" rtl="0">
              <a:spcBef>
                <a:spcPts val="0"/>
              </a:spcBef>
              <a:spcAft>
                <a:spcPts val="0"/>
              </a:spcAft>
              <a:buNone/>
            </a:pPr>
            <a:r>
              <a:rPr lang="ro">
                <a:solidFill>
                  <a:schemeClr val="lt2"/>
                </a:solidFill>
                <a:latin typeface="Open Sans"/>
                <a:ea typeface="Open Sans"/>
                <a:cs typeface="Open Sans"/>
                <a:sym typeface="Open Sans"/>
              </a:rPr>
              <a:t> Accounting and Finance</a:t>
            </a:r>
            <a:endParaRPr>
              <a:solidFill>
                <a:schemeClr val="lt2"/>
              </a:solidFill>
              <a:latin typeface="Open Sans"/>
              <a:ea typeface="Open Sans"/>
              <a:cs typeface="Open Sans"/>
              <a:sym typeface="Open Sans"/>
            </a:endParaRPr>
          </a:p>
        </p:txBody>
      </p:sp>
      <p:sp>
        <p:nvSpPr>
          <p:cNvPr id="81" name="Google Shape;81;p14"/>
          <p:cNvSpPr txBox="1"/>
          <p:nvPr/>
        </p:nvSpPr>
        <p:spPr>
          <a:xfrm>
            <a:off x="3328650" y="3277100"/>
            <a:ext cx="2486700" cy="70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 dirty="0">
                <a:solidFill>
                  <a:schemeClr val="dk2"/>
                </a:solidFill>
                <a:latin typeface="Open Sans"/>
                <a:ea typeface="Open Sans"/>
                <a:cs typeface="Open Sans"/>
                <a:sym typeface="Open Sans"/>
              </a:rPr>
              <a:t>Anastasia Smarandi</a:t>
            </a:r>
            <a:endParaRPr dirty="0">
              <a:solidFill>
                <a:schemeClr val="dk2"/>
              </a:solidFill>
              <a:latin typeface="Open Sans"/>
              <a:ea typeface="Open Sans"/>
              <a:cs typeface="Open Sans"/>
              <a:sym typeface="Open Sans"/>
            </a:endParaRPr>
          </a:p>
          <a:p>
            <a:pPr marL="0" lvl="0" indent="0" algn="ctr" rtl="0">
              <a:spcBef>
                <a:spcPts val="0"/>
              </a:spcBef>
              <a:spcAft>
                <a:spcPts val="0"/>
              </a:spcAft>
              <a:buNone/>
            </a:pPr>
            <a:r>
              <a:rPr lang="ro" dirty="0">
                <a:solidFill>
                  <a:schemeClr val="lt2"/>
                </a:solidFill>
                <a:latin typeface="Open Sans"/>
                <a:ea typeface="Open Sans"/>
                <a:cs typeface="Open Sans"/>
                <a:sym typeface="Open Sans"/>
              </a:rPr>
              <a:t> Production</a:t>
            </a:r>
            <a:endParaRPr dirty="0">
              <a:solidFill>
                <a:schemeClr val="lt2"/>
              </a:solidFill>
              <a:latin typeface="Open Sans"/>
              <a:ea typeface="Open Sans"/>
              <a:cs typeface="Open Sans"/>
              <a:sym typeface="Open Sans"/>
            </a:endParaRPr>
          </a:p>
        </p:txBody>
      </p:sp>
      <p:sp>
        <p:nvSpPr>
          <p:cNvPr id="82" name="Google Shape;82;p14"/>
          <p:cNvSpPr txBox="1"/>
          <p:nvPr/>
        </p:nvSpPr>
        <p:spPr>
          <a:xfrm>
            <a:off x="5062963" y="4449700"/>
            <a:ext cx="2486700" cy="70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
                <a:solidFill>
                  <a:schemeClr val="dk2"/>
                </a:solidFill>
                <a:latin typeface="Open Sans"/>
                <a:ea typeface="Open Sans"/>
                <a:cs typeface="Open Sans"/>
                <a:sym typeface="Open Sans"/>
              </a:rPr>
              <a:t>Irina Moisă</a:t>
            </a:r>
            <a:endParaRPr>
              <a:solidFill>
                <a:schemeClr val="dk2"/>
              </a:solidFill>
              <a:latin typeface="Open Sans"/>
              <a:ea typeface="Open Sans"/>
              <a:cs typeface="Open Sans"/>
              <a:sym typeface="Open Sans"/>
            </a:endParaRPr>
          </a:p>
          <a:p>
            <a:pPr marL="0" lvl="0" indent="0" algn="ctr" rtl="0">
              <a:spcBef>
                <a:spcPts val="0"/>
              </a:spcBef>
              <a:spcAft>
                <a:spcPts val="0"/>
              </a:spcAft>
              <a:buNone/>
            </a:pPr>
            <a:r>
              <a:rPr lang="ro">
                <a:solidFill>
                  <a:schemeClr val="lt2"/>
                </a:solidFill>
                <a:latin typeface="Open Sans"/>
                <a:ea typeface="Open Sans"/>
                <a:cs typeface="Open Sans"/>
                <a:sym typeface="Open Sans"/>
              </a:rPr>
              <a:t>Marketing</a:t>
            </a:r>
            <a:endParaRPr>
              <a:solidFill>
                <a:schemeClr val="lt2"/>
              </a:solidFill>
              <a:latin typeface="Open Sans"/>
              <a:ea typeface="Open Sans"/>
              <a:cs typeface="Open Sans"/>
              <a:sym typeface="Open Sans"/>
            </a:endParaRPr>
          </a:p>
        </p:txBody>
      </p:sp>
      <p:sp>
        <p:nvSpPr>
          <p:cNvPr id="83" name="Google Shape;83;p14"/>
          <p:cNvSpPr txBox="1"/>
          <p:nvPr/>
        </p:nvSpPr>
        <p:spPr>
          <a:xfrm>
            <a:off x="6809700" y="3246700"/>
            <a:ext cx="2486700" cy="70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
                <a:solidFill>
                  <a:schemeClr val="dk2"/>
                </a:solidFill>
                <a:latin typeface="Open Sans"/>
                <a:ea typeface="Open Sans"/>
                <a:cs typeface="Open Sans"/>
                <a:sym typeface="Open Sans"/>
              </a:rPr>
              <a:t>Andreea Butucaru</a:t>
            </a:r>
            <a:endParaRPr>
              <a:solidFill>
                <a:schemeClr val="dk2"/>
              </a:solidFill>
              <a:latin typeface="Open Sans"/>
              <a:ea typeface="Open Sans"/>
              <a:cs typeface="Open Sans"/>
              <a:sym typeface="Open Sans"/>
            </a:endParaRPr>
          </a:p>
          <a:p>
            <a:pPr marL="0" lvl="0" indent="0" algn="ctr" rtl="0">
              <a:spcBef>
                <a:spcPts val="0"/>
              </a:spcBef>
              <a:spcAft>
                <a:spcPts val="0"/>
              </a:spcAft>
              <a:buNone/>
            </a:pPr>
            <a:r>
              <a:rPr lang="ro">
                <a:latin typeface="Open Sans"/>
                <a:ea typeface="Open Sans"/>
                <a:cs typeface="Open Sans"/>
                <a:sym typeface="Open Sans"/>
              </a:rPr>
              <a:t> </a:t>
            </a:r>
            <a:r>
              <a:rPr lang="ro">
                <a:solidFill>
                  <a:schemeClr val="lt2"/>
                </a:solidFill>
                <a:latin typeface="Open Sans"/>
                <a:ea typeface="Open Sans"/>
                <a:cs typeface="Open Sans"/>
                <a:sym typeface="Open Sans"/>
              </a:rPr>
              <a:t>Research and </a:t>
            </a:r>
            <a:endParaRPr>
              <a:solidFill>
                <a:schemeClr val="lt2"/>
              </a:solidFill>
              <a:latin typeface="Open Sans"/>
              <a:ea typeface="Open Sans"/>
              <a:cs typeface="Open Sans"/>
              <a:sym typeface="Open Sans"/>
            </a:endParaRPr>
          </a:p>
          <a:p>
            <a:pPr marL="0" lvl="0" indent="0" algn="ctr" rtl="0">
              <a:spcBef>
                <a:spcPts val="0"/>
              </a:spcBef>
              <a:spcAft>
                <a:spcPts val="0"/>
              </a:spcAft>
              <a:buNone/>
            </a:pPr>
            <a:r>
              <a:rPr lang="ro">
                <a:solidFill>
                  <a:schemeClr val="lt2"/>
                </a:solidFill>
                <a:latin typeface="Open Sans"/>
                <a:ea typeface="Open Sans"/>
                <a:cs typeface="Open Sans"/>
                <a:sym typeface="Open Sans"/>
              </a:rPr>
              <a:t>Development</a:t>
            </a:r>
            <a:endParaRPr>
              <a:solidFill>
                <a:schemeClr val="lt2"/>
              </a:solidFill>
              <a:latin typeface="Open Sans"/>
              <a:ea typeface="Open Sans"/>
              <a:cs typeface="Open Sans"/>
              <a:sym typeface="Open Sans"/>
            </a:endParaRPr>
          </a:p>
        </p:txBody>
      </p:sp>
      <p:pic>
        <p:nvPicPr>
          <p:cNvPr id="1028" name="Picture 4" descr="https://lh4.googleusercontent.com/b7yoOaEIF8mbiYMk9DLp2je7PNbjv13g8_qs1N-IWhHFkhCoh7lE3nUQU3Lzm1DApLh2Jhq7EMYVI4RXFzs2fIw5VX_aBkAWT3ClGaDTLL4VUVZBfBTFk8zfFwfLzzkcibFf0gIecT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7422" y="1203850"/>
            <a:ext cx="1688966" cy="18807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4.googleusercontent.com/Jjss8m2_-AQQa6dTCdK4nyLouYiZmz_VWcxu98zE3ArhrNnM1fn9BvmS3ypInkNywYJ4VvjPsPaYZQRyroM5GmY6FPgVF6xmKi09PjWuBAuWG_EBMBuNqFG35fGVH9RBhLcV1zX_4P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799" y="1122295"/>
            <a:ext cx="1498715" cy="20438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Mission</a:t>
            </a:r>
            <a:endParaRPr/>
          </a:p>
        </p:txBody>
      </p:sp>
      <p:sp>
        <p:nvSpPr>
          <p:cNvPr id="89" name="Google Shape;89;p15"/>
          <p:cNvSpPr txBox="1">
            <a:spLocks noGrp="1"/>
          </p:cNvSpPr>
          <p:nvPr>
            <p:ph type="body" idx="1"/>
          </p:nvPr>
        </p:nvSpPr>
        <p:spPr>
          <a:xfrm>
            <a:off x="311700" y="1799725"/>
            <a:ext cx="8520600" cy="19665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ro" sz="3000"/>
              <a:t>Increase honey consumption</a:t>
            </a:r>
            <a:endParaRPr sz="3000"/>
          </a:p>
          <a:p>
            <a:pPr marL="457200" lvl="0" indent="-419100" algn="l" rtl="0">
              <a:spcBef>
                <a:spcPts val="0"/>
              </a:spcBef>
              <a:spcAft>
                <a:spcPts val="0"/>
              </a:spcAft>
              <a:buSzPts val="3000"/>
              <a:buChar char="➔"/>
            </a:pPr>
            <a:r>
              <a:rPr lang="ro" sz="3000"/>
              <a:t>Educate the users about its benefits</a:t>
            </a:r>
            <a:endParaRPr sz="3000"/>
          </a:p>
          <a:p>
            <a:pPr marL="457200" lvl="0" indent="-419100" algn="l" rtl="0">
              <a:spcBef>
                <a:spcPts val="0"/>
              </a:spcBef>
              <a:spcAft>
                <a:spcPts val="0"/>
              </a:spcAft>
              <a:buSzPts val="3000"/>
              <a:buChar char="➔"/>
            </a:pPr>
            <a:r>
              <a:rPr lang="ro" sz="3000"/>
              <a:t>Facilitate access to natural honey</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blip>
          <a:stretch>
            <a:fillRect/>
          </a:stretch>
        </p:blipFill>
        <p:spPr>
          <a:xfrm>
            <a:off x="1540587" y="433225"/>
            <a:ext cx="6274776" cy="3879899"/>
          </a:xfrm>
          <a:prstGeom prst="rect">
            <a:avLst/>
          </a:prstGeom>
          <a:noFill/>
          <a:ln>
            <a:noFill/>
          </a:ln>
        </p:spPr>
      </p:pic>
      <p:sp>
        <p:nvSpPr>
          <p:cNvPr id="95" name="Google Shape;95;p16"/>
          <p:cNvSpPr txBox="1"/>
          <p:nvPr/>
        </p:nvSpPr>
        <p:spPr>
          <a:xfrm>
            <a:off x="483525" y="4371675"/>
            <a:ext cx="8388900" cy="60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 sz="2800">
                <a:solidFill>
                  <a:schemeClr val="dk2"/>
                </a:solidFill>
                <a:latin typeface="Open Sans"/>
                <a:ea typeface="Open Sans"/>
                <a:cs typeface="Open Sans"/>
                <a:sym typeface="Open Sans"/>
              </a:rPr>
              <a:t>Honey production levels in Europe - 2015</a:t>
            </a:r>
            <a:endParaRPr sz="28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body" idx="4294967295"/>
          </p:nvPr>
        </p:nvSpPr>
        <p:spPr>
          <a:xfrm>
            <a:off x="286050" y="1511825"/>
            <a:ext cx="4017300" cy="33027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ro" sz="3000" dirty="0"/>
              <a:t>Interactive map</a:t>
            </a:r>
            <a:endParaRPr sz="3000" dirty="0"/>
          </a:p>
          <a:p>
            <a:pPr marL="457200" lvl="0" indent="-419100" algn="l" rtl="0">
              <a:spcBef>
                <a:spcPts val="0"/>
              </a:spcBef>
              <a:spcAft>
                <a:spcPts val="0"/>
              </a:spcAft>
              <a:buSzPts val="3000"/>
              <a:buChar char="●"/>
            </a:pPr>
            <a:r>
              <a:rPr lang="ro" sz="3000" dirty="0"/>
              <a:t>Information page</a:t>
            </a:r>
            <a:endParaRPr sz="3000" dirty="0"/>
          </a:p>
          <a:p>
            <a:pPr marL="457200" lvl="0" indent="-419100" algn="l" rtl="0">
              <a:spcBef>
                <a:spcPts val="0"/>
              </a:spcBef>
              <a:spcAft>
                <a:spcPts val="0"/>
              </a:spcAft>
              <a:buSzPts val="3000"/>
              <a:buChar char="●"/>
            </a:pPr>
            <a:r>
              <a:rPr lang="ro" sz="3000" dirty="0"/>
              <a:t>Reminder</a:t>
            </a:r>
            <a:endParaRPr sz="3000" dirty="0"/>
          </a:p>
          <a:p>
            <a:pPr marL="457200" lvl="0" indent="-419100" algn="l" rtl="0">
              <a:spcBef>
                <a:spcPts val="0"/>
              </a:spcBef>
              <a:spcAft>
                <a:spcPts val="0"/>
              </a:spcAft>
              <a:buSzPts val="3000"/>
              <a:buChar char="●"/>
            </a:pPr>
            <a:r>
              <a:rPr lang="ro" sz="3000" dirty="0"/>
              <a:t>Mini-game</a:t>
            </a:r>
            <a:endParaRPr sz="3000" dirty="0"/>
          </a:p>
        </p:txBody>
      </p:sp>
      <p:pic>
        <p:nvPicPr>
          <p:cNvPr id="101" name="Google Shape;101;p17"/>
          <p:cNvPicPr preferRelativeResize="0"/>
          <p:nvPr/>
        </p:nvPicPr>
        <p:blipFill>
          <a:blip r:embed="rId3">
            <a:alphaModFix/>
          </a:blip>
          <a:stretch>
            <a:fillRect/>
          </a:stretch>
        </p:blipFill>
        <p:spPr>
          <a:xfrm>
            <a:off x="4110250" y="1305625"/>
            <a:ext cx="1516675" cy="2695350"/>
          </a:xfrm>
          <a:prstGeom prst="rect">
            <a:avLst/>
          </a:prstGeom>
          <a:noFill/>
          <a:ln>
            <a:noFill/>
          </a:ln>
        </p:spPr>
      </p:pic>
      <p:pic>
        <p:nvPicPr>
          <p:cNvPr id="102" name="Google Shape;102;p17"/>
          <p:cNvPicPr preferRelativeResize="0"/>
          <p:nvPr/>
        </p:nvPicPr>
        <p:blipFill>
          <a:blip r:embed="rId4">
            <a:alphaModFix/>
          </a:blip>
          <a:stretch>
            <a:fillRect/>
          </a:stretch>
        </p:blipFill>
        <p:spPr>
          <a:xfrm>
            <a:off x="5771925" y="1305632"/>
            <a:ext cx="1516675" cy="2695342"/>
          </a:xfrm>
          <a:prstGeom prst="rect">
            <a:avLst/>
          </a:prstGeom>
          <a:noFill/>
          <a:ln>
            <a:noFill/>
          </a:ln>
        </p:spPr>
      </p:pic>
      <p:pic>
        <p:nvPicPr>
          <p:cNvPr id="103" name="Google Shape;103;p17"/>
          <p:cNvPicPr preferRelativeResize="0"/>
          <p:nvPr/>
        </p:nvPicPr>
        <p:blipFill>
          <a:blip r:embed="rId5">
            <a:alphaModFix/>
          </a:blip>
          <a:stretch>
            <a:fillRect/>
          </a:stretch>
        </p:blipFill>
        <p:spPr>
          <a:xfrm>
            <a:off x="7433600" y="1305632"/>
            <a:ext cx="1516675" cy="2695342"/>
          </a:xfrm>
          <a:prstGeom prst="rect">
            <a:avLst/>
          </a:prstGeom>
          <a:noFill/>
          <a:ln>
            <a:noFill/>
          </a:ln>
        </p:spPr>
      </p:pic>
      <p:sp>
        <p:nvSpPr>
          <p:cNvPr id="104" name="Google Shape;104;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What we offer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Business Model</a:t>
            </a:r>
            <a:endParaRPr/>
          </a:p>
        </p:txBody>
      </p:sp>
      <p:sp>
        <p:nvSpPr>
          <p:cNvPr id="110" name="Google Shape;110;p18"/>
          <p:cNvSpPr txBox="1">
            <a:spLocks noGrp="1"/>
          </p:cNvSpPr>
          <p:nvPr>
            <p:ph type="body" idx="1"/>
          </p:nvPr>
        </p:nvSpPr>
        <p:spPr>
          <a:xfrm>
            <a:off x="311700" y="1342525"/>
            <a:ext cx="8520600" cy="33027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ro" sz="2400" dirty="0"/>
              <a:t>We will sell our app for $0.69 in the App Store and Magazin Play</a:t>
            </a:r>
            <a:endParaRPr sz="2400" dirty="0"/>
          </a:p>
          <a:p>
            <a:pPr marL="457200" lvl="0" indent="-381000" algn="l" rtl="0">
              <a:spcBef>
                <a:spcPts val="0"/>
              </a:spcBef>
              <a:spcAft>
                <a:spcPts val="0"/>
              </a:spcAft>
              <a:buSzPts val="2400"/>
              <a:buChar char="●"/>
            </a:pPr>
            <a:r>
              <a:rPr lang="ro" sz="2400" dirty="0"/>
              <a:t>The beekepers will have to pay an annual fee of 100$ for being pinned on our map</a:t>
            </a:r>
            <a:endParaRPr sz="2400" dirty="0"/>
          </a:p>
          <a:p>
            <a:pPr marL="457200" lvl="0" indent="-381000" algn="l" rtl="0">
              <a:spcBef>
                <a:spcPts val="0"/>
              </a:spcBef>
              <a:spcAft>
                <a:spcPts val="0"/>
              </a:spcAft>
              <a:buSzPts val="2400"/>
              <a:buChar char="●"/>
            </a:pPr>
            <a:r>
              <a:rPr lang="ro" sz="2400" dirty="0"/>
              <a:t>The first 20 beekeepers will get a 100% discount</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Market Plan</a:t>
            </a:r>
            <a:endParaRPr/>
          </a:p>
        </p:txBody>
      </p:sp>
      <p:sp>
        <p:nvSpPr>
          <p:cNvPr id="116" name="Google Shape;116;p19"/>
          <p:cNvSpPr txBox="1">
            <a:spLocks noGrp="1"/>
          </p:cNvSpPr>
          <p:nvPr>
            <p:ph type="body" idx="1"/>
          </p:nvPr>
        </p:nvSpPr>
        <p:spPr>
          <a:xfrm>
            <a:off x="77784" y="1152425"/>
            <a:ext cx="8832300" cy="354605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Arial"/>
              <a:buChar char="●"/>
            </a:pPr>
            <a:r>
              <a:rPr lang="ro" sz="1600" dirty="0"/>
              <a:t>Initially, we will make a presentation tour to show people what is our app`s potential </a:t>
            </a:r>
            <a:endParaRPr sz="1600" dirty="0"/>
          </a:p>
          <a:p>
            <a:pPr marL="457200" lvl="0" indent="-317500" algn="l" rtl="0">
              <a:lnSpc>
                <a:spcPct val="150000"/>
              </a:lnSpc>
              <a:spcBef>
                <a:spcPts val="0"/>
              </a:spcBef>
              <a:spcAft>
                <a:spcPts val="0"/>
              </a:spcAft>
              <a:buClr>
                <a:schemeClr val="dk2"/>
              </a:buClr>
              <a:buSzPts val="1400"/>
              <a:buFont typeface="Open Sans"/>
              <a:buChar char="●"/>
            </a:pPr>
            <a:r>
              <a:rPr lang="ro" sz="1600" dirty="0">
                <a:highlight>
                  <a:srgbClr val="FFFFFF"/>
                </a:highlight>
              </a:rPr>
              <a:t>Share our website on social media</a:t>
            </a:r>
            <a:endParaRPr sz="1600" dirty="0">
              <a:highlight>
                <a:srgbClr val="FFFFFF"/>
              </a:highlight>
            </a:endParaRPr>
          </a:p>
          <a:p>
            <a:pPr marL="457200" lvl="0" indent="-317500" algn="l" rtl="0">
              <a:lnSpc>
                <a:spcPct val="150000"/>
              </a:lnSpc>
              <a:spcBef>
                <a:spcPts val="0"/>
              </a:spcBef>
              <a:spcAft>
                <a:spcPts val="0"/>
              </a:spcAft>
              <a:buClr>
                <a:schemeClr val="dk2"/>
              </a:buClr>
              <a:buSzPts val="1400"/>
              <a:buFont typeface="Open Sans"/>
              <a:buChar char="●"/>
            </a:pPr>
            <a:r>
              <a:rPr lang="ro" sz="1600" dirty="0">
                <a:highlight>
                  <a:srgbClr val="FFFFFF"/>
                </a:highlight>
              </a:rPr>
              <a:t>We plan to call 100 people a day to tell them about our revolutionary content </a:t>
            </a:r>
            <a:endParaRPr sz="1600" dirty="0">
              <a:highlight>
                <a:srgbClr val="FFFFFF"/>
              </a:highlight>
            </a:endParaRPr>
          </a:p>
          <a:p>
            <a:pPr marL="457200" lvl="0" indent="-317500" algn="l" rtl="0">
              <a:lnSpc>
                <a:spcPct val="150000"/>
              </a:lnSpc>
              <a:spcBef>
                <a:spcPts val="0"/>
              </a:spcBef>
              <a:spcAft>
                <a:spcPts val="0"/>
              </a:spcAft>
              <a:buClr>
                <a:schemeClr val="dk2"/>
              </a:buClr>
              <a:buSzPts val="1400"/>
              <a:buFont typeface="Arial"/>
              <a:buChar char="●"/>
            </a:pPr>
            <a:r>
              <a:rPr lang="ro" sz="1600" dirty="0"/>
              <a:t>Gathering sponsors to </a:t>
            </a:r>
            <a:r>
              <a:rPr lang="ro" sz="1600" dirty="0">
                <a:highlight>
                  <a:srgbClr val="FFFFFF"/>
                </a:highlight>
              </a:rPr>
              <a:t>promote our product, using a discount code, which means they get paid every time their followers use that code</a:t>
            </a:r>
            <a:endParaRPr sz="1600" dirty="0">
              <a:highlight>
                <a:srgbClr val="FFFFFF"/>
              </a:highlight>
            </a:endParaRPr>
          </a:p>
          <a:p>
            <a:pPr marL="457200" lvl="0" indent="-317500" algn="l" rtl="0">
              <a:lnSpc>
                <a:spcPct val="150000"/>
              </a:lnSpc>
              <a:spcBef>
                <a:spcPts val="0"/>
              </a:spcBef>
              <a:spcAft>
                <a:spcPts val="0"/>
              </a:spcAft>
              <a:buClr>
                <a:schemeClr val="dk2"/>
              </a:buClr>
              <a:buSzPts val="1400"/>
              <a:buFont typeface="Open Sans"/>
              <a:buChar char="●"/>
            </a:pPr>
            <a:r>
              <a:rPr lang="ro" sz="1600" dirty="0"/>
              <a:t>We will Create a customer loyalty email list in order to send an email weekly or monthly, offering exclusive sales or information on upcoming products.</a:t>
            </a:r>
            <a:endParaRPr sz="1600" dirty="0"/>
          </a:p>
          <a:p>
            <a:pPr marL="457200" lvl="0" indent="-317500" algn="l" rtl="0">
              <a:lnSpc>
                <a:spcPct val="150000"/>
              </a:lnSpc>
              <a:spcBef>
                <a:spcPts val="0"/>
              </a:spcBef>
              <a:spcAft>
                <a:spcPts val="0"/>
              </a:spcAft>
              <a:buClr>
                <a:schemeClr val="dk2"/>
              </a:buClr>
              <a:buSzPts val="1400"/>
              <a:buFont typeface="Open Sans"/>
              <a:buChar char="●"/>
            </a:pPr>
            <a:r>
              <a:rPr lang="ro" sz="1600" dirty="0"/>
              <a:t>The internet has an infinite number of invaluable ways to build a loyal customer base and retain those who want more of your product and to hear about future products</a:t>
            </a:r>
            <a:endParaRPr sz="1600" dirty="0"/>
          </a:p>
          <a:p>
            <a:pPr marL="0" lvl="0" indent="0" algn="l" rtl="0">
              <a:lnSpc>
                <a:spcPct val="100000"/>
              </a:lnSpc>
              <a:spcBef>
                <a:spcPts val="70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dirty="0"/>
              <a:t>Competitive Analysis</a:t>
            </a:r>
            <a:endParaRPr dirty="0"/>
          </a:p>
        </p:txBody>
      </p:sp>
      <p:sp>
        <p:nvSpPr>
          <p:cNvPr id="122" name="Google Shape;122;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ro" dirty="0"/>
              <a:t>What our app brings to the market in addition to our competitors is that we provide not only the means to bring more honey in your life, but also the reasons to do so</a:t>
            </a:r>
            <a:endParaRPr dirty="0"/>
          </a:p>
          <a:p>
            <a:pPr marL="457200" lvl="0" indent="-342900" algn="l" rtl="0">
              <a:lnSpc>
                <a:spcPct val="150000"/>
              </a:lnSpc>
              <a:spcBef>
                <a:spcPts val="0"/>
              </a:spcBef>
              <a:spcAft>
                <a:spcPts val="0"/>
              </a:spcAft>
              <a:buSzPts val="1800"/>
              <a:buChar char="●"/>
            </a:pPr>
            <a:r>
              <a:rPr lang="ro" dirty="0"/>
              <a:t>The app is ideal for people dedicated to live a healthier life</a:t>
            </a:r>
            <a:endParaRPr dirty="0"/>
          </a:p>
          <a:p>
            <a:pPr marL="457200" lvl="0" indent="-342900" algn="l" rtl="0">
              <a:lnSpc>
                <a:spcPct val="150000"/>
              </a:lnSpc>
              <a:spcBef>
                <a:spcPts val="0"/>
              </a:spcBef>
              <a:spcAft>
                <a:spcPts val="0"/>
              </a:spcAft>
              <a:buSzPts val="1800"/>
              <a:buChar char="●"/>
            </a:pPr>
            <a:r>
              <a:rPr lang="ro" dirty="0"/>
              <a:t>It provides professional quality services</a:t>
            </a:r>
            <a:endParaRPr dirty="0"/>
          </a:p>
          <a:p>
            <a:pPr marL="0" lvl="0" indent="0" algn="l" rtl="0">
              <a:spcBef>
                <a:spcPts val="160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0" y="970900"/>
            <a:ext cx="9144000" cy="4047849"/>
          </a:xfrm>
          <a:prstGeom prst="rect">
            <a:avLst/>
          </a:prstGeom>
          <a:noFill/>
          <a:ln>
            <a:noFill/>
          </a:ln>
        </p:spPr>
      </p:pic>
      <p:sp>
        <p:nvSpPr>
          <p:cNvPr id="128" name="Google Shape;128;p21"/>
          <p:cNvSpPr txBox="1"/>
          <p:nvPr/>
        </p:nvSpPr>
        <p:spPr>
          <a:xfrm>
            <a:off x="265600" y="186025"/>
            <a:ext cx="7524600" cy="119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o" sz="3600" b="1">
                <a:solidFill>
                  <a:schemeClr val="accent1"/>
                </a:solidFill>
                <a:latin typeface="PT Sans Narrow"/>
                <a:ea typeface="PT Sans Narrow"/>
                <a:cs typeface="PT Sans Narrow"/>
                <a:sym typeface="PT Sans Narrow"/>
              </a:rPr>
              <a:t>Projections and Milestones</a:t>
            </a:r>
            <a:endParaRPr/>
          </a:p>
        </p:txBody>
      </p:sp>
      <p:sp>
        <p:nvSpPr>
          <p:cNvPr id="129" name="Google Shape;129;p21"/>
          <p:cNvSpPr txBox="1"/>
          <p:nvPr/>
        </p:nvSpPr>
        <p:spPr>
          <a:xfrm>
            <a:off x="265600" y="1637000"/>
            <a:ext cx="2474100" cy="12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o" sz="2400"/>
              <a:t>Prototype &amp; </a:t>
            </a:r>
            <a:endParaRPr sz="2400"/>
          </a:p>
          <a:p>
            <a:pPr marL="0" lvl="0" indent="0" algn="l" rtl="0">
              <a:spcBef>
                <a:spcPts val="0"/>
              </a:spcBef>
              <a:spcAft>
                <a:spcPts val="0"/>
              </a:spcAft>
              <a:buNone/>
            </a:pPr>
            <a:r>
              <a:rPr lang="ro" sz="2400"/>
              <a:t>expanding at European level</a:t>
            </a:r>
            <a:endParaRPr sz="2400"/>
          </a:p>
        </p:txBody>
      </p:sp>
      <p:sp>
        <p:nvSpPr>
          <p:cNvPr id="130" name="Google Shape;130;p21"/>
          <p:cNvSpPr txBox="1"/>
          <p:nvPr/>
        </p:nvSpPr>
        <p:spPr>
          <a:xfrm>
            <a:off x="3437300" y="1604450"/>
            <a:ext cx="2660100" cy="13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o" sz="2400"/>
              <a:t>Hiring people as the number of the beekepers grows</a:t>
            </a:r>
            <a:endParaRPr sz="2400"/>
          </a:p>
        </p:txBody>
      </p:sp>
      <p:sp>
        <p:nvSpPr>
          <p:cNvPr id="131" name="Google Shape;131;p21"/>
          <p:cNvSpPr txBox="1"/>
          <p:nvPr/>
        </p:nvSpPr>
        <p:spPr>
          <a:xfrm>
            <a:off x="6311300" y="1637000"/>
            <a:ext cx="3590100" cy="13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o" sz="2400"/>
              <a:t>Expanding at </a:t>
            </a:r>
            <a:endParaRPr sz="2400"/>
          </a:p>
          <a:p>
            <a:pPr marL="0" lvl="0" indent="0" algn="l" rtl="0">
              <a:spcBef>
                <a:spcPts val="0"/>
              </a:spcBef>
              <a:spcAft>
                <a:spcPts val="0"/>
              </a:spcAft>
              <a:buNone/>
            </a:pPr>
            <a:r>
              <a:rPr lang="ro" sz="2400"/>
              <a:t>global level</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298</Words>
  <Application>Microsoft Office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Open Sans</vt:lpstr>
      <vt:lpstr>PT Sans Narrow</vt:lpstr>
      <vt:lpstr>Tropic</vt:lpstr>
      <vt:lpstr>PowerPoint Presentation</vt:lpstr>
      <vt:lpstr>Our Team</vt:lpstr>
      <vt:lpstr>Mission</vt:lpstr>
      <vt:lpstr>PowerPoint Presentation</vt:lpstr>
      <vt:lpstr>What we offer</vt:lpstr>
      <vt:lpstr>Business Model</vt:lpstr>
      <vt:lpstr>Market Plan</vt:lpstr>
      <vt:lpstr>Competitive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Andreea Gavrila</cp:lastModifiedBy>
  <cp:revision>4</cp:revision>
  <dcterms:modified xsi:type="dcterms:W3CDTF">2021-03-03T22:25:10Z</dcterms:modified>
</cp:coreProperties>
</file>