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C320C-4012-42DF-844A-D18510C118B5}" type="datetimeFigureOut">
              <a:rPr lang="en-US" smtClean="0"/>
              <a:pPr/>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A570A-F968-41B0-AA5A-C8CDC9B2F8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5A570A-F968-41B0-AA5A-C8CDC9B2F83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3CEAD55-3BC2-4802-9B6F-EA51F27349D7}" type="datetime1">
              <a:rPr lang="en-US" smtClean="0"/>
              <a:pPr/>
              <a:t>3/13/2021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1723202-8554-4447-AED7-3F5683420EA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534418-47EB-4E3B-A160-D377F237C378}"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70A66-4EF1-43FE-8000-88A6B1430F10}"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907CD0-3D89-4000-8CA1-82FBC9B70D1E}"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C8A800-8CA4-41E4-AE81-150FC6FDF2F9}"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1723202-8554-4447-AED7-3F5683420E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5B89ED-D7FF-4F25-8866-C8FA0F7F210D}" type="datetime1">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A1BE36-DBE6-4452-9EC1-49121EABF2D4}" type="datetime1">
              <a:rPr lang="en-US" smtClean="0"/>
              <a:pPr/>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827D1A-2718-4923-BD03-9C2A0BF8EC3D}" type="datetime1">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27554-0665-4780-8234-08A1CB101B1A}" type="datetime1">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0B3D13-A6EB-4564-A078-37FA317AF008}" type="datetime1">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A80BA1-62E8-4B79-91B1-99FDB52A667D}" type="datetime1">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23202-8554-4447-AED7-3F5683420E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C3BEE41-58DD-45AC-BFF2-90808579281E}" type="datetime1">
              <a:rPr lang="en-US" smtClean="0"/>
              <a:pPr/>
              <a:t>3/13/2021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1723202-8554-4447-AED7-3F5683420EA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229600" cy="1828800"/>
          </a:xfrm>
        </p:spPr>
        <p:txBody>
          <a:bodyPr/>
          <a:lstStyle/>
          <a:p>
            <a:r>
              <a:rPr lang="en-US" dirty="0" smtClean="0"/>
              <a:t>SORT</a:t>
            </a:r>
            <a:r>
              <a:rPr lang="ro-RO" dirty="0" smtClean="0"/>
              <a:t>ĂRI</a:t>
            </a:r>
            <a:endParaRPr lang="en-US" dirty="0"/>
          </a:p>
        </p:txBody>
      </p:sp>
      <p:sp>
        <p:nvSpPr>
          <p:cNvPr id="3" name="Subtitle 2"/>
          <p:cNvSpPr>
            <a:spLocks noGrp="1"/>
          </p:cNvSpPr>
          <p:nvPr>
            <p:ph type="subTitle" idx="1"/>
          </p:nvPr>
        </p:nvSpPr>
        <p:spPr>
          <a:xfrm>
            <a:off x="1371600" y="2895600"/>
            <a:ext cx="6400800" cy="1752600"/>
          </a:xfrm>
        </p:spPr>
        <p:txBody>
          <a:bodyPr>
            <a:normAutofit/>
          </a:bodyPr>
          <a:lstStyle/>
          <a:p>
            <a:r>
              <a:rPr lang="ro-RO" dirty="0" smtClean="0"/>
              <a:t>Structuri de date 2021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Când folosim RadixSort?</a:t>
            </a:r>
            <a:endParaRPr lang="en-US" dirty="0"/>
          </a:p>
        </p:txBody>
      </p:sp>
      <p:sp>
        <p:nvSpPr>
          <p:cNvPr id="3" name="Content Placeholder 2"/>
          <p:cNvSpPr>
            <a:spLocks noGrp="1"/>
          </p:cNvSpPr>
          <p:nvPr>
            <p:ph idx="1"/>
          </p:nvPr>
        </p:nvSpPr>
        <p:spPr/>
        <p:txBody>
          <a:bodyPr/>
          <a:lstStyle/>
          <a:p>
            <a:pPr>
              <a:buNone/>
            </a:pPr>
            <a:r>
              <a:rPr lang="ro-RO" dirty="0" smtClean="0"/>
              <a:t>Acest algoritm este unul eficient și se poate</a:t>
            </a:r>
          </a:p>
          <a:p>
            <a:pPr>
              <a:buNone/>
            </a:pPr>
            <a:r>
              <a:rPr lang="ro-RO" dirty="0" smtClean="0"/>
              <a:t> folosi indiferent de lungimea listei sau a valorilor</a:t>
            </a:r>
          </a:p>
          <a:p>
            <a:pPr>
              <a:buNone/>
            </a:pPr>
            <a:r>
              <a:rPr lang="ro-RO" dirty="0" smtClean="0"/>
              <a:t> din ea.</a:t>
            </a:r>
          </a:p>
          <a:p>
            <a:pPr>
              <a:buNone/>
            </a:pPr>
            <a:r>
              <a:rPr lang="ro-RO" dirty="0" smtClean="0"/>
              <a:t>  Baza 2 VS Baza 10, aceeași idee de implementare</a:t>
            </a:r>
          </a:p>
          <a:p>
            <a:pPr>
              <a:buNone/>
            </a:pPr>
            <a:endParaRPr lang="ro-RO" dirty="0" smtClean="0"/>
          </a:p>
          <a:p>
            <a:pPr>
              <a:buNone/>
            </a:pPr>
            <a:endParaRPr lang="ro-RO" dirty="0" smtClean="0"/>
          </a:p>
          <a:p>
            <a:pPr>
              <a:buNone/>
            </a:pPr>
            <a:endParaRPr lang="en-US" dirty="0"/>
          </a:p>
        </p:txBody>
      </p:sp>
      <p:pic>
        <p:nvPicPr>
          <p:cNvPr id="5" name="Picture 4" descr="2021-03-07 (10).png"/>
          <p:cNvPicPr>
            <a:picLocks noChangeAspect="1"/>
          </p:cNvPicPr>
          <p:nvPr/>
        </p:nvPicPr>
        <p:blipFill>
          <a:blip r:embed="rId2" cstate="print"/>
          <a:stretch>
            <a:fillRect/>
          </a:stretch>
        </p:blipFill>
        <p:spPr>
          <a:xfrm>
            <a:off x="838200" y="3733800"/>
            <a:ext cx="6705600" cy="2438400"/>
          </a:xfrm>
          <a:prstGeom prst="rect">
            <a:avLst/>
          </a:prstGeom>
        </p:spPr>
      </p:pic>
      <p:sp>
        <p:nvSpPr>
          <p:cNvPr id="6" name="Rectangle 5"/>
          <p:cNvSpPr/>
          <p:nvPr/>
        </p:nvSpPr>
        <p:spPr>
          <a:xfrm>
            <a:off x="838200" y="5638800"/>
            <a:ext cx="6705600" cy="533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endParaRPr lang="en-US" dirty="0"/>
          </a:p>
        </p:txBody>
      </p:sp>
      <p:sp>
        <p:nvSpPr>
          <p:cNvPr id="3" name="Content Placeholder 2"/>
          <p:cNvSpPr>
            <a:spLocks noGrp="1"/>
          </p:cNvSpPr>
          <p:nvPr>
            <p:ph idx="1"/>
          </p:nvPr>
        </p:nvSpPr>
        <p:spPr/>
        <p:txBody>
          <a:bodyPr/>
          <a:lstStyle/>
          <a:p>
            <a:pPr>
              <a:buNone/>
            </a:pPr>
            <a:r>
              <a:rPr lang="ro-RO" b="1" dirty="0" smtClean="0"/>
              <a:t>Idee algoritm</a:t>
            </a:r>
            <a:r>
              <a:rPr lang="en-US" b="1" dirty="0" smtClean="0"/>
              <a:t>: </a:t>
            </a:r>
            <a:r>
              <a:rPr lang="en-US" dirty="0" smtClean="0">
                <a:sym typeface="Wingdings" pitchFamily="2" charset="2"/>
              </a:rPr>
              <a:t>se </a:t>
            </a:r>
            <a:r>
              <a:rPr lang="en-US" dirty="0" err="1" smtClean="0">
                <a:sym typeface="Wingdings" pitchFamily="2" charset="2"/>
              </a:rPr>
              <a:t>alege</a:t>
            </a:r>
            <a:r>
              <a:rPr lang="en-US" dirty="0" smtClean="0">
                <a:sym typeface="Wingdings" pitchFamily="2" charset="2"/>
              </a:rPr>
              <a:t> un pivot </a:t>
            </a:r>
            <a:r>
              <a:rPr lang="ro-RO" dirty="0" smtClean="0">
                <a:sym typeface="Wingdings" pitchFamily="2" charset="2"/>
              </a:rPr>
              <a:t>ș</a:t>
            </a:r>
            <a:r>
              <a:rPr lang="en-US" dirty="0" err="1" smtClean="0">
                <a:sym typeface="Wingdings" pitchFamily="2" charset="2"/>
              </a:rPr>
              <a:t>i</a:t>
            </a:r>
            <a:r>
              <a:rPr lang="en-US" dirty="0" smtClean="0">
                <a:sym typeface="Wingdings" pitchFamily="2" charset="2"/>
              </a:rPr>
              <a:t> se </a:t>
            </a:r>
            <a:r>
              <a:rPr lang="en-US" dirty="0" err="1" smtClean="0">
                <a:sym typeface="Wingdings" pitchFamily="2" charset="2"/>
              </a:rPr>
              <a:t>reordoneaz</a:t>
            </a:r>
            <a:r>
              <a:rPr lang="ro-RO" dirty="0" smtClean="0">
                <a:sym typeface="Wingdings" pitchFamily="2" charset="2"/>
              </a:rPr>
              <a:t>ă</a:t>
            </a:r>
            <a:r>
              <a:rPr lang="en-US" dirty="0" smtClean="0">
                <a:sym typeface="Wingdings" pitchFamily="2" charset="2"/>
              </a:rPr>
              <a:t> </a:t>
            </a:r>
            <a:r>
              <a:rPr lang="en-US" dirty="0" err="1" smtClean="0">
                <a:sym typeface="Wingdings" pitchFamily="2" charset="2"/>
              </a:rPr>
              <a:t>lista</a:t>
            </a:r>
            <a:r>
              <a:rPr lang="ro-RO" dirty="0" smtClean="0">
                <a:sym typeface="Wingdings" pitchFamily="2" charset="2"/>
              </a:rPr>
              <a:t>,</a:t>
            </a:r>
            <a:r>
              <a:rPr lang="en-US" dirty="0" smtClean="0">
                <a:sym typeface="Wingdings" pitchFamily="2" charset="2"/>
              </a:rPr>
              <a:t> </a:t>
            </a:r>
            <a:r>
              <a:rPr lang="en-US" dirty="0" err="1" smtClean="0">
                <a:sym typeface="Wingdings" pitchFamily="2" charset="2"/>
              </a:rPr>
              <a:t>astfel</a:t>
            </a:r>
            <a:r>
              <a:rPr lang="en-US" dirty="0" smtClean="0">
                <a:sym typeface="Wingdings" pitchFamily="2" charset="2"/>
              </a:rPr>
              <a:t> </a:t>
            </a:r>
            <a:r>
              <a:rPr lang="ro-RO" dirty="0" smtClean="0">
                <a:sym typeface="Wingdings" pitchFamily="2" charset="2"/>
              </a:rPr>
              <a:t>î</a:t>
            </a:r>
            <a:r>
              <a:rPr lang="en-US" dirty="0" err="1" smtClean="0">
                <a:sym typeface="Wingdings" pitchFamily="2" charset="2"/>
              </a:rPr>
              <a:t>nc</a:t>
            </a:r>
            <a:r>
              <a:rPr lang="ro-RO" dirty="0" smtClean="0">
                <a:sym typeface="Wingdings" pitchFamily="2" charset="2"/>
              </a:rPr>
              <a:t>â</a:t>
            </a:r>
            <a:r>
              <a:rPr lang="en-US" dirty="0" smtClean="0">
                <a:sym typeface="Wingdings" pitchFamily="2" charset="2"/>
              </a:rPr>
              <a:t>t </a:t>
            </a:r>
            <a:r>
              <a:rPr lang="en-US" dirty="0" err="1" smtClean="0">
                <a:sym typeface="Wingdings" pitchFamily="2" charset="2"/>
              </a:rPr>
              <a:t>toate</a:t>
            </a:r>
            <a:r>
              <a:rPr lang="en-US" dirty="0" smtClean="0">
                <a:sym typeface="Wingdings" pitchFamily="2" charset="2"/>
              </a:rPr>
              <a:t> </a:t>
            </a:r>
            <a:r>
              <a:rPr lang="en-US" dirty="0" err="1" smtClean="0">
                <a:sym typeface="Wingdings" pitchFamily="2" charset="2"/>
              </a:rPr>
              <a:t>elementele</a:t>
            </a:r>
            <a:r>
              <a:rPr lang="en-US" dirty="0" smtClean="0">
                <a:sym typeface="Wingdings" pitchFamily="2" charset="2"/>
              </a:rPr>
              <a:t> </a:t>
            </a:r>
            <a:r>
              <a:rPr lang="en-US" dirty="0" err="1" smtClean="0">
                <a:sym typeface="Wingdings" pitchFamily="2" charset="2"/>
              </a:rPr>
              <a:t>mai</a:t>
            </a:r>
            <a:r>
              <a:rPr lang="en-US" dirty="0" smtClean="0">
                <a:sym typeface="Wingdings" pitchFamily="2" charset="2"/>
              </a:rPr>
              <a:t> </a:t>
            </a:r>
            <a:r>
              <a:rPr lang="en-US" dirty="0" err="1" smtClean="0">
                <a:sym typeface="Wingdings" pitchFamily="2" charset="2"/>
              </a:rPr>
              <a:t>mici</a:t>
            </a:r>
            <a:r>
              <a:rPr lang="en-US" dirty="0" smtClean="0">
                <a:sym typeface="Wingdings" pitchFamily="2" charset="2"/>
              </a:rPr>
              <a:t> ca </a:t>
            </a:r>
            <a:r>
              <a:rPr lang="en-US" dirty="0" err="1" smtClean="0">
                <a:sym typeface="Wingdings" pitchFamily="2" charset="2"/>
              </a:rPr>
              <a:t>pivotul</a:t>
            </a:r>
            <a:r>
              <a:rPr lang="en-US" dirty="0" smtClean="0">
                <a:sym typeface="Wingdings" pitchFamily="2" charset="2"/>
              </a:rPr>
              <a:t> s</a:t>
            </a:r>
            <a:r>
              <a:rPr lang="ro-RO" dirty="0" smtClean="0">
                <a:sym typeface="Wingdings" pitchFamily="2" charset="2"/>
              </a:rPr>
              <a:t>ă</a:t>
            </a:r>
            <a:r>
              <a:rPr lang="en-US" dirty="0" smtClean="0">
                <a:sym typeface="Wingdings" pitchFamily="2" charset="2"/>
              </a:rPr>
              <a:t> fie </a:t>
            </a:r>
            <a:r>
              <a:rPr lang="ro-RO" dirty="0" smtClean="0">
                <a:sym typeface="Wingdings" pitchFamily="2" charset="2"/>
              </a:rPr>
              <a:t>în</a:t>
            </a:r>
            <a:r>
              <a:rPr lang="en-US" dirty="0" err="1" smtClean="0">
                <a:sym typeface="Wingdings" pitchFamily="2" charset="2"/>
              </a:rPr>
              <a:t>aintea</a:t>
            </a:r>
            <a:r>
              <a:rPr lang="en-US" dirty="0" smtClean="0">
                <a:sym typeface="Wingdings" pitchFamily="2" charset="2"/>
              </a:rPr>
              <a:t> </a:t>
            </a:r>
            <a:r>
              <a:rPr lang="en-US" dirty="0" err="1" smtClean="0">
                <a:sym typeface="Wingdings" pitchFamily="2" charset="2"/>
              </a:rPr>
              <a:t>sa</a:t>
            </a:r>
            <a:r>
              <a:rPr lang="en-US" dirty="0" smtClean="0">
                <a:sym typeface="Wingdings" pitchFamily="2" charset="2"/>
              </a:rPr>
              <a:t>, </a:t>
            </a:r>
            <a:r>
              <a:rPr lang="en-US" dirty="0" err="1" smtClean="0">
                <a:sym typeface="Wingdings" pitchFamily="2" charset="2"/>
              </a:rPr>
              <a:t>iar</a:t>
            </a:r>
            <a:r>
              <a:rPr lang="en-US" dirty="0" smtClean="0">
                <a:sym typeface="Wingdings" pitchFamily="2" charset="2"/>
              </a:rPr>
              <a:t> </a:t>
            </a:r>
            <a:r>
              <a:rPr lang="en-US" dirty="0" err="1" smtClean="0">
                <a:sym typeface="Wingdings" pitchFamily="2" charset="2"/>
              </a:rPr>
              <a:t>toa</a:t>
            </a:r>
            <a:r>
              <a:rPr lang="ro-RO" dirty="0" smtClean="0">
                <a:sym typeface="Wingdings" pitchFamily="2" charset="2"/>
              </a:rPr>
              <a:t>t</a:t>
            </a:r>
            <a:r>
              <a:rPr lang="en-US" dirty="0" smtClean="0">
                <a:sym typeface="Wingdings" pitchFamily="2" charset="2"/>
              </a:rPr>
              <a:t>e </a:t>
            </a:r>
            <a:r>
              <a:rPr lang="en-US" dirty="0" err="1" smtClean="0">
                <a:sym typeface="Wingdings" pitchFamily="2" charset="2"/>
              </a:rPr>
              <a:t>elementele</a:t>
            </a:r>
            <a:r>
              <a:rPr lang="en-US" dirty="0" smtClean="0">
                <a:sym typeface="Wingdings" pitchFamily="2" charset="2"/>
              </a:rPr>
              <a:t> </a:t>
            </a:r>
            <a:r>
              <a:rPr lang="en-US" dirty="0" err="1" smtClean="0">
                <a:sym typeface="Wingdings" pitchFamily="2" charset="2"/>
              </a:rPr>
              <a:t>mai</a:t>
            </a:r>
            <a:r>
              <a:rPr lang="en-US" dirty="0" smtClean="0">
                <a:sym typeface="Wingdings" pitchFamily="2" charset="2"/>
              </a:rPr>
              <a:t> </a:t>
            </a:r>
            <a:r>
              <a:rPr lang="en-US" dirty="0" err="1" smtClean="0">
                <a:sym typeface="Wingdings" pitchFamily="2" charset="2"/>
              </a:rPr>
              <a:t>mari</a:t>
            </a:r>
            <a:r>
              <a:rPr lang="ro-RO" dirty="0" smtClean="0">
                <a:sym typeface="Wingdings" pitchFamily="2" charset="2"/>
              </a:rPr>
              <a:t> </a:t>
            </a:r>
            <a:r>
              <a:rPr lang="en-US" dirty="0" smtClean="0">
                <a:sym typeface="Wingdings" pitchFamily="2" charset="2"/>
              </a:rPr>
              <a:t>,dup</a:t>
            </a:r>
            <a:r>
              <a:rPr lang="ro-RO" dirty="0" smtClean="0">
                <a:sym typeface="Wingdings" pitchFamily="2" charset="2"/>
              </a:rPr>
              <a:t>ă</a:t>
            </a:r>
            <a:r>
              <a:rPr lang="en-US" dirty="0" smtClean="0">
                <a:sym typeface="Wingdings" pitchFamily="2" charset="2"/>
              </a:rPr>
              <a:t> el</a:t>
            </a:r>
            <a:r>
              <a:rPr lang="ro-RO" dirty="0" smtClean="0">
                <a:sym typeface="Wingdings" pitchFamily="2" charset="2"/>
              </a:rPr>
              <a:t>.</a:t>
            </a:r>
          </a:p>
          <a:p>
            <a:pPr>
              <a:buNone/>
            </a:pPr>
            <a:endParaRPr lang="ro-RO" dirty="0" smtClean="0"/>
          </a:p>
          <a:p>
            <a:pPr>
              <a:buNone/>
            </a:pPr>
            <a:r>
              <a:rPr lang="ro-RO" b="1" dirty="0" smtClean="0"/>
              <a:t>Complexitate</a:t>
            </a:r>
            <a:r>
              <a:rPr lang="en-US" b="1" dirty="0" smtClean="0"/>
              <a:t>:</a:t>
            </a:r>
          </a:p>
          <a:p>
            <a:pPr>
              <a:buNone/>
            </a:pPr>
            <a:r>
              <a:rPr lang="en-US" dirty="0" smtClean="0"/>
              <a:t> </a:t>
            </a:r>
            <a:r>
              <a:rPr lang="ro-RO" dirty="0" smtClean="0"/>
              <a:t>*</a:t>
            </a:r>
            <a:r>
              <a:rPr lang="en-US" dirty="0" smtClean="0">
                <a:sym typeface="Wingdings" pitchFamily="2" charset="2"/>
              </a:rPr>
              <a:t>O(</a:t>
            </a:r>
            <a:r>
              <a:rPr lang="en-US" dirty="0" err="1" smtClean="0">
                <a:sym typeface="Wingdings" pitchFamily="2" charset="2"/>
              </a:rPr>
              <a:t>nlogn</a:t>
            </a:r>
            <a:r>
              <a:rPr lang="en-US" dirty="0" smtClean="0">
                <a:sym typeface="Wingdings" pitchFamily="2" charset="2"/>
              </a:rPr>
              <a:t>)</a:t>
            </a:r>
          </a:p>
          <a:p>
            <a:pPr>
              <a:buNone/>
            </a:pPr>
            <a:r>
              <a:rPr lang="en-US" dirty="0" smtClean="0">
                <a:sym typeface="Wingdings" pitchFamily="2" charset="2"/>
              </a:rPr>
              <a:t>*</a:t>
            </a:r>
            <a:r>
              <a:rPr lang="en-US" dirty="0" err="1" smtClean="0">
                <a:sym typeface="Wingdings" pitchFamily="2" charset="2"/>
              </a:rPr>
              <a:t>cel</a:t>
            </a:r>
            <a:r>
              <a:rPr lang="en-US" dirty="0" smtClean="0">
                <a:sym typeface="Wingdings" pitchFamily="2" charset="2"/>
              </a:rPr>
              <a:t> </a:t>
            </a:r>
            <a:r>
              <a:rPr lang="en-US" dirty="0" err="1" smtClean="0">
                <a:sym typeface="Wingdings" pitchFamily="2" charset="2"/>
              </a:rPr>
              <a:t>mai</a:t>
            </a:r>
            <a:r>
              <a:rPr lang="en-US" dirty="0" smtClean="0">
                <a:sym typeface="Wingdings" pitchFamily="2" charset="2"/>
              </a:rPr>
              <a:t> </a:t>
            </a:r>
            <a:r>
              <a:rPr lang="en-US" dirty="0" err="1" smtClean="0">
                <a:sym typeface="Wingdings" pitchFamily="2" charset="2"/>
              </a:rPr>
              <a:t>nefavorabil</a:t>
            </a:r>
            <a:r>
              <a:rPr lang="en-US" dirty="0" smtClean="0">
                <a:sym typeface="Wingdings" pitchFamily="2" charset="2"/>
              </a:rPr>
              <a:t>: O(n</a:t>
            </a:r>
            <a:r>
              <a:rPr lang="en-US" baseline="30000" dirty="0" smtClean="0">
                <a:sym typeface="Wingdings" pitchFamily="2" charset="2"/>
              </a:rPr>
              <a:t>2</a:t>
            </a:r>
            <a:r>
              <a:rPr lang="en-US" dirty="0" smtClean="0">
                <a:sym typeface="Wingdings" pitchFamily="2" charset="2"/>
              </a:rPr>
              <a:t>)</a:t>
            </a:r>
            <a:r>
              <a:rPr lang="ro-RO" dirty="0" smtClean="0">
                <a:sym typeface="Wingdings" pitchFamily="2" charset="2"/>
              </a:rPr>
              <a:t>- când pivotul este cel mai mic element al listei</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Când folosim QuickSort?</a:t>
            </a:r>
            <a:endParaRPr lang="en-US" dirty="0"/>
          </a:p>
        </p:txBody>
      </p:sp>
      <p:sp>
        <p:nvSpPr>
          <p:cNvPr id="3" name="Content Placeholder 2"/>
          <p:cNvSpPr>
            <a:spLocks noGrp="1"/>
          </p:cNvSpPr>
          <p:nvPr>
            <p:ph idx="1"/>
          </p:nvPr>
        </p:nvSpPr>
        <p:spPr/>
        <p:txBody>
          <a:bodyPr/>
          <a:lstStyle/>
          <a:p>
            <a:pPr>
              <a:buNone/>
            </a:pPr>
            <a:r>
              <a:rPr lang="ro-RO" sz="2000" dirty="0" smtClean="0"/>
              <a:t>Quicksort, deși este un algoritm foarte eficient, ce nu ține cont de valorile din listă, ocupă foarte mult spațiu pe stivă. Așsadar, dupa mai multe teste, am ajuns la concluzia că merge fara probleme la liste cu lungimi de maxim 10</a:t>
            </a:r>
            <a:r>
              <a:rPr lang="ro-RO" sz="2000" baseline="30000" dirty="0" smtClean="0"/>
              <a:t>5</a:t>
            </a:r>
            <a:r>
              <a:rPr lang="ro-RO" sz="2000" dirty="0" smtClean="0"/>
              <a:t>.</a:t>
            </a:r>
            <a:endParaRPr lang="en-US" sz="2000" dirty="0" smtClean="0"/>
          </a:p>
          <a:p>
            <a:pPr>
              <a:buNone/>
            </a:pPr>
            <a:r>
              <a:rPr lang="en-US" sz="2000" b="1" dirty="0" err="1" smtClean="0"/>
              <a:t>Ultimul</a:t>
            </a:r>
            <a:r>
              <a:rPr lang="en-US" sz="2000" b="1" dirty="0" smtClean="0"/>
              <a:t> element  VS  </a:t>
            </a:r>
            <a:r>
              <a:rPr lang="en-US" sz="2000" b="1" dirty="0" err="1" smtClean="0"/>
              <a:t>Mediana</a:t>
            </a:r>
            <a:endParaRPr lang="en-US" sz="2000" b="1" dirty="0"/>
          </a:p>
        </p:txBody>
      </p:sp>
      <p:pic>
        <p:nvPicPr>
          <p:cNvPr id="2050" name="Picture 2"/>
          <p:cNvPicPr>
            <a:picLocks noChangeAspect="1" noChangeArrowheads="1"/>
          </p:cNvPicPr>
          <p:nvPr/>
        </p:nvPicPr>
        <p:blipFill>
          <a:blip r:embed="rId2" cstate="print"/>
          <a:srcRect/>
          <a:stretch>
            <a:fillRect/>
          </a:stretch>
        </p:blipFill>
        <p:spPr bwMode="auto">
          <a:xfrm>
            <a:off x="533400" y="3352800"/>
            <a:ext cx="7772400" cy="1676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 y="5105400"/>
            <a:ext cx="7848600" cy="1524000"/>
          </a:xfrm>
          <a:prstGeom prst="rect">
            <a:avLst/>
          </a:prstGeom>
          <a:noFill/>
          <a:ln w="9525">
            <a:noFill/>
            <a:miter lim="800000"/>
            <a:headEnd/>
            <a:tailEnd/>
          </a:ln>
        </p:spPr>
      </p:pic>
      <p:sp>
        <p:nvSpPr>
          <p:cNvPr id="7" name="Rectangle 6"/>
          <p:cNvSpPr/>
          <p:nvPr/>
        </p:nvSpPr>
        <p:spPr>
          <a:xfrm>
            <a:off x="609600" y="4191000"/>
            <a:ext cx="7696200" cy="38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5867400"/>
            <a:ext cx="7848600" cy="38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CONCLUZII</a:t>
            </a:r>
            <a:endParaRPr lang="en-US" dirty="0"/>
          </a:p>
        </p:txBody>
      </p:sp>
      <p:sp>
        <p:nvSpPr>
          <p:cNvPr id="3" name="Content Placeholder 2"/>
          <p:cNvSpPr>
            <a:spLocks noGrp="1"/>
          </p:cNvSpPr>
          <p:nvPr>
            <p:ph idx="1"/>
          </p:nvPr>
        </p:nvSpPr>
        <p:spPr/>
        <p:txBody>
          <a:bodyPr/>
          <a:lstStyle/>
          <a:p>
            <a:r>
              <a:rPr lang="en-US" dirty="0" smtClean="0"/>
              <a:t>N=10</a:t>
            </a:r>
            <a:r>
              <a:rPr lang="en-US" baseline="30000" dirty="0" smtClean="0"/>
              <a:t>4</a:t>
            </a:r>
            <a:r>
              <a:rPr lang="en-US" dirty="0" smtClean="0"/>
              <a:t>,MAXI=10</a:t>
            </a:r>
          </a:p>
          <a:p>
            <a:endParaRPr lang="en-US" dirty="0" smtClean="0"/>
          </a:p>
          <a:p>
            <a:endParaRPr lang="en-US" dirty="0" smtClean="0"/>
          </a:p>
          <a:p>
            <a:endParaRPr lang="en-US" dirty="0" smtClean="0"/>
          </a:p>
          <a:p>
            <a:pPr>
              <a:buNone/>
            </a:pPr>
            <a:endParaRPr lang="en-US" dirty="0" smtClean="0"/>
          </a:p>
          <a:p>
            <a:r>
              <a:rPr lang="en-US" dirty="0" smtClean="0"/>
              <a:t>N=10</a:t>
            </a:r>
            <a:r>
              <a:rPr lang="en-US" baseline="30000" dirty="0" smtClean="0"/>
              <a:t>2</a:t>
            </a:r>
            <a:r>
              <a:rPr lang="en-US" dirty="0" smtClean="0"/>
              <a:t>  ,MAXI=10</a:t>
            </a:r>
            <a:r>
              <a:rPr lang="en-US" baseline="30000" dirty="0" smtClean="0"/>
              <a:t>7</a:t>
            </a:r>
          </a:p>
          <a:p>
            <a:endParaRPr lang="en-US" dirty="0" smtClean="0"/>
          </a:p>
          <a:p>
            <a:endParaRPr lang="en-US" baseline="30000" dirty="0" smtClean="0"/>
          </a:p>
          <a:p>
            <a:endParaRPr lang="en-US" dirty="0"/>
          </a:p>
        </p:txBody>
      </p:sp>
      <p:pic>
        <p:nvPicPr>
          <p:cNvPr id="6" name="Picture 5" descr="2021-03-12 (2).png"/>
          <p:cNvPicPr>
            <a:picLocks noChangeAspect="1"/>
          </p:cNvPicPr>
          <p:nvPr/>
        </p:nvPicPr>
        <p:blipFill>
          <a:blip r:embed="rId2" cstate="print"/>
          <a:stretch>
            <a:fillRect/>
          </a:stretch>
        </p:blipFill>
        <p:spPr>
          <a:xfrm>
            <a:off x="914400" y="2057400"/>
            <a:ext cx="6934631" cy="2057401"/>
          </a:xfrm>
          <a:prstGeom prst="rect">
            <a:avLst/>
          </a:prstGeom>
        </p:spPr>
      </p:pic>
      <p:sp>
        <p:nvSpPr>
          <p:cNvPr id="7" name="Rectangle 6"/>
          <p:cNvSpPr/>
          <p:nvPr/>
        </p:nvSpPr>
        <p:spPr>
          <a:xfrm>
            <a:off x="914400" y="2819400"/>
            <a:ext cx="6934200" cy="304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914400" y="4648200"/>
            <a:ext cx="7010400" cy="1885950"/>
          </a:xfrm>
          <a:prstGeom prst="rect">
            <a:avLst/>
          </a:prstGeom>
          <a:noFill/>
          <a:ln w="9525">
            <a:noFill/>
            <a:miter lim="800000"/>
            <a:headEnd/>
            <a:tailEnd/>
          </a:ln>
        </p:spPr>
      </p:pic>
      <p:sp>
        <p:nvSpPr>
          <p:cNvPr id="8" name="Rectangle 7"/>
          <p:cNvSpPr/>
          <p:nvPr/>
        </p:nvSpPr>
        <p:spPr>
          <a:xfrm>
            <a:off x="914400" y="5410200"/>
            <a:ext cx="7010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CONCLUZII</a:t>
            </a:r>
            <a:endParaRPr lang="en-US" dirty="0"/>
          </a:p>
        </p:txBody>
      </p:sp>
      <p:sp>
        <p:nvSpPr>
          <p:cNvPr id="3" name="Content Placeholder 2"/>
          <p:cNvSpPr>
            <a:spLocks noGrp="1"/>
          </p:cNvSpPr>
          <p:nvPr>
            <p:ph idx="1"/>
          </p:nvPr>
        </p:nvSpPr>
        <p:spPr/>
        <p:txBody>
          <a:bodyPr/>
          <a:lstStyle/>
          <a:p>
            <a:r>
              <a:rPr lang="en-US" dirty="0" smtClean="0"/>
              <a:t>N=100, MAXI=100</a:t>
            </a:r>
          </a:p>
          <a:p>
            <a:endParaRPr lang="en-US" dirty="0" smtClean="0"/>
          </a:p>
          <a:p>
            <a:endParaRPr lang="en-US" dirty="0" smtClean="0"/>
          </a:p>
          <a:p>
            <a:endParaRPr lang="en-US" dirty="0" smtClean="0"/>
          </a:p>
          <a:p>
            <a:endParaRPr lang="en-US" dirty="0" smtClean="0"/>
          </a:p>
          <a:p>
            <a:r>
              <a:rPr lang="en-US" dirty="0" smtClean="0"/>
              <a:t>N=10</a:t>
            </a:r>
            <a:r>
              <a:rPr lang="en-US" baseline="30000" dirty="0" smtClean="0"/>
              <a:t>8</a:t>
            </a:r>
            <a:r>
              <a:rPr lang="en-US" dirty="0" smtClean="0"/>
              <a:t> ,MAXI=10</a:t>
            </a:r>
            <a:r>
              <a:rPr lang="en-US" baseline="30000" dirty="0" smtClean="0"/>
              <a:t>6</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990600" y="2438400"/>
            <a:ext cx="6858000" cy="1447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914400" y="4724400"/>
            <a:ext cx="6934200" cy="1657350"/>
          </a:xfrm>
          <a:prstGeom prst="rect">
            <a:avLst/>
          </a:prstGeom>
          <a:noFill/>
          <a:ln w="9525">
            <a:noFill/>
            <a:miter lim="800000"/>
            <a:headEnd/>
            <a:tailEnd/>
          </a:ln>
        </p:spPr>
      </p:pic>
      <p:sp>
        <p:nvSpPr>
          <p:cNvPr id="7" name="Rectangle 6"/>
          <p:cNvSpPr/>
          <p:nvPr/>
        </p:nvSpPr>
        <p:spPr>
          <a:xfrm>
            <a:off x="990600" y="4724400"/>
            <a:ext cx="6934200" cy="228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sortări am ales?</a:t>
            </a:r>
            <a:endParaRPr lang="en-US" dirty="0"/>
          </a:p>
        </p:txBody>
      </p:sp>
      <p:sp>
        <p:nvSpPr>
          <p:cNvPr id="3" name="Content Placeholder 2"/>
          <p:cNvSpPr>
            <a:spLocks noGrp="1"/>
          </p:cNvSpPr>
          <p:nvPr>
            <p:ph idx="1"/>
          </p:nvPr>
        </p:nvSpPr>
        <p:spPr>
          <a:xfrm>
            <a:off x="457200" y="1905000"/>
            <a:ext cx="8229600" cy="4404360"/>
          </a:xfrm>
        </p:spPr>
        <p:txBody>
          <a:bodyPr>
            <a:normAutofit lnSpcReduction="10000"/>
          </a:bodyPr>
          <a:lstStyle/>
          <a:p>
            <a:pPr marL="651510" indent="-514350">
              <a:buClrTx/>
              <a:buFont typeface="Wingdings 2" pitchFamily="18" charset="2"/>
              <a:buChar char="é"/>
            </a:pPr>
            <a:r>
              <a:rPr lang="ro-RO" dirty="0" smtClean="0"/>
              <a:t>BubbleSort</a:t>
            </a:r>
          </a:p>
          <a:p>
            <a:pPr marL="651510" indent="-514350">
              <a:buClrTx/>
              <a:buFont typeface="Wingdings 2" pitchFamily="18" charset="2"/>
              <a:buChar char="é"/>
            </a:pPr>
            <a:r>
              <a:rPr lang="ro-RO" dirty="0" smtClean="0"/>
              <a:t>CountingSort</a:t>
            </a:r>
          </a:p>
          <a:p>
            <a:pPr marL="651510" indent="-514350">
              <a:buClrTx/>
              <a:buFont typeface="Wingdings 2" pitchFamily="18" charset="2"/>
              <a:buChar char="é"/>
            </a:pPr>
            <a:r>
              <a:rPr lang="ro-RO" dirty="0" smtClean="0"/>
              <a:t>MergeSort</a:t>
            </a:r>
          </a:p>
          <a:p>
            <a:pPr marL="651510" indent="-514350">
              <a:buClrTx/>
              <a:buFont typeface="Wingdings 2" pitchFamily="18" charset="2"/>
              <a:buChar char="é"/>
            </a:pPr>
            <a:r>
              <a:rPr lang="ro-RO" dirty="0" smtClean="0"/>
              <a:t>RadixSort</a:t>
            </a:r>
          </a:p>
          <a:p>
            <a:pPr marL="651510" indent="-514350">
              <a:buClrTx/>
              <a:buNone/>
            </a:pPr>
            <a:r>
              <a:rPr lang="ro-RO" dirty="0" smtClean="0"/>
              <a:t>         -baza 2</a:t>
            </a:r>
          </a:p>
          <a:p>
            <a:pPr marL="651510" indent="-514350">
              <a:buClrTx/>
              <a:buNone/>
            </a:pPr>
            <a:r>
              <a:rPr lang="ro-RO" dirty="0" smtClean="0"/>
              <a:t>         -baza 10</a:t>
            </a:r>
          </a:p>
          <a:p>
            <a:pPr marL="651510" indent="-514350">
              <a:buClrTx/>
              <a:buFont typeface="Wingdings 2" pitchFamily="18" charset="2"/>
              <a:buChar char="é"/>
            </a:pPr>
            <a:r>
              <a:rPr lang="ro-RO" dirty="0" smtClean="0"/>
              <a:t>QuickSort</a:t>
            </a:r>
          </a:p>
          <a:p>
            <a:pPr marL="651510" indent="-514350">
              <a:buClrTx/>
              <a:buNone/>
            </a:pPr>
            <a:r>
              <a:rPr lang="ro-RO" dirty="0" smtClean="0"/>
              <a:t>        -mediana </a:t>
            </a:r>
          </a:p>
          <a:p>
            <a:pPr marL="651510" indent="-514350">
              <a:buClrTx/>
              <a:buNone/>
            </a:pPr>
            <a:r>
              <a:rPr lang="ro-RO" dirty="0" smtClean="0"/>
              <a:t>        -ultimul element al listei</a:t>
            </a:r>
          </a:p>
          <a:p>
            <a:pPr marL="651510" indent="-514350">
              <a:buClrTx/>
              <a:buNone/>
            </a:pPr>
            <a:endParaRPr lang="ro-RO" dirty="0" smtClean="0">
              <a:solidFill>
                <a:schemeClr val="bg1"/>
              </a:solidFill>
            </a:endParaRPr>
          </a:p>
          <a:p>
            <a:pPr marL="651510" indent="-514350">
              <a:buClrTx/>
              <a:buFont typeface="Wingdings 2" pitchFamily="18" charset="2"/>
              <a:buChar char="é"/>
            </a:pP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BubbleSort</a:t>
            </a:r>
            <a:endParaRPr lang="en-US" dirty="0"/>
          </a:p>
        </p:txBody>
      </p:sp>
      <p:sp>
        <p:nvSpPr>
          <p:cNvPr id="3" name="Content Placeholder 2"/>
          <p:cNvSpPr>
            <a:spLocks noGrp="1"/>
          </p:cNvSpPr>
          <p:nvPr>
            <p:ph idx="1"/>
          </p:nvPr>
        </p:nvSpPr>
        <p:spPr/>
        <p:txBody>
          <a:bodyPr/>
          <a:lstStyle/>
          <a:p>
            <a:pPr>
              <a:buNone/>
            </a:pPr>
            <a:endParaRPr lang="ro-RO" sz="3200" b="1" dirty="0" smtClean="0"/>
          </a:p>
          <a:p>
            <a:pPr>
              <a:buNone/>
            </a:pPr>
            <a:r>
              <a:rPr lang="ro-RO" sz="3200" b="1" dirty="0" smtClean="0"/>
              <a:t>Idee algoritm</a:t>
            </a:r>
            <a:r>
              <a:rPr lang="en-US" sz="3200" b="1" dirty="0" smtClean="0"/>
              <a:t>: </a:t>
            </a:r>
            <a:r>
              <a:rPr lang="ro-RO" sz="3200" b="1" dirty="0" smtClean="0"/>
              <a:t> </a:t>
            </a:r>
            <a:r>
              <a:rPr lang="en-US" dirty="0" err="1" smtClean="0"/>
              <a:t>compar</a:t>
            </a:r>
            <a:r>
              <a:rPr lang="ro-RO" dirty="0" smtClean="0"/>
              <a:t>ă fiecare element cu vecinul si le interchimbă dacă e cazul.</a:t>
            </a:r>
          </a:p>
          <a:p>
            <a:pPr>
              <a:buNone/>
            </a:pPr>
            <a:endParaRPr lang="ro-RO" dirty="0" smtClean="0"/>
          </a:p>
          <a:p>
            <a:pPr>
              <a:buNone/>
            </a:pPr>
            <a:r>
              <a:rPr lang="ro-RO" sz="3200" b="1" dirty="0" smtClean="0"/>
              <a:t>Complexitate</a:t>
            </a:r>
            <a:r>
              <a:rPr lang="en-US" sz="3200" b="1" dirty="0" smtClean="0"/>
              <a:t>:</a:t>
            </a:r>
          </a:p>
          <a:p>
            <a:pPr>
              <a:buNone/>
            </a:pPr>
            <a:r>
              <a:rPr lang="en-US" dirty="0" smtClean="0"/>
              <a:t> </a:t>
            </a:r>
            <a:r>
              <a:rPr lang="ro-RO" dirty="0" smtClean="0"/>
              <a:t>*</a:t>
            </a:r>
            <a:r>
              <a:rPr lang="en-US" dirty="0" smtClean="0"/>
              <a:t> </a:t>
            </a:r>
            <a:r>
              <a:rPr lang="ro-RO" dirty="0" smtClean="0"/>
              <a:t>cel mai des întâlnit</a:t>
            </a:r>
            <a:r>
              <a:rPr lang="en-US" dirty="0" smtClean="0"/>
              <a:t> :O(n</a:t>
            </a:r>
            <a:r>
              <a:rPr lang="en-US" baseline="30000" dirty="0" smtClean="0"/>
              <a:t>2</a:t>
            </a:r>
            <a:r>
              <a:rPr lang="en-US" dirty="0" smtClean="0"/>
              <a:t>)</a:t>
            </a:r>
            <a:endParaRPr lang="ro-RO"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r>
              <a:rPr lang="ro-RO" dirty="0" smtClean="0"/>
              <a:t>Când folosim BubbleSort?</a:t>
            </a:r>
            <a:endParaRPr lang="en-US" dirty="0"/>
          </a:p>
        </p:txBody>
      </p:sp>
      <p:sp>
        <p:nvSpPr>
          <p:cNvPr id="3" name="Content Placeholder 2"/>
          <p:cNvSpPr>
            <a:spLocks noGrp="1"/>
          </p:cNvSpPr>
          <p:nvPr>
            <p:ph idx="1"/>
          </p:nvPr>
        </p:nvSpPr>
        <p:spPr/>
        <p:txBody>
          <a:bodyPr/>
          <a:lstStyle/>
          <a:p>
            <a:pPr>
              <a:buNone/>
            </a:pPr>
            <a:r>
              <a:rPr lang="en-US" dirty="0" err="1" smtClean="0"/>
              <a:t>BubbleSort</a:t>
            </a:r>
            <a:r>
              <a:rPr lang="en-US" dirty="0" smtClean="0"/>
              <a:t> </a:t>
            </a:r>
            <a:r>
              <a:rPr lang="en-US" dirty="0" err="1" smtClean="0"/>
              <a:t>poate</a:t>
            </a:r>
            <a:r>
              <a:rPr lang="en-US" dirty="0" smtClean="0"/>
              <a:t> </a:t>
            </a:r>
            <a:r>
              <a:rPr lang="en-US" dirty="0" err="1" smtClean="0"/>
              <a:t>fi</a:t>
            </a:r>
            <a:r>
              <a:rPr lang="en-US" dirty="0" smtClean="0"/>
              <a:t> </a:t>
            </a:r>
            <a:r>
              <a:rPr lang="en-US" dirty="0" err="1" smtClean="0"/>
              <a:t>folosit</a:t>
            </a:r>
            <a:r>
              <a:rPr lang="ro-RO" dirty="0" smtClean="0"/>
              <a:t> pentru liste cu valori mari, însă nu este prea  eficient pentru liste lungi.</a:t>
            </a:r>
            <a:endParaRPr lang="en-US" dirty="0" smtClean="0"/>
          </a:p>
          <a:p>
            <a:pPr>
              <a:buNone/>
            </a:pPr>
            <a:r>
              <a:rPr lang="ro-RO" b="1" dirty="0" smtClean="0"/>
              <a:t>La N</a:t>
            </a:r>
            <a:r>
              <a:rPr lang="en-US" b="1" dirty="0" smtClean="0"/>
              <a:t>&gt;10</a:t>
            </a:r>
            <a:r>
              <a:rPr lang="en-US" b="1" baseline="30000" dirty="0" smtClean="0"/>
              <a:t>3</a:t>
            </a:r>
            <a:r>
              <a:rPr lang="en-US" b="1" dirty="0" smtClean="0"/>
              <a:t>, </a:t>
            </a:r>
            <a:r>
              <a:rPr lang="en-US" b="1" dirty="0" err="1" smtClean="0"/>
              <a:t>deja</a:t>
            </a:r>
            <a:r>
              <a:rPr lang="en-US" b="1" dirty="0" smtClean="0"/>
              <a:t> se </a:t>
            </a:r>
            <a:r>
              <a:rPr lang="en-US" b="1" dirty="0" err="1" smtClean="0"/>
              <a:t>vede</a:t>
            </a:r>
            <a:r>
              <a:rPr lang="en-US" b="1" dirty="0" smtClean="0"/>
              <a:t> </a:t>
            </a:r>
            <a:r>
              <a:rPr lang="en-US" b="1" dirty="0" err="1" smtClean="0"/>
              <a:t>diferen</a:t>
            </a:r>
            <a:r>
              <a:rPr lang="ro-RO" b="1" dirty="0" smtClean="0"/>
              <a:t>ța</a:t>
            </a:r>
          </a:p>
          <a:p>
            <a:pPr>
              <a:buNone/>
            </a:pPr>
            <a:endParaRPr lang="ro-RO" dirty="0" smtClean="0"/>
          </a:p>
          <a:p>
            <a:pPr>
              <a:buNone/>
            </a:pPr>
            <a:endParaRPr lang="ro-RO" dirty="0" smtClean="0"/>
          </a:p>
          <a:p>
            <a:pPr>
              <a:buNone/>
            </a:pPr>
            <a:endParaRPr lang="ro-RO" dirty="0" smtClean="0"/>
          </a:p>
          <a:p>
            <a:pPr>
              <a:buNone/>
            </a:pPr>
            <a:endParaRPr lang="ro-RO" dirty="0" smtClean="0"/>
          </a:p>
        </p:txBody>
      </p:sp>
      <p:pic>
        <p:nvPicPr>
          <p:cNvPr id="3075" name="Picture 3"/>
          <p:cNvPicPr>
            <a:picLocks noChangeAspect="1" noChangeArrowheads="1"/>
          </p:cNvPicPr>
          <p:nvPr/>
        </p:nvPicPr>
        <p:blipFill>
          <a:blip r:embed="rId2" cstate="print"/>
          <a:srcRect/>
          <a:stretch>
            <a:fillRect/>
          </a:stretch>
        </p:blipFill>
        <p:spPr bwMode="auto">
          <a:xfrm>
            <a:off x="838200" y="3810000"/>
            <a:ext cx="7315200" cy="2057400"/>
          </a:xfrm>
          <a:prstGeom prst="rect">
            <a:avLst/>
          </a:prstGeom>
          <a:noFill/>
          <a:ln w="9525">
            <a:noFill/>
            <a:miter lim="800000"/>
            <a:headEnd/>
            <a:tailEnd/>
          </a:ln>
        </p:spPr>
      </p:pic>
      <p:sp>
        <p:nvSpPr>
          <p:cNvPr id="10" name="Rectangle 9"/>
          <p:cNvSpPr/>
          <p:nvPr/>
        </p:nvSpPr>
        <p:spPr>
          <a:xfrm>
            <a:off x="1143000" y="4419600"/>
            <a:ext cx="7010400" cy="228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CountingSort</a:t>
            </a:r>
            <a:endParaRPr lang="en-US" dirty="0"/>
          </a:p>
        </p:txBody>
      </p:sp>
      <p:sp>
        <p:nvSpPr>
          <p:cNvPr id="3" name="Content Placeholder 2"/>
          <p:cNvSpPr>
            <a:spLocks noGrp="1"/>
          </p:cNvSpPr>
          <p:nvPr>
            <p:ph idx="1"/>
          </p:nvPr>
        </p:nvSpPr>
        <p:spPr/>
        <p:txBody>
          <a:bodyPr/>
          <a:lstStyle/>
          <a:p>
            <a:pPr>
              <a:buNone/>
            </a:pPr>
            <a:r>
              <a:rPr lang="ro-RO" sz="3200" b="1" dirty="0" smtClean="0"/>
              <a:t>Idee algoritm</a:t>
            </a:r>
            <a:r>
              <a:rPr lang="en-US" sz="3200" b="1" dirty="0" smtClean="0"/>
              <a:t>:</a:t>
            </a:r>
            <a:r>
              <a:rPr lang="ro-RO" sz="3200" b="1" dirty="0" smtClean="0"/>
              <a:t>  </a:t>
            </a:r>
            <a:r>
              <a:rPr lang="ro-RO" sz="3200" dirty="0" smtClean="0"/>
              <a:t>sortează in funcție de indici. Indicele reprezinta numărul, iar valoarea este numărul de apariții </a:t>
            </a:r>
            <a:endParaRPr lang="ro-RO" dirty="0" smtClean="0"/>
          </a:p>
          <a:p>
            <a:pPr>
              <a:buNone/>
            </a:pPr>
            <a:endParaRPr lang="ro-RO" dirty="0" smtClean="0"/>
          </a:p>
          <a:p>
            <a:pPr>
              <a:buNone/>
            </a:pPr>
            <a:r>
              <a:rPr lang="ro-RO" sz="3200" b="1" dirty="0" smtClean="0"/>
              <a:t>Complexitate</a:t>
            </a:r>
            <a:r>
              <a:rPr lang="en-US" sz="3200" b="1" dirty="0" smtClean="0"/>
              <a:t>:</a:t>
            </a:r>
          </a:p>
          <a:p>
            <a:pPr>
              <a:buNone/>
            </a:pPr>
            <a:r>
              <a:rPr lang="en-US" dirty="0" smtClean="0"/>
              <a:t> </a:t>
            </a:r>
            <a:r>
              <a:rPr lang="ro-RO" dirty="0" smtClean="0"/>
              <a:t>*</a:t>
            </a:r>
            <a:r>
              <a:rPr lang="en-US" dirty="0" smtClean="0"/>
              <a:t> </a:t>
            </a:r>
            <a:r>
              <a:rPr lang="en-US" dirty="0" err="1" smtClean="0"/>
              <a:t>cel</a:t>
            </a:r>
            <a:r>
              <a:rPr lang="en-US" dirty="0" smtClean="0"/>
              <a:t> </a:t>
            </a:r>
            <a:r>
              <a:rPr lang="en-US" dirty="0" err="1" smtClean="0"/>
              <a:t>mai</a:t>
            </a:r>
            <a:r>
              <a:rPr lang="en-US" dirty="0" smtClean="0"/>
              <a:t> </a:t>
            </a:r>
            <a:r>
              <a:rPr lang="en-US" dirty="0" err="1" smtClean="0"/>
              <a:t>nefav</a:t>
            </a:r>
            <a:r>
              <a:rPr lang="ro-RO" dirty="0" smtClean="0"/>
              <a:t>o</a:t>
            </a:r>
            <a:r>
              <a:rPr lang="en-US" dirty="0" err="1" smtClean="0"/>
              <a:t>rabil</a:t>
            </a:r>
            <a:r>
              <a:rPr lang="ro-RO" dirty="0" smtClean="0"/>
              <a:t> </a:t>
            </a:r>
            <a:r>
              <a:rPr lang="en-US" dirty="0" smtClean="0"/>
              <a:t>:O(n</a:t>
            </a:r>
            <a:r>
              <a:rPr lang="ro-RO" dirty="0" smtClean="0"/>
              <a:t>+k</a:t>
            </a:r>
            <a:r>
              <a:rPr lang="en-US" dirty="0" smtClean="0"/>
              <a:t>)</a:t>
            </a:r>
            <a:r>
              <a:rPr lang="ro-RO" dirty="0" smtClean="0"/>
              <a:t>, k este maximul listei</a:t>
            </a:r>
          </a:p>
          <a:p>
            <a:pPr>
              <a:buNone/>
            </a:pPr>
            <a:endParaRPr lang="ro-RO"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Când folosim CountingSort?</a:t>
            </a:r>
            <a:endParaRPr lang="en-US" dirty="0"/>
          </a:p>
        </p:txBody>
      </p:sp>
      <p:sp>
        <p:nvSpPr>
          <p:cNvPr id="3" name="Content Placeholder 2"/>
          <p:cNvSpPr>
            <a:spLocks noGrp="1"/>
          </p:cNvSpPr>
          <p:nvPr>
            <p:ph idx="1"/>
          </p:nvPr>
        </p:nvSpPr>
        <p:spPr/>
        <p:txBody>
          <a:bodyPr/>
          <a:lstStyle/>
          <a:p>
            <a:pPr>
              <a:buNone/>
            </a:pPr>
            <a:r>
              <a:rPr lang="ro-RO" dirty="0" smtClean="0"/>
              <a:t>Această metodă de sortare este foarte eficientă pe</a:t>
            </a:r>
          </a:p>
          <a:p>
            <a:pPr>
              <a:buNone/>
            </a:pPr>
            <a:r>
              <a:rPr lang="ro-RO" dirty="0" smtClean="0"/>
              <a:t>liste cu valori numere mici,indiferent de lungimea</a:t>
            </a:r>
          </a:p>
          <a:p>
            <a:pPr>
              <a:buNone/>
            </a:pPr>
            <a:r>
              <a:rPr lang="ro-RO" dirty="0" smtClean="0"/>
              <a:t>  listei. De exemplu</a:t>
            </a:r>
            <a:r>
              <a:rPr lang="en-US" dirty="0" smtClean="0"/>
              <a:t>, </a:t>
            </a:r>
            <a:r>
              <a:rPr lang="en-US" dirty="0" err="1" smtClean="0"/>
              <a:t>pentru</a:t>
            </a:r>
            <a:r>
              <a:rPr lang="en-US" dirty="0" smtClean="0"/>
              <a:t> N=10</a:t>
            </a:r>
            <a:r>
              <a:rPr lang="en-US" baseline="30000" dirty="0" smtClean="0"/>
              <a:t>7</a:t>
            </a:r>
          </a:p>
          <a:p>
            <a:pPr>
              <a:buNone/>
            </a:pPr>
            <a:endParaRPr lang="en-US" dirty="0" smtClean="0"/>
          </a:p>
          <a:p>
            <a:pPr>
              <a:buNone/>
            </a:pPr>
            <a:endParaRPr lang="ro-RO" dirty="0" smtClean="0"/>
          </a:p>
          <a:p>
            <a:pPr>
              <a:buNone/>
            </a:pPr>
            <a:endParaRPr lang="en-US" dirty="0"/>
          </a:p>
        </p:txBody>
      </p:sp>
      <p:pic>
        <p:nvPicPr>
          <p:cNvPr id="6" name="Picture 5" descr="2021-03-07 (1).png"/>
          <p:cNvPicPr>
            <a:picLocks noChangeAspect="1"/>
          </p:cNvPicPr>
          <p:nvPr/>
        </p:nvPicPr>
        <p:blipFill>
          <a:blip r:embed="rId2" cstate="print"/>
          <a:stretch>
            <a:fillRect/>
          </a:stretch>
        </p:blipFill>
        <p:spPr>
          <a:xfrm>
            <a:off x="304800" y="3505200"/>
            <a:ext cx="3829585" cy="1705213"/>
          </a:xfrm>
          <a:prstGeom prst="rect">
            <a:avLst/>
          </a:prstGeom>
        </p:spPr>
      </p:pic>
      <p:pic>
        <p:nvPicPr>
          <p:cNvPr id="8" name="Picture 7" descr="2021-03-07 (2).png"/>
          <p:cNvPicPr>
            <a:picLocks noChangeAspect="1"/>
          </p:cNvPicPr>
          <p:nvPr/>
        </p:nvPicPr>
        <p:blipFill>
          <a:blip r:embed="rId3" cstate="print"/>
          <a:stretch>
            <a:fillRect/>
          </a:stretch>
        </p:blipFill>
        <p:spPr>
          <a:xfrm>
            <a:off x="4419600" y="3505200"/>
            <a:ext cx="4182059" cy="1638529"/>
          </a:xfrm>
          <a:prstGeom prst="rect">
            <a:avLst/>
          </a:prstGeom>
        </p:spPr>
      </p:pic>
      <p:sp>
        <p:nvSpPr>
          <p:cNvPr id="9" name="Rectangle 8"/>
          <p:cNvSpPr/>
          <p:nvPr/>
        </p:nvSpPr>
        <p:spPr>
          <a:xfrm>
            <a:off x="304800" y="4876800"/>
            <a:ext cx="3810000" cy="304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9600" y="4876800"/>
            <a:ext cx="4191000" cy="304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endParaRPr lang="en-US" dirty="0"/>
          </a:p>
        </p:txBody>
      </p:sp>
      <p:sp>
        <p:nvSpPr>
          <p:cNvPr id="3" name="Content Placeholder 2"/>
          <p:cNvSpPr>
            <a:spLocks noGrp="1"/>
          </p:cNvSpPr>
          <p:nvPr>
            <p:ph idx="1"/>
          </p:nvPr>
        </p:nvSpPr>
        <p:spPr/>
        <p:txBody>
          <a:bodyPr/>
          <a:lstStyle/>
          <a:p>
            <a:pPr>
              <a:buNone/>
            </a:pPr>
            <a:r>
              <a:rPr lang="ro-RO" sz="3200" b="1" dirty="0" smtClean="0"/>
              <a:t>Idee algoritm</a:t>
            </a:r>
            <a:r>
              <a:rPr lang="en-US" sz="3200" b="1" dirty="0" smtClean="0"/>
              <a:t>: </a:t>
            </a:r>
            <a:r>
              <a:rPr lang="en-US" sz="3200" dirty="0" smtClean="0"/>
              <a:t>se </a:t>
            </a:r>
            <a:r>
              <a:rPr lang="ro-RO" sz="3200" dirty="0" smtClean="0"/>
              <a:t>împarte lista în secvențe din ce în ce mai mici și se începe interclasarea în momentul în care avem secvențe de câte un element.</a:t>
            </a:r>
            <a:endParaRPr lang="ro-RO" dirty="0" smtClean="0"/>
          </a:p>
          <a:p>
            <a:pPr>
              <a:buNone/>
            </a:pPr>
            <a:endParaRPr lang="ro-RO" dirty="0" smtClean="0"/>
          </a:p>
          <a:p>
            <a:pPr>
              <a:buNone/>
            </a:pPr>
            <a:r>
              <a:rPr lang="ro-RO" sz="3200" b="1" dirty="0" smtClean="0"/>
              <a:t>Complexitate</a:t>
            </a:r>
            <a:r>
              <a:rPr lang="en-US" sz="3200" b="1" dirty="0" smtClean="0"/>
              <a:t>:</a:t>
            </a:r>
          </a:p>
          <a:p>
            <a:pPr>
              <a:buNone/>
            </a:pPr>
            <a:r>
              <a:rPr lang="en-US" dirty="0" smtClean="0"/>
              <a:t> </a:t>
            </a:r>
            <a:r>
              <a:rPr lang="ro-RO" dirty="0" smtClean="0"/>
              <a:t>*</a:t>
            </a:r>
            <a:r>
              <a:rPr lang="en-US" dirty="0" smtClean="0"/>
              <a:t> </a:t>
            </a:r>
            <a:r>
              <a:rPr lang="en-US" dirty="0" err="1" smtClean="0"/>
              <a:t>cel</a:t>
            </a:r>
            <a:r>
              <a:rPr lang="en-US" dirty="0" smtClean="0"/>
              <a:t> </a:t>
            </a:r>
            <a:r>
              <a:rPr lang="en-US" dirty="0" err="1" smtClean="0"/>
              <a:t>mai</a:t>
            </a:r>
            <a:r>
              <a:rPr lang="en-US" dirty="0" smtClean="0"/>
              <a:t> </a:t>
            </a:r>
            <a:r>
              <a:rPr lang="en-US" dirty="0" err="1" smtClean="0"/>
              <a:t>nefav</a:t>
            </a:r>
            <a:r>
              <a:rPr lang="ro-RO" dirty="0" smtClean="0"/>
              <a:t>o</a:t>
            </a:r>
            <a:r>
              <a:rPr lang="en-US" dirty="0" err="1" smtClean="0"/>
              <a:t>rabil</a:t>
            </a:r>
            <a:r>
              <a:rPr lang="ro-RO" dirty="0" smtClean="0"/>
              <a:t> </a:t>
            </a:r>
            <a:r>
              <a:rPr lang="en-US" dirty="0" smtClean="0"/>
              <a:t>:O(</a:t>
            </a:r>
            <a:r>
              <a:rPr lang="en-US" dirty="0" err="1" smtClean="0"/>
              <a:t>nlogn</a:t>
            </a:r>
            <a:r>
              <a:rPr lang="en-US" dirty="0" smtClean="0"/>
              <a:t>)</a:t>
            </a:r>
          </a:p>
          <a:p>
            <a:pPr>
              <a:buNone/>
            </a:pPr>
            <a:endParaRPr lang="ro-RO" dirty="0" smtClean="0"/>
          </a:p>
          <a:p>
            <a:pPr>
              <a:buNone/>
            </a:pPr>
            <a:endParaRPr lang="ro-RO"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Când folosim MergeSort?</a:t>
            </a:r>
            <a:endParaRPr lang="en-US" dirty="0"/>
          </a:p>
        </p:txBody>
      </p:sp>
      <p:sp>
        <p:nvSpPr>
          <p:cNvPr id="3" name="Content Placeholder 2"/>
          <p:cNvSpPr>
            <a:spLocks noGrp="1"/>
          </p:cNvSpPr>
          <p:nvPr>
            <p:ph idx="1"/>
          </p:nvPr>
        </p:nvSpPr>
        <p:spPr>
          <a:xfrm>
            <a:off x="457200" y="1600200"/>
            <a:ext cx="8229600" cy="4709160"/>
          </a:xfrm>
        </p:spPr>
        <p:txBody>
          <a:bodyPr/>
          <a:lstStyle/>
          <a:p>
            <a:pPr>
              <a:buNone/>
            </a:pPr>
            <a:endParaRPr lang="ro-RO" dirty="0" smtClean="0"/>
          </a:p>
          <a:p>
            <a:pPr>
              <a:buNone/>
            </a:pPr>
            <a:r>
              <a:rPr lang="ro-RO" dirty="0" smtClean="0"/>
              <a:t>Acest algoritm </a:t>
            </a:r>
            <a:r>
              <a:rPr lang="en-US" dirty="0" err="1" smtClean="0"/>
              <a:t>este</a:t>
            </a:r>
            <a:r>
              <a:rPr lang="en-US" dirty="0" smtClean="0"/>
              <a:t> </a:t>
            </a:r>
            <a:r>
              <a:rPr lang="en-US" dirty="0" err="1" smtClean="0"/>
              <a:t>printre</a:t>
            </a:r>
            <a:r>
              <a:rPr lang="en-US" dirty="0" smtClean="0"/>
              <a:t> </a:t>
            </a:r>
            <a:r>
              <a:rPr lang="en-US" dirty="0" err="1" smtClean="0"/>
              <a:t>cele</a:t>
            </a:r>
            <a:r>
              <a:rPr lang="en-US" dirty="0" smtClean="0"/>
              <a:t> </a:t>
            </a:r>
            <a:r>
              <a:rPr lang="en-US" dirty="0" err="1" smtClean="0"/>
              <a:t>mai</a:t>
            </a:r>
            <a:r>
              <a:rPr lang="en-US" dirty="0" smtClean="0"/>
              <a:t> </a:t>
            </a:r>
            <a:r>
              <a:rPr lang="en-US" dirty="0" err="1" smtClean="0"/>
              <a:t>eficiente</a:t>
            </a:r>
            <a:r>
              <a:rPr lang="en-US" dirty="0" smtClean="0"/>
              <a:t> </a:t>
            </a:r>
            <a:r>
              <a:rPr lang="ro-RO" dirty="0" smtClean="0"/>
              <a:t>și se folosește</a:t>
            </a:r>
            <a:r>
              <a:rPr lang="en-US" dirty="0" smtClean="0"/>
              <a:t> </a:t>
            </a:r>
            <a:r>
              <a:rPr lang="ro-RO" dirty="0" smtClean="0"/>
              <a:t>ș</a:t>
            </a:r>
            <a:r>
              <a:rPr lang="en-US" dirty="0" err="1" smtClean="0"/>
              <a:t>i</a:t>
            </a:r>
            <a:r>
              <a:rPr lang="en-US" dirty="0" smtClean="0"/>
              <a:t> </a:t>
            </a:r>
            <a:r>
              <a:rPr lang="en-US" dirty="0" err="1" smtClean="0"/>
              <a:t>pe</a:t>
            </a:r>
            <a:r>
              <a:rPr lang="ro-RO" dirty="0" smtClean="0"/>
              <a:t>ntru </a:t>
            </a:r>
            <a:r>
              <a:rPr lang="en-US" dirty="0" err="1" smtClean="0"/>
              <a:t>liste</a:t>
            </a:r>
            <a:r>
              <a:rPr lang="ro-RO" dirty="0" smtClean="0"/>
              <a:t> mai lungi, necontând valorile</a:t>
            </a:r>
            <a:r>
              <a:rPr lang="en-US" dirty="0" smtClean="0"/>
              <a:t> </a:t>
            </a:r>
            <a:r>
              <a:rPr lang="ro-RO" dirty="0" smtClean="0"/>
              <a:t>din listă.</a:t>
            </a:r>
          </a:p>
          <a:p>
            <a:pPr>
              <a:buNone/>
            </a:pPr>
            <a:r>
              <a:rPr lang="ro-RO" dirty="0" smtClean="0"/>
              <a:t>N=10</a:t>
            </a:r>
            <a:r>
              <a:rPr lang="ro-RO" baseline="30000" dirty="0" smtClean="0"/>
              <a:t>7</a:t>
            </a:r>
            <a:r>
              <a:rPr lang="ro-RO" dirty="0" smtClean="0"/>
              <a:t> ,Maxi=10</a:t>
            </a:r>
            <a:r>
              <a:rPr lang="ro-RO" baseline="30000" dirty="0" smtClean="0"/>
              <a:t>5</a:t>
            </a:r>
            <a:endParaRPr lang="ro-RO" dirty="0" smtClean="0"/>
          </a:p>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371600" y="4191000"/>
            <a:ext cx="6266793" cy="2057400"/>
          </a:xfrm>
          <a:prstGeom prst="rect">
            <a:avLst/>
          </a:prstGeom>
          <a:noFill/>
          <a:ln w="9525">
            <a:noFill/>
            <a:miter lim="800000"/>
            <a:headEnd/>
            <a:tailEnd/>
          </a:ln>
        </p:spPr>
      </p:pic>
      <p:sp>
        <p:nvSpPr>
          <p:cNvPr id="6" name="Rectangle 5"/>
          <p:cNvSpPr/>
          <p:nvPr/>
        </p:nvSpPr>
        <p:spPr>
          <a:xfrm>
            <a:off x="1371600" y="4495800"/>
            <a:ext cx="6248400" cy="304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RadixSort</a:t>
            </a:r>
            <a:endParaRPr lang="en-US" dirty="0"/>
          </a:p>
        </p:txBody>
      </p:sp>
      <p:sp>
        <p:nvSpPr>
          <p:cNvPr id="3" name="Content Placeholder 2"/>
          <p:cNvSpPr>
            <a:spLocks noGrp="1"/>
          </p:cNvSpPr>
          <p:nvPr>
            <p:ph idx="1"/>
          </p:nvPr>
        </p:nvSpPr>
        <p:spPr/>
        <p:txBody>
          <a:bodyPr/>
          <a:lstStyle/>
          <a:p>
            <a:pPr>
              <a:buNone/>
            </a:pPr>
            <a:r>
              <a:rPr lang="ro-RO" b="1" dirty="0" smtClean="0"/>
              <a:t>Idee algoritm</a:t>
            </a:r>
            <a:r>
              <a:rPr lang="en-US" b="1" dirty="0" smtClean="0"/>
              <a:t>: </a:t>
            </a:r>
            <a:r>
              <a:rPr lang="en-US" dirty="0" err="1" smtClean="0"/>
              <a:t>folose</a:t>
            </a:r>
            <a:r>
              <a:rPr lang="ro-RO" dirty="0" smtClean="0"/>
              <a:t>ște principiul sortării pe buckets. Sortează în funcție de ultima cifră,apoi penultima ș.a.m.d.</a:t>
            </a:r>
          </a:p>
          <a:p>
            <a:pPr>
              <a:buNone/>
            </a:pPr>
            <a:endParaRPr lang="ro-RO" dirty="0" smtClean="0"/>
          </a:p>
          <a:p>
            <a:pPr>
              <a:buNone/>
            </a:pPr>
            <a:r>
              <a:rPr lang="ro-RO" b="1" dirty="0" smtClean="0"/>
              <a:t>Complexitate</a:t>
            </a:r>
            <a:r>
              <a:rPr lang="en-US" b="1" dirty="0" smtClean="0"/>
              <a:t>:</a:t>
            </a:r>
          </a:p>
          <a:p>
            <a:pPr>
              <a:buNone/>
            </a:pPr>
            <a:r>
              <a:rPr lang="en-US" dirty="0" smtClean="0"/>
              <a:t> </a:t>
            </a:r>
            <a:r>
              <a:rPr lang="ro-RO" dirty="0" smtClean="0"/>
              <a:t>*Baza 10</a:t>
            </a:r>
            <a:r>
              <a:rPr lang="en-US" dirty="0" smtClean="0">
                <a:sym typeface="Wingdings" pitchFamily="2" charset="2"/>
              </a:rPr>
              <a:t>: O(n)</a:t>
            </a:r>
          </a:p>
          <a:p>
            <a:pPr>
              <a:buNone/>
            </a:pPr>
            <a:r>
              <a:rPr lang="en-US" dirty="0" smtClean="0">
                <a:sym typeface="Wingdings" pitchFamily="2" charset="2"/>
              </a:rPr>
              <a:t>*</a:t>
            </a:r>
            <a:r>
              <a:rPr lang="en-US" dirty="0" err="1" smtClean="0">
                <a:sym typeface="Wingdings" pitchFamily="2" charset="2"/>
              </a:rPr>
              <a:t>Baza</a:t>
            </a:r>
            <a:r>
              <a:rPr lang="en-US" dirty="0" smtClean="0">
                <a:sym typeface="Wingdings" pitchFamily="2" charset="2"/>
              </a:rPr>
              <a:t> 2: O(log n)</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461</TotalTime>
  <Words>435</Words>
  <Application>Microsoft Office PowerPoint</Application>
  <PresentationFormat>On-screen Show (4:3)</PresentationFormat>
  <Paragraphs>80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SORTĂRI</vt:lpstr>
      <vt:lpstr>Ce sortări am ales?</vt:lpstr>
      <vt:lpstr>BubbleSort</vt:lpstr>
      <vt:lpstr> Când folosim BubbleSort?</vt:lpstr>
      <vt:lpstr>CountingSort</vt:lpstr>
      <vt:lpstr>Când folosim CountingSort?</vt:lpstr>
      <vt:lpstr>Mergesort</vt:lpstr>
      <vt:lpstr>Când folosim MergeSort?</vt:lpstr>
      <vt:lpstr>RadixSort</vt:lpstr>
      <vt:lpstr>Când folosim RadixSort?</vt:lpstr>
      <vt:lpstr>QuickSort</vt:lpstr>
      <vt:lpstr>Când folosim QuickSort?</vt:lpstr>
      <vt:lpstr>CONCLUZII</vt:lpstr>
      <vt:lpstr>CONCLUZII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SORTĂRI</dc:title>
  <dc:creator>Andreea</dc:creator>
  <cp:lastModifiedBy>Andreea</cp:lastModifiedBy>
  <cp:revision>60</cp:revision>
  <dcterms:created xsi:type="dcterms:W3CDTF">2021-03-06T20:53:27Z</dcterms:created>
  <dcterms:modified xsi:type="dcterms:W3CDTF">2021-03-13T16:34:19Z</dcterms:modified>
</cp:coreProperties>
</file>