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12" r:id="rId2"/>
    <p:sldId id="304" r:id="rId3"/>
    <p:sldId id="282" r:id="rId4"/>
    <p:sldId id="315" r:id="rId5"/>
    <p:sldId id="316" r:id="rId6"/>
    <p:sldId id="321" r:id="rId7"/>
    <p:sldId id="322" r:id="rId8"/>
    <p:sldId id="317" r:id="rId9"/>
    <p:sldId id="32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2524B-F36B-45F4-80BF-B40EF9A39BF7}" type="datetimeFigureOut">
              <a:rPr lang="en-US" smtClean="0"/>
              <a:t>21-Mar-25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D778B-4097-4D4D-959A-D61B3C7DF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93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6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19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1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02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32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63538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93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0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276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847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4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154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7891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9755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74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1EB76B67-4B8C-48AB-A924-CA3723BAD1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2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facebook.com/publications/deepface-closing-the-gap-to-human-level-performance-in-face-verificatio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i.meta.com/research/impact/wav2vec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04805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ciencedirect.com/science/article/pii/S2589986424000832" TargetMode="External"/><Relationship Id="rId5" Type="http://schemas.openxmlformats.org/officeDocument/2006/relationships/hyperlink" Target="https://arxiv.org/abs/1802.02511" TargetMode="External"/><Relationship Id="rId4" Type="http://schemas.openxmlformats.org/officeDocument/2006/relationships/hyperlink" Target="https://arxiv.org/abs/1907.1169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sambare/fer201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ieeexplore.ieee.org/abstract/document/9792663" TargetMode="External"/><Relationship Id="rId5" Type="http://schemas.openxmlformats.org/officeDocument/2006/relationships/hyperlink" Target="https://www.kaggle.com/datasets/uwrfkaggler/ravdess-emotional-speech-audio" TargetMode="External"/><Relationship Id="rId4" Type="http://schemas.openxmlformats.org/officeDocument/2006/relationships/hyperlink" Target="https://ieeexplore.ieee.org/abstract/document/1057574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barshichanda/goemo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mdpi.com/1424-8220/19/18/4014" TargetMode="External"/><Relationship Id="rId5" Type="http://schemas.openxmlformats.org/officeDocument/2006/relationships/hyperlink" Target="https://www.eecs.qmul.ac.uk/mmv/datasets/deap/readme.html" TargetMode="External"/><Relationship Id="rId4" Type="http://schemas.openxmlformats.org/officeDocument/2006/relationships/hyperlink" Target="https://koreascience.kr/article/JAKO20242205769325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Emotion</a:t>
            </a:r>
            <a:br>
              <a:rPr lang="en-US" dirty="0"/>
            </a:br>
            <a:r>
              <a:rPr lang="en-US" dirty="0"/>
              <a:t>recognition</a:t>
            </a:r>
            <a:br>
              <a:rPr lang="en-US" dirty="0"/>
            </a:br>
            <a:r>
              <a:rPr lang="en-US" sz="2400" dirty="0"/>
              <a:t>Huzum Andreea</a:t>
            </a:r>
            <a:br>
              <a:rPr lang="en-US" sz="2400" dirty="0"/>
            </a:br>
            <a:r>
              <a:rPr lang="en-US" sz="2400" dirty="0"/>
              <a:t>gr. 351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313064"/>
          </a:xfrm>
        </p:spPr>
        <p:txBody>
          <a:bodyPr/>
          <a:lstStyle/>
          <a:p>
            <a:r>
              <a:rPr lang="ro-RO" dirty="0"/>
              <a:t>Abordarea</a:t>
            </a:r>
            <a:br>
              <a:rPr lang="ro-RO" dirty="0"/>
            </a:br>
            <a:r>
              <a:rPr lang="ro-RO" dirty="0"/>
              <a:t>Temei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6" y="2577861"/>
            <a:ext cx="7043618" cy="400049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recunoaștere</a:t>
            </a:r>
            <a:r>
              <a:rPr lang="en-US" dirty="0"/>
              <a:t> a </a:t>
            </a:r>
            <a:r>
              <a:rPr lang="en-US" dirty="0" err="1"/>
              <a:t>emoțiilor</a:t>
            </a:r>
            <a:r>
              <a:rPr lang="en-US" dirty="0"/>
              <a:t> </a:t>
            </a:r>
            <a:r>
              <a:rPr lang="en-US" dirty="0" err="1"/>
              <a:t>faciale</a:t>
            </a:r>
            <a:r>
              <a:rPr lang="en-US" dirty="0"/>
              <a:t> din </a:t>
            </a:r>
            <a:r>
              <a:rPr lang="en-US" dirty="0" err="1"/>
              <a:t>imagini</a:t>
            </a:r>
            <a:r>
              <a:rPr lang="en-US" dirty="0"/>
              <a:t> statice,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rețele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convoluționale</a:t>
            </a:r>
            <a:r>
              <a:rPr lang="en-US" dirty="0"/>
              <a:t> (CNN)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/>
              <a:t>. </a:t>
            </a:r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antrenat</a:t>
            </a:r>
            <a:r>
              <a:rPr lang="en-US" dirty="0"/>
              <a:t> pe FER-2013.</a:t>
            </a:r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include </a:t>
            </a:r>
            <a:r>
              <a:rPr lang="en-US" dirty="0" err="1"/>
              <a:t>redimensionare</a:t>
            </a:r>
            <a:r>
              <a:rPr lang="en-US" dirty="0"/>
              <a:t>, </a:t>
            </a:r>
            <a:r>
              <a:rPr lang="en-US" dirty="0" err="1"/>
              <a:t>normalizare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augmentare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îmbunătățirea</a:t>
            </a:r>
            <a:r>
              <a:rPr lang="en-US" dirty="0"/>
              <a:t> </a:t>
            </a:r>
            <a:r>
              <a:rPr lang="en-US" dirty="0" err="1"/>
              <a:t>performanței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. </a:t>
            </a:r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Evaluarea</a:t>
            </a:r>
            <a:r>
              <a:rPr lang="en-US" dirty="0"/>
              <a:t> </a:t>
            </a:r>
            <a:r>
              <a:rPr lang="en-US" dirty="0" err="1"/>
              <a:t>performanței</a:t>
            </a:r>
            <a:r>
              <a:rPr lang="en-US" dirty="0"/>
              <a:t>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metrice</a:t>
            </a:r>
            <a:r>
              <a:rPr lang="en-US" dirty="0"/>
              <a:t> precum </a:t>
            </a:r>
            <a:r>
              <a:rPr lang="en-US" dirty="0" err="1"/>
              <a:t>acuratețea</a:t>
            </a:r>
            <a:r>
              <a:rPr lang="en-US" dirty="0"/>
              <a:t>.</a:t>
            </a:r>
            <a:endParaRPr lang="ro-RO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funcționa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pe </a:t>
            </a:r>
            <a:r>
              <a:rPr lang="en-US" dirty="0" err="1"/>
              <a:t>imagini</a:t>
            </a:r>
            <a:r>
              <a:rPr lang="en-US" dirty="0"/>
              <a:t> statice,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camerei</a:t>
            </a:r>
            <a:r>
              <a:rPr lang="en-US" dirty="0"/>
              <a:t> video.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ro-RO" dirty="0"/>
              <a:t>înseamnă Emotion Recognition</a:t>
            </a:r>
            <a:endParaRPr lang="en-US" dirty="0"/>
          </a:p>
          <a:p>
            <a:r>
              <a:rPr lang="ro-RO" dirty="0"/>
              <a:t>Related Work</a:t>
            </a:r>
            <a:endParaRPr lang="en-US" dirty="0"/>
          </a:p>
          <a:p>
            <a:r>
              <a:rPr lang="ro-RO" dirty="0"/>
              <a:t>Datasets</a:t>
            </a:r>
            <a:endParaRPr lang="en-US" dirty="0"/>
          </a:p>
          <a:p>
            <a:r>
              <a:rPr lang="ro-RO" dirty="0"/>
              <a:t>State of the art</a:t>
            </a:r>
            <a:endParaRPr lang="en-US" dirty="0"/>
          </a:p>
          <a:p>
            <a:r>
              <a:rPr lang="ro-RO" dirty="0"/>
              <a:t>Abordarea temei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ro-RO" dirty="0"/>
              <a:t>Ce Înseamnă Emotion Recognition?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 err="1"/>
              <a:t>Domeniu</a:t>
            </a:r>
            <a:r>
              <a:rPr lang="en-US" dirty="0"/>
              <a:t> din </a:t>
            </a:r>
            <a:r>
              <a:rPr lang="en-US" dirty="0" err="1"/>
              <a:t>inteligen</a:t>
            </a:r>
            <a:r>
              <a:rPr lang="ro-RO" dirty="0"/>
              <a:t>ța</a:t>
            </a:r>
            <a:r>
              <a:rPr lang="en-US" dirty="0"/>
              <a:t> artificial</a:t>
            </a:r>
            <a:r>
              <a:rPr lang="ro-RO" dirty="0"/>
              <a:t>ă 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procesarea</a:t>
            </a:r>
            <a:r>
              <a:rPr lang="en-US" dirty="0"/>
              <a:t> </a:t>
            </a:r>
            <a:r>
              <a:rPr lang="en-US" dirty="0" err="1"/>
              <a:t>semnalelor</a:t>
            </a:r>
            <a:endParaRPr lang="en-US" dirty="0"/>
          </a:p>
          <a:p>
            <a:r>
              <a:rPr lang="ro-RO" dirty="0"/>
              <a:t>Pe baza unor</a:t>
            </a:r>
            <a:r>
              <a:rPr lang="en-US" dirty="0"/>
              <a:t> </a:t>
            </a:r>
            <a:r>
              <a:rPr lang="en-US" dirty="0" err="1"/>
              <a:t>imagini</a:t>
            </a:r>
            <a:r>
              <a:rPr lang="en-US" dirty="0"/>
              <a:t>, video, audio </a:t>
            </a:r>
            <a:r>
              <a:rPr lang="en-US" dirty="0" err="1"/>
              <a:t>etc</a:t>
            </a:r>
            <a:r>
              <a:rPr lang="en-US" dirty="0"/>
              <a:t>, se </a:t>
            </a:r>
            <a:r>
              <a:rPr lang="en-US" dirty="0" err="1"/>
              <a:t>detecteaz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clasific</a:t>
            </a:r>
            <a:r>
              <a:rPr lang="ro-RO" dirty="0"/>
              <a:t>ă</a:t>
            </a:r>
            <a:r>
              <a:rPr lang="en-US" dirty="0"/>
              <a:t> emo</a:t>
            </a:r>
            <a:r>
              <a:rPr lang="ro-RO" dirty="0"/>
              <a:t>ț</a:t>
            </a:r>
            <a:r>
              <a:rPr lang="en-US" dirty="0" err="1"/>
              <a:t>iile</a:t>
            </a:r>
            <a:endParaRPr lang="en-US" dirty="0"/>
          </a:p>
          <a:p>
            <a:r>
              <a:rPr lang="ro-RO" dirty="0"/>
              <a:t>Utilizări în viața reală</a:t>
            </a:r>
            <a:r>
              <a:rPr lang="en-US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ro-RO" dirty="0"/>
              <a:t>Asistenți virtuali</a:t>
            </a:r>
          </a:p>
          <a:p>
            <a:pPr lvl="1">
              <a:buFont typeface="+mj-lt"/>
              <a:buAutoNum type="arabicPeriod"/>
            </a:pPr>
            <a:r>
              <a:rPr lang="ro-RO" dirty="0"/>
              <a:t>Marketing</a:t>
            </a:r>
          </a:p>
          <a:p>
            <a:pPr lvl="1">
              <a:buFont typeface="+mj-lt"/>
              <a:buAutoNum type="arabicPeriod"/>
            </a:pPr>
            <a:r>
              <a:rPr lang="ro-RO" dirty="0"/>
              <a:t>Educație și sănătate mentală</a:t>
            </a:r>
          </a:p>
          <a:p>
            <a:pPr lvl="1">
              <a:buFont typeface="+mj-lt"/>
              <a:buAutoNum type="arabicPeriod"/>
            </a:pPr>
            <a:r>
              <a:rPr lang="ro-RO" dirty="0"/>
              <a:t>Securitate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ro-RO" dirty="0"/>
              <a:t>Related work</a:t>
            </a: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48" y="2303028"/>
            <a:ext cx="3817398" cy="372033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Facial Expression</a:t>
            </a:r>
            <a:r>
              <a:rPr lang="ro-RO" sz="2400" dirty="0"/>
              <a:t> </a:t>
            </a:r>
            <a:r>
              <a:rPr lang="en-US" sz="2400" dirty="0"/>
              <a:t>Recognition </a:t>
            </a: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Tehnologie bazată pe computer vision și rețele neuronale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en-US" dirty="0" err="1"/>
              <a:t>trăsături</a:t>
            </a:r>
            <a:r>
              <a:rPr lang="en-US" dirty="0"/>
              <a:t> </a:t>
            </a:r>
            <a:r>
              <a:rPr lang="en-US" dirty="0" err="1"/>
              <a:t>faciale</a:t>
            </a:r>
            <a:r>
              <a:rPr lang="en-US" dirty="0"/>
              <a:t> </a:t>
            </a:r>
            <a:r>
              <a:rPr lang="ro-RO" dirty="0"/>
              <a:t>și le </a:t>
            </a:r>
            <a:r>
              <a:rPr lang="en-US" dirty="0" err="1"/>
              <a:t>corelează</a:t>
            </a:r>
            <a:r>
              <a:rPr lang="en-US" dirty="0"/>
              <a:t> cu </a:t>
            </a:r>
            <a:r>
              <a:rPr lang="en-US" dirty="0" err="1"/>
              <a:t>emoții</a:t>
            </a:r>
            <a:r>
              <a:rPr lang="ro-R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Există mai multe modele, precum </a:t>
            </a:r>
            <a:r>
              <a:rPr lang="ro-RO" dirty="0">
                <a:hlinkClick r:id="rId3"/>
              </a:rPr>
              <a:t>DeepFace</a:t>
            </a:r>
            <a:r>
              <a:rPr lang="ro-RO" dirty="0"/>
              <a:t> de la Facebook.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Exemplu de utilizare</a:t>
            </a:r>
            <a:r>
              <a:rPr lang="en-US" dirty="0"/>
              <a:t>:</a:t>
            </a:r>
          </a:p>
          <a:p>
            <a:r>
              <a:rPr lang="ro-RO" dirty="0"/>
              <a:t>       Terapia online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687138" cy="3720337"/>
          </a:xfrm>
        </p:spPr>
        <p:txBody>
          <a:bodyPr>
            <a:normAutofit/>
          </a:bodyPr>
          <a:lstStyle/>
          <a:p>
            <a:pPr marL="0" lvl="1" indent="0" algn="ctr">
              <a:buNone/>
            </a:pPr>
            <a:r>
              <a:rPr lang="ro-RO" sz="2400" dirty="0"/>
              <a:t>Speech-based </a:t>
            </a:r>
            <a:endParaRPr lang="en-US" sz="2400" dirty="0"/>
          </a:p>
          <a:p>
            <a:pPr marL="0" lvl="1" indent="0" algn="ctr">
              <a:buNone/>
            </a:pPr>
            <a:r>
              <a:rPr lang="ro-RO" sz="2400" dirty="0"/>
              <a:t>Recognition</a:t>
            </a:r>
          </a:p>
          <a:p>
            <a:pPr lvl="1"/>
            <a:r>
              <a:rPr lang="ro-RO" dirty="0"/>
              <a:t>Bazată pe speech processing și paralingvistică computațională.</a:t>
            </a:r>
          </a:p>
          <a:p>
            <a:pPr lvl="1"/>
            <a:r>
              <a:rPr lang="ro-RO" dirty="0"/>
              <a:t>Analizează tiparele vocale (ton, ritm, prozodie)</a:t>
            </a:r>
          </a:p>
          <a:p>
            <a:pPr lvl="1"/>
            <a:r>
              <a:rPr lang="ro-RO" dirty="0"/>
              <a:t>Există mai multe modele, precum </a:t>
            </a:r>
            <a:r>
              <a:rPr lang="ro-RO" dirty="0">
                <a:hlinkClick r:id="rId4"/>
              </a:rPr>
              <a:t>wav2vec</a:t>
            </a:r>
            <a:r>
              <a:rPr lang="ro-RO" dirty="0"/>
              <a:t> de la META AI.</a:t>
            </a:r>
          </a:p>
          <a:p>
            <a:pPr lvl="1"/>
            <a:r>
              <a:rPr lang="ro-RO" dirty="0"/>
              <a:t>Exemplu de utilizare</a:t>
            </a:r>
            <a:r>
              <a:rPr lang="en-US" dirty="0"/>
              <a:t>:</a:t>
            </a:r>
          </a:p>
          <a:p>
            <a:pPr marL="0" lvl="1" indent="0">
              <a:buNone/>
            </a:pPr>
            <a:r>
              <a:rPr lang="en-US" dirty="0"/>
              <a:t>        Call Center</a:t>
            </a:r>
            <a:endParaRPr lang="ro-RO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ro-RO" dirty="0"/>
              <a:t>Related work</a:t>
            </a:r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48" y="2303028"/>
            <a:ext cx="3817398" cy="372033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400" dirty="0"/>
              <a:t>Text-based</a:t>
            </a:r>
          </a:p>
          <a:p>
            <a:pPr algn="ctr"/>
            <a:r>
              <a:rPr lang="ro-RO" sz="2400" dirty="0"/>
              <a:t> </a:t>
            </a:r>
            <a:r>
              <a:rPr lang="en-US" sz="2400" dirty="0"/>
              <a:t>Recognition </a:t>
            </a: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Folose</a:t>
            </a:r>
            <a:r>
              <a:rPr lang="ro-RO" dirty="0"/>
              <a:t>ște NLP (prelucrarea limbajului natural)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ro-RO" dirty="0"/>
              <a:t>textul și îl clasifică în pozitiv, negativ, neutru.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Există mai multe modele, precum </a:t>
            </a:r>
            <a:r>
              <a:rPr lang="ro-RO" dirty="0">
                <a:hlinkClick r:id="rId3"/>
              </a:rPr>
              <a:t>BERT</a:t>
            </a:r>
            <a:r>
              <a:rPr lang="ro-RO" dirty="0"/>
              <a:t> și </a:t>
            </a:r>
            <a:r>
              <a:rPr lang="ro-RO" dirty="0">
                <a:hlinkClick r:id="rId4"/>
              </a:rPr>
              <a:t>RoBERTa</a:t>
            </a:r>
            <a:r>
              <a:rPr lang="ro-RO" dirty="0"/>
              <a:t> (</a:t>
            </a:r>
            <a:r>
              <a:rPr lang="en-US" dirty="0" err="1"/>
              <a:t>RoBERTa</a:t>
            </a:r>
            <a:r>
              <a:rPr lang="en-US" dirty="0"/>
              <a:t> are </a:t>
            </a:r>
            <a:r>
              <a:rPr lang="en-US" dirty="0" err="1"/>
              <a:t>timp</a:t>
            </a:r>
            <a:r>
              <a:rPr lang="ro-RO" dirty="0"/>
              <a:t>ul</a:t>
            </a:r>
            <a:r>
              <a:rPr lang="en-US" dirty="0"/>
              <a:t> de </a:t>
            </a:r>
            <a:r>
              <a:rPr lang="en-US" dirty="0" err="1"/>
              <a:t>antrenare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m</a:t>
            </a:r>
            <a:r>
              <a:rPr lang="ro-RO" dirty="0"/>
              <a:t>ă</a:t>
            </a:r>
            <a:r>
              <a:rPr lang="en-US" dirty="0" err="1"/>
              <a:t>rimile</a:t>
            </a:r>
            <a:r>
              <a:rPr lang="en-US" dirty="0"/>
              <a:t> batch-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ro-RO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Exemplu de utilizare</a:t>
            </a:r>
            <a:r>
              <a:rPr lang="en-US" dirty="0"/>
              <a:t>:</a:t>
            </a:r>
          </a:p>
          <a:p>
            <a:r>
              <a:rPr lang="ro-RO" dirty="0"/>
              <a:t>       Analiză feedback utilizator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687138" cy="3720337"/>
          </a:xfrm>
        </p:spPr>
        <p:txBody>
          <a:bodyPr>
            <a:normAutofit fontScale="92500" lnSpcReduction="20000"/>
          </a:bodyPr>
          <a:lstStyle/>
          <a:p>
            <a:pPr marL="0" lvl="1" indent="0" algn="ctr">
              <a:buNone/>
            </a:pPr>
            <a:r>
              <a:rPr lang="ro-RO" sz="2400" dirty="0"/>
              <a:t>EEG and ECG</a:t>
            </a:r>
            <a:endParaRPr lang="en-US" sz="2400" dirty="0"/>
          </a:p>
          <a:p>
            <a:pPr marL="0" lvl="1" indent="0" algn="ctr">
              <a:buNone/>
            </a:pPr>
            <a:r>
              <a:rPr lang="ro-RO" sz="2400" dirty="0"/>
              <a:t>Recognition</a:t>
            </a:r>
          </a:p>
          <a:p>
            <a:pPr lvl="1"/>
            <a:r>
              <a:rPr lang="ro-RO" dirty="0"/>
              <a:t>Folosesc procesarea semnalelor biologice</a:t>
            </a:r>
          </a:p>
          <a:p>
            <a:pPr lvl="1"/>
            <a:r>
              <a:rPr lang="ro-RO" dirty="0"/>
              <a:t>EEG analizează activitatea creierului (putere spectrală)</a:t>
            </a:r>
          </a:p>
          <a:p>
            <a:pPr lvl="1"/>
            <a:r>
              <a:rPr lang="ro-RO" dirty="0"/>
              <a:t>ECG măsoară variațiile ritmului cardiac</a:t>
            </a:r>
          </a:p>
          <a:p>
            <a:pPr lvl="1"/>
            <a:r>
              <a:rPr lang="ro-RO" dirty="0"/>
              <a:t>Există mai multe modele, precum </a:t>
            </a:r>
            <a:r>
              <a:rPr lang="ro-RO" dirty="0">
                <a:hlinkClick r:id="rId5"/>
              </a:rPr>
              <a:t>DeepHeart</a:t>
            </a:r>
            <a:r>
              <a:rPr lang="ro-RO" dirty="0"/>
              <a:t> (rețele neuronale) pentru ECG</a:t>
            </a:r>
          </a:p>
          <a:p>
            <a:pPr lvl="1"/>
            <a:r>
              <a:rPr lang="ro-RO" dirty="0"/>
              <a:t>Exemplu de utilizare</a:t>
            </a:r>
            <a:r>
              <a:rPr lang="en-US" dirty="0"/>
              <a:t>:</a:t>
            </a:r>
          </a:p>
          <a:p>
            <a:pPr marL="0" lvl="1" indent="0">
              <a:buNone/>
            </a:pPr>
            <a:r>
              <a:rPr lang="en-US" dirty="0"/>
              <a:t>        </a:t>
            </a:r>
            <a:r>
              <a:rPr lang="ro-RO" dirty="0"/>
              <a:t>Cercetarea bolilor (ex. </a:t>
            </a:r>
            <a:r>
              <a:rPr lang="ro-RO" dirty="0">
                <a:hlinkClick r:id="rId6"/>
              </a:rPr>
              <a:t>epilepsie</a:t>
            </a:r>
            <a:r>
              <a:rPr lang="ro-RO" dirty="0"/>
              <a:t>)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ro-RO" dirty="0"/>
              <a:t>Datasets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918" y="2303028"/>
            <a:ext cx="4927106" cy="43641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o-RO" sz="2400" dirty="0">
                <a:hlinkClick r:id="rId3"/>
              </a:rPr>
              <a:t>FER-2013</a:t>
            </a:r>
            <a:r>
              <a:rPr lang="ro-RO" sz="2400" dirty="0"/>
              <a:t> (imagini/video)</a:t>
            </a:r>
          </a:p>
          <a:p>
            <a:r>
              <a:rPr lang="en-US" dirty="0"/>
              <a:t>~</a:t>
            </a:r>
            <a:r>
              <a:rPr lang="ro-RO" dirty="0"/>
              <a:t>3</a:t>
            </a:r>
            <a:r>
              <a:rPr lang="en-US" dirty="0"/>
              <a:t>0</a:t>
            </a:r>
            <a:r>
              <a:rPr lang="ro-RO" dirty="0"/>
              <a:t>.000 imagini</a:t>
            </a:r>
            <a:r>
              <a:rPr lang="en-US" dirty="0"/>
              <a:t> grayscale</a:t>
            </a:r>
            <a:r>
              <a:rPr lang="ro-RO" dirty="0"/>
              <a:t>, 48x48 px.</a:t>
            </a:r>
          </a:p>
          <a:p>
            <a:r>
              <a:rPr lang="ro-RO" dirty="0"/>
              <a:t>7 emoții</a:t>
            </a:r>
            <a:r>
              <a:rPr lang="en-US" dirty="0"/>
              <a:t>: </a:t>
            </a:r>
            <a:r>
              <a:rPr lang="en-US" dirty="0" err="1"/>
              <a:t>furie</a:t>
            </a:r>
            <a:r>
              <a:rPr lang="en-US" dirty="0"/>
              <a:t>, </a:t>
            </a:r>
            <a:r>
              <a:rPr lang="en-US" dirty="0" err="1"/>
              <a:t>dezgust</a:t>
            </a:r>
            <a:r>
              <a:rPr lang="en-US" dirty="0"/>
              <a:t>, </a:t>
            </a:r>
            <a:r>
              <a:rPr lang="en-US" dirty="0" err="1"/>
              <a:t>fric</a:t>
            </a:r>
            <a:r>
              <a:rPr lang="ro-RO" dirty="0"/>
              <a:t>ă,</a:t>
            </a:r>
            <a:r>
              <a:rPr lang="en-US" dirty="0"/>
              <a:t> </a:t>
            </a:r>
            <a:r>
              <a:rPr lang="ro-RO" dirty="0"/>
              <a:t>fericire</a:t>
            </a:r>
            <a:r>
              <a:rPr lang="en-US" dirty="0"/>
              <a:t>,</a:t>
            </a:r>
            <a:r>
              <a:rPr lang="ro-RO" dirty="0"/>
              <a:t> tristețe</a:t>
            </a:r>
            <a:r>
              <a:rPr lang="en-US" dirty="0"/>
              <a:t>, </a:t>
            </a:r>
            <a:r>
              <a:rPr lang="ro-RO" dirty="0"/>
              <a:t>surpriză și</a:t>
            </a:r>
            <a:r>
              <a:rPr lang="en-US" dirty="0"/>
              <a:t> </a:t>
            </a:r>
            <a:r>
              <a:rPr lang="en-US" dirty="0" err="1"/>
              <a:t>neutr</a:t>
            </a:r>
            <a:r>
              <a:rPr lang="ro-RO" dirty="0"/>
              <a:t>u.</a:t>
            </a:r>
          </a:p>
          <a:p>
            <a:r>
              <a:rPr lang="ro-RO" dirty="0"/>
              <a:t>Folosește CNN (rețea neuronală convoluțională)</a:t>
            </a:r>
          </a:p>
          <a:p>
            <a:r>
              <a:rPr lang="ro-RO" dirty="0"/>
              <a:t>Exemplu de utilizare</a:t>
            </a:r>
            <a:r>
              <a:rPr lang="en-US" dirty="0"/>
              <a:t>:</a:t>
            </a:r>
            <a:endParaRPr lang="ro-RO" dirty="0"/>
          </a:p>
          <a:p>
            <a:pPr marL="338328" lvl="1" indent="0">
              <a:buNone/>
            </a:pPr>
            <a:r>
              <a:rPr lang="en-US" sz="1500" dirty="0" err="1">
                <a:hlinkClick r:id="rId4"/>
              </a:rPr>
              <a:t>MoodMusic</a:t>
            </a:r>
            <a:r>
              <a:rPr lang="en-US" sz="1500" dirty="0"/>
              <a:t> – </a:t>
            </a:r>
            <a:r>
              <a:rPr lang="en-US" sz="1500" dirty="0" err="1"/>
              <a:t>aplicație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redare</a:t>
            </a:r>
            <a:r>
              <a:rPr lang="en-US" sz="1500" dirty="0"/>
              <a:t> </a:t>
            </a:r>
            <a:r>
              <a:rPr lang="en-US" sz="1500" dirty="0" err="1"/>
              <a:t>muzic</a:t>
            </a:r>
            <a:r>
              <a:rPr lang="ro-RO" sz="1500" dirty="0"/>
              <a:t>ă</a:t>
            </a:r>
            <a:r>
              <a:rPr lang="en-US" sz="1500" dirty="0"/>
              <a:t> </a:t>
            </a:r>
            <a:r>
              <a:rPr lang="en-US" sz="1500" dirty="0" err="1"/>
              <a:t>bazată</a:t>
            </a:r>
            <a:r>
              <a:rPr lang="en-US" sz="1500" dirty="0"/>
              <a:t> pe </a:t>
            </a:r>
            <a:r>
              <a:rPr lang="en-US" sz="1500" dirty="0" err="1"/>
              <a:t>emoții</a:t>
            </a:r>
            <a:endParaRPr lang="en-US" sz="1500" dirty="0"/>
          </a:p>
          <a:p>
            <a:pPr marL="338328" lvl="1" indent="0">
              <a:buNone/>
            </a:pPr>
            <a:r>
              <a:rPr lang="en-US" sz="1500" dirty="0" err="1"/>
              <a:t>Detectează</a:t>
            </a:r>
            <a:r>
              <a:rPr lang="en-US" sz="1500" dirty="0"/>
              <a:t> </a:t>
            </a:r>
            <a:r>
              <a:rPr lang="en-US" sz="1500" dirty="0" err="1"/>
              <a:t>expresia</a:t>
            </a:r>
            <a:r>
              <a:rPr lang="en-US" sz="1500" dirty="0"/>
              <a:t> </a:t>
            </a:r>
            <a:r>
              <a:rPr lang="en-US" sz="1500" dirty="0" err="1"/>
              <a:t>facială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a </a:t>
            </a:r>
            <a:r>
              <a:rPr lang="en-US" sz="1500" dirty="0" err="1"/>
              <a:t>identifica</a:t>
            </a:r>
            <a:r>
              <a:rPr lang="en-US" sz="1500" dirty="0"/>
              <a:t> </a:t>
            </a:r>
            <a:r>
              <a:rPr lang="en-US" sz="1500" dirty="0" err="1"/>
              <a:t>starea</a:t>
            </a:r>
            <a:r>
              <a:rPr lang="en-US" sz="1500" dirty="0"/>
              <a:t> </a:t>
            </a:r>
            <a:r>
              <a:rPr lang="en-US" sz="1500" dirty="0" err="1"/>
              <a:t>emoțională</a:t>
            </a:r>
            <a:r>
              <a:rPr lang="en-US" sz="1500" dirty="0"/>
              <a:t> a </a:t>
            </a:r>
            <a:r>
              <a:rPr lang="en-US" sz="1500" dirty="0" err="1"/>
              <a:t>utilizatorului</a:t>
            </a:r>
            <a:r>
              <a:rPr lang="en-US" sz="1500" dirty="0"/>
              <a:t> </a:t>
            </a:r>
            <a:r>
              <a:rPr lang="ro-RO" sz="1500" dirty="0"/>
              <a:t>și redă melodii recomandate conform stării user-ului</a:t>
            </a:r>
            <a:endParaRPr lang="en-US" sz="1500" dirty="0"/>
          </a:p>
          <a:p>
            <a:pPr marL="338328" lvl="1" indent="0">
              <a:buNone/>
            </a:pPr>
            <a:r>
              <a:rPr lang="it-IT" sz="1500" dirty="0"/>
              <a:t>Folosește un model CNN cu 8 straturi antrenat pe FER-2013</a:t>
            </a:r>
          </a:p>
          <a:p>
            <a:pPr marL="338328" lvl="1" indent="0">
              <a:buNone/>
            </a:pPr>
            <a:r>
              <a:rPr lang="en-US" sz="1500" dirty="0" err="1"/>
              <a:t>Acuratețe</a:t>
            </a:r>
            <a:r>
              <a:rPr lang="en-US" sz="1500" dirty="0"/>
              <a:t>: 89% </a:t>
            </a:r>
            <a:r>
              <a:rPr lang="en-US" sz="1500" dirty="0" err="1"/>
              <a:t>setul</a:t>
            </a:r>
            <a:r>
              <a:rPr lang="en-US" sz="1500" dirty="0"/>
              <a:t> de </a:t>
            </a:r>
            <a:r>
              <a:rPr lang="en-US" sz="1500" dirty="0" err="1"/>
              <a:t>antrenare</a:t>
            </a:r>
            <a:r>
              <a:rPr lang="en-US" sz="1500" dirty="0"/>
              <a:t>, 60% </a:t>
            </a:r>
            <a:r>
              <a:rPr lang="en-US" sz="1500" dirty="0" err="1"/>
              <a:t>setul</a:t>
            </a:r>
            <a:r>
              <a:rPr lang="en-US" sz="1500" dirty="0"/>
              <a:t> de </a:t>
            </a:r>
            <a:r>
              <a:rPr lang="en-US" sz="1500" dirty="0" err="1"/>
              <a:t>testare</a:t>
            </a:r>
            <a:endParaRPr lang="en-US" sz="1500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853560" y="2303028"/>
            <a:ext cx="4722921" cy="43641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hlinkClick r:id="rId5"/>
              </a:rPr>
              <a:t>RAVDESS</a:t>
            </a:r>
            <a:r>
              <a:rPr lang="en-US" sz="2200" dirty="0"/>
              <a:t> (voce/video)</a:t>
            </a:r>
          </a:p>
          <a:p>
            <a:r>
              <a:rPr lang="en-US" dirty="0" err="1"/>
              <a:t>Înregistrări</a:t>
            </a:r>
            <a:r>
              <a:rPr lang="en-US" dirty="0"/>
              <a:t> audio </a:t>
            </a:r>
            <a:r>
              <a:rPr lang="en-US" dirty="0" err="1"/>
              <a:t>și</a:t>
            </a:r>
            <a:r>
              <a:rPr lang="en-US" dirty="0"/>
              <a:t> video de </a:t>
            </a:r>
            <a:r>
              <a:rPr lang="en-US" dirty="0" err="1"/>
              <a:t>vorbire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cântat</a:t>
            </a:r>
            <a:r>
              <a:rPr lang="ro-RO" dirty="0"/>
              <a:t>.</a:t>
            </a:r>
            <a:endParaRPr lang="en-US" dirty="0"/>
          </a:p>
          <a:p>
            <a:r>
              <a:rPr lang="en-US" dirty="0"/>
              <a:t>8 </a:t>
            </a:r>
            <a:r>
              <a:rPr lang="en-US" dirty="0" err="1"/>
              <a:t>emoții</a:t>
            </a:r>
            <a:r>
              <a:rPr lang="en-US" dirty="0"/>
              <a:t>: </a:t>
            </a:r>
            <a:r>
              <a:rPr lang="en-US" dirty="0" err="1"/>
              <a:t>neutru</a:t>
            </a:r>
            <a:r>
              <a:rPr lang="en-US" dirty="0"/>
              <a:t>, calm, </a:t>
            </a:r>
            <a:r>
              <a:rPr lang="en-US" dirty="0" err="1"/>
              <a:t>fericire</a:t>
            </a:r>
            <a:r>
              <a:rPr lang="en-US" dirty="0"/>
              <a:t>, triste</a:t>
            </a:r>
            <a:r>
              <a:rPr lang="ro-RO" dirty="0"/>
              <a:t>țe</a:t>
            </a:r>
            <a:r>
              <a:rPr lang="en-US" dirty="0"/>
              <a:t>, </a:t>
            </a:r>
            <a:r>
              <a:rPr lang="ro-RO" dirty="0"/>
              <a:t>furie</a:t>
            </a:r>
            <a:r>
              <a:rPr lang="en-US" dirty="0"/>
              <a:t>, f</a:t>
            </a:r>
            <a:r>
              <a:rPr lang="ro-RO" dirty="0"/>
              <a:t>rică</a:t>
            </a:r>
            <a:r>
              <a:rPr lang="en-US" dirty="0"/>
              <a:t>, </a:t>
            </a:r>
            <a:r>
              <a:rPr lang="en-US" dirty="0" err="1"/>
              <a:t>surpr</a:t>
            </a:r>
            <a:r>
              <a:rPr lang="ro-RO" dirty="0"/>
              <a:t>iză</a:t>
            </a:r>
            <a:r>
              <a:rPr lang="en-US" dirty="0"/>
              <a:t>, d</a:t>
            </a:r>
            <a:r>
              <a:rPr lang="ro-RO" dirty="0"/>
              <a:t>ezgust</a:t>
            </a:r>
            <a:r>
              <a:rPr lang="en-US" dirty="0"/>
              <a:t>).</a:t>
            </a:r>
            <a:endParaRPr lang="ro-RO" dirty="0"/>
          </a:p>
          <a:p>
            <a:r>
              <a:rPr lang="ro-RO" dirty="0"/>
              <a:t>Folosește LSTM (r</a:t>
            </a:r>
            <a:r>
              <a:rPr lang="it-IT" dirty="0"/>
              <a:t>ețele neuronale cu memorie pe termen lung</a:t>
            </a:r>
            <a:r>
              <a:rPr lang="ro-RO" dirty="0"/>
              <a:t>) și CNN cu mecanism de atenție.</a:t>
            </a:r>
          </a:p>
          <a:p>
            <a:r>
              <a:rPr lang="ro-RO" dirty="0"/>
              <a:t>Exemplu de utilizare</a:t>
            </a:r>
            <a:r>
              <a:rPr lang="en-US" dirty="0"/>
              <a:t>:</a:t>
            </a:r>
          </a:p>
          <a:p>
            <a:pPr marL="338328" lvl="1" indent="0">
              <a:buNone/>
            </a:pPr>
            <a:r>
              <a:rPr lang="en-US" sz="1500" dirty="0">
                <a:hlinkClick r:id="rId6"/>
              </a:rPr>
              <a:t>Speech Emotion Recognition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copiii</a:t>
            </a:r>
            <a:r>
              <a:rPr lang="en-US" sz="1500" dirty="0"/>
              <a:t> cu autism</a:t>
            </a:r>
          </a:p>
          <a:p>
            <a:pPr marL="338328" lvl="1" indent="0">
              <a:buNone/>
            </a:pPr>
            <a:r>
              <a:rPr lang="en-US" sz="1500" dirty="0" err="1"/>
              <a:t>Detectează</a:t>
            </a:r>
            <a:r>
              <a:rPr lang="en-US" sz="1500" dirty="0"/>
              <a:t> </a:t>
            </a:r>
            <a:r>
              <a:rPr lang="en-US" sz="1500" dirty="0" err="1"/>
              <a:t>emoțiile</a:t>
            </a:r>
            <a:r>
              <a:rPr lang="en-US" sz="1500" dirty="0"/>
              <a:t> din voce </a:t>
            </a:r>
            <a:r>
              <a:rPr lang="en-US" sz="1500" dirty="0" err="1"/>
              <a:t>pentru</a:t>
            </a:r>
            <a:r>
              <a:rPr lang="en-US" sz="1500" dirty="0"/>
              <a:t> a </a:t>
            </a:r>
            <a:r>
              <a:rPr lang="en-US" sz="1500" dirty="0" err="1"/>
              <a:t>ajuta</a:t>
            </a:r>
            <a:r>
              <a:rPr lang="en-US" sz="1500" dirty="0"/>
              <a:t> </a:t>
            </a:r>
            <a:r>
              <a:rPr lang="en-US" sz="1500" dirty="0" err="1"/>
              <a:t>copiii</a:t>
            </a:r>
            <a:r>
              <a:rPr lang="en-US" sz="1500" dirty="0"/>
              <a:t> </a:t>
            </a:r>
            <a:r>
              <a:rPr lang="en-US" sz="1500" dirty="0" err="1"/>
              <a:t>să</a:t>
            </a:r>
            <a:r>
              <a:rPr lang="en-US" sz="1500" dirty="0"/>
              <a:t> </a:t>
            </a:r>
            <a:r>
              <a:rPr lang="en-US" sz="1500" dirty="0" err="1"/>
              <a:t>înțeleagă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bine </a:t>
            </a:r>
            <a:r>
              <a:rPr lang="en-US" sz="1500" dirty="0" err="1"/>
              <a:t>tonul</a:t>
            </a:r>
            <a:r>
              <a:rPr lang="en-US" sz="1500" dirty="0"/>
              <a:t> </a:t>
            </a:r>
            <a:r>
              <a:rPr lang="en-US" sz="1500" dirty="0" err="1"/>
              <a:t>conversațiilor</a:t>
            </a:r>
            <a:endParaRPr lang="ro-RO" sz="1500" dirty="0"/>
          </a:p>
          <a:p>
            <a:pPr marL="338328" lvl="1" indent="0">
              <a:buNone/>
            </a:pPr>
            <a:r>
              <a:rPr lang="en-US" sz="1500" dirty="0" err="1"/>
              <a:t>Folosește</a:t>
            </a:r>
            <a:r>
              <a:rPr lang="en-US" sz="1500" dirty="0"/>
              <a:t> ResNet50, VGG16, </a:t>
            </a:r>
            <a:r>
              <a:rPr lang="en-US" sz="1500" dirty="0" err="1"/>
              <a:t>AlexNet</a:t>
            </a:r>
            <a:r>
              <a:rPr lang="en-US" sz="1500" dirty="0"/>
              <a:t>, </a:t>
            </a:r>
            <a:r>
              <a:rPr lang="en-US" sz="1500" dirty="0" err="1"/>
              <a:t>antrenat</a:t>
            </a:r>
            <a:r>
              <a:rPr lang="en-US" sz="1500" dirty="0"/>
              <a:t> pe RAVDESS, TESS, SAVEE</a:t>
            </a:r>
            <a:endParaRPr lang="ro-RO" sz="1500" dirty="0"/>
          </a:p>
          <a:p>
            <a:pPr marL="338328" lvl="1" indent="0">
              <a:buNone/>
            </a:pPr>
            <a:r>
              <a:rPr lang="en-US" sz="1500" dirty="0" err="1"/>
              <a:t>Acuratețe</a:t>
            </a:r>
            <a:r>
              <a:rPr lang="en-US" sz="1500" dirty="0"/>
              <a:t>: 89.93%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ro-RO" dirty="0"/>
              <a:t>Datasets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918" y="2303028"/>
            <a:ext cx="4927106" cy="41954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 err="1">
                <a:hlinkClick r:id="rId3"/>
              </a:rPr>
              <a:t>GoEmotions</a:t>
            </a:r>
            <a:r>
              <a:rPr lang="en-US" sz="2200" dirty="0"/>
              <a:t> (text)</a:t>
            </a:r>
          </a:p>
          <a:p>
            <a:r>
              <a:rPr lang="it-IT" dirty="0"/>
              <a:t>~58.000 comentarii Reddit etichetate cu 27 emoții + neutru.</a:t>
            </a:r>
          </a:p>
          <a:p>
            <a:r>
              <a:rPr lang="en-US" dirty="0" err="1"/>
              <a:t>Folo</a:t>
            </a:r>
            <a:r>
              <a:rPr lang="ro-RO" dirty="0"/>
              <a:t>sește BERT.</a:t>
            </a:r>
          </a:p>
          <a:p>
            <a:r>
              <a:rPr lang="ro-RO" dirty="0"/>
              <a:t>Exemplu de utilizare</a:t>
            </a:r>
            <a:r>
              <a:rPr lang="en-US" dirty="0"/>
              <a:t>:</a:t>
            </a:r>
            <a:endParaRPr lang="ro-RO" dirty="0"/>
          </a:p>
          <a:p>
            <a:pPr marL="338328" lvl="1" indent="0">
              <a:buNone/>
            </a:pPr>
            <a:r>
              <a:rPr lang="en-US" dirty="0" err="1">
                <a:hlinkClick r:id="rId4"/>
              </a:rPr>
              <a:t>Analiz</a:t>
            </a:r>
            <a:r>
              <a:rPr lang="ro-RO" dirty="0">
                <a:hlinkClick r:id="rId4"/>
              </a:rPr>
              <a:t>a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sentimentelor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în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recenziile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aplicației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HelloTalk</a:t>
            </a:r>
            <a:endParaRPr lang="ro-RO" dirty="0"/>
          </a:p>
          <a:p>
            <a:pPr marL="338328" lvl="1" indent="0">
              <a:buNone/>
            </a:pPr>
            <a:r>
              <a:rPr lang="ro-RO" dirty="0"/>
              <a:t>Folosește GoEmotions pentru clasificarea sentimentelor din text</a:t>
            </a:r>
          </a:p>
          <a:p>
            <a:pPr marL="338328" lvl="1" indent="0">
              <a:buNone/>
            </a:pPr>
            <a:r>
              <a:rPr lang="ro-RO" dirty="0"/>
              <a:t>Identifică emoții dominante precum admiration și annoyance</a:t>
            </a:r>
          </a:p>
          <a:p>
            <a:pPr marL="338328" lvl="1" indent="0">
              <a:buNone/>
            </a:pPr>
            <a:r>
              <a:rPr lang="ro-RO" dirty="0"/>
              <a:t>Îmbunătățește predicția sentimentelor folosind Random Forest + BERT</a:t>
            </a:r>
          </a:p>
          <a:p>
            <a:pPr marL="338328" lvl="1" indent="0">
              <a:buNone/>
            </a:pPr>
            <a:r>
              <a:rPr lang="ro-RO" dirty="0"/>
              <a:t>Acuratețe</a:t>
            </a:r>
            <a:r>
              <a:rPr lang="en-US" dirty="0"/>
              <a:t>: 74%</a:t>
            </a:r>
            <a:endParaRPr lang="ro-RO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853560" y="2303028"/>
            <a:ext cx="4722921" cy="4195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>
                <a:hlinkClick r:id="rId5"/>
              </a:rPr>
              <a:t>DEAP</a:t>
            </a:r>
            <a:r>
              <a:rPr lang="en-US" sz="2200" dirty="0"/>
              <a:t>(</a:t>
            </a:r>
            <a:r>
              <a:rPr lang="en-US" sz="2200" dirty="0" err="1"/>
              <a:t>semnale</a:t>
            </a:r>
            <a:r>
              <a:rPr lang="en-US" sz="2200" dirty="0"/>
              <a:t> </a:t>
            </a:r>
            <a:r>
              <a:rPr lang="en-US" sz="2200" dirty="0" err="1"/>
              <a:t>fiziologice</a:t>
            </a:r>
            <a:r>
              <a:rPr lang="en-US" sz="2200" dirty="0"/>
              <a:t>)</a:t>
            </a:r>
          </a:p>
          <a:p>
            <a:r>
              <a:rPr lang="en-US" dirty="0"/>
              <a:t>Con</a:t>
            </a:r>
            <a:r>
              <a:rPr lang="ro-RO" dirty="0"/>
              <a:t>ține </a:t>
            </a:r>
            <a:r>
              <a:rPr lang="en-US" dirty="0"/>
              <a:t>EEG</a:t>
            </a:r>
            <a:r>
              <a:rPr lang="ro-RO" dirty="0"/>
              <a:t>(activitate cerebrală)</a:t>
            </a:r>
            <a:r>
              <a:rPr lang="en-US" dirty="0"/>
              <a:t>,</a:t>
            </a:r>
            <a:r>
              <a:rPr lang="ro-RO" dirty="0"/>
              <a:t> </a:t>
            </a:r>
            <a:r>
              <a:rPr lang="en-US" dirty="0"/>
              <a:t>EOG</a:t>
            </a:r>
            <a:r>
              <a:rPr lang="ro-RO" dirty="0"/>
              <a:t>(mișcări oculare)</a:t>
            </a:r>
            <a:r>
              <a:rPr lang="en-US" dirty="0"/>
              <a:t>, EMG</a:t>
            </a:r>
            <a:r>
              <a:rPr lang="ro-RO" dirty="0"/>
              <a:t>(activitate musculară facială), etc.</a:t>
            </a:r>
          </a:p>
          <a:p>
            <a:r>
              <a:rPr lang="en-US" dirty="0"/>
              <a:t> </a:t>
            </a:r>
            <a:r>
              <a:rPr lang="ro-RO" dirty="0"/>
              <a:t>Folosește CNN(pentru EEG) și RNN(r</a:t>
            </a:r>
            <a:r>
              <a:rPr lang="en-US" dirty="0" err="1"/>
              <a:t>ețea</a:t>
            </a:r>
            <a:r>
              <a:rPr lang="en-US" dirty="0"/>
              <a:t> </a:t>
            </a:r>
            <a:r>
              <a:rPr lang="ro-RO" dirty="0"/>
              <a:t>n</a:t>
            </a:r>
            <a:r>
              <a:rPr lang="en-US" dirty="0" err="1"/>
              <a:t>euronală</a:t>
            </a:r>
            <a:r>
              <a:rPr lang="ro-RO" dirty="0"/>
              <a:t> r</a:t>
            </a:r>
            <a:r>
              <a:rPr lang="en-US" dirty="0" err="1"/>
              <a:t>ecurentă</a:t>
            </a:r>
            <a:r>
              <a:rPr lang="ro-RO" dirty="0"/>
              <a:t>, pentru secvențialitate).</a:t>
            </a:r>
          </a:p>
          <a:p>
            <a:r>
              <a:rPr lang="ro-RO" dirty="0"/>
              <a:t>Exemplu de utilizare</a:t>
            </a:r>
            <a:r>
              <a:rPr lang="en-US" dirty="0"/>
              <a:t>:</a:t>
            </a:r>
          </a:p>
          <a:p>
            <a:pPr marL="338328" lvl="1" indent="0">
              <a:buNone/>
            </a:pPr>
            <a:r>
              <a:rPr lang="en-US" dirty="0" err="1">
                <a:hlinkClick r:id="rId6"/>
              </a:rPr>
              <a:t>Dispozitiv</a:t>
            </a:r>
            <a:r>
              <a:rPr lang="en-US" dirty="0">
                <a:hlinkClick r:id="rId6"/>
              </a:rPr>
              <a:t> EEG </a:t>
            </a:r>
            <a:r>
              <a:rPr lang="en-US" dirty="0" err="1">
                <a:hlinkClick r:id="rId6"/>
              </a:rPr>
              <a:t>portabil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pentru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monitorizarea</a:t>
            </a:r>
            <a:r>
              <a:rPr lang="en-US" dirty="0">
                <a:hlinkClick r:id="rId6"/>
              </a:rPr>
              <a:t> </a:t>
            </a:r>
            <a:r>
              <a:rPr lang="en-US" dirty="0" err="1">
                <a:hlinkClick r:id="rId6"/>
              </a:rPr>
              <a:t>emoțiilor</a:t>
            </a:r>
            <a:endParaRPr lang="en-US" dirty="0"/>
          </a:p>
          <a:p>
            <a:pPr marL="338328" lvl="1" indent="0">
              <a:buNone/>
            </a:pPr>
            <a:r>
              <a:rPr lang="en-US" dirty="0" err="1"/>
              <a:t>Detectează</a:t>
            </a:r>
            <a:r>
              <a:rPr lang="en-US" dirty="0"/>
              <a:t> </a:t>
            </a:r>
            <a:r>
              <a:rPr lang="en-US" dirty="0" err="1"/>
              <a:t>emoțiile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EEG in-ear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monitorizare</a:t>
            </a:r>
            <a:r>
              <a:rPr lang="en-US" dirty="0"/>
              <a:t> </a:t>
            </a:r>
            <a:r>
              <a:rPr lang="en-US" dirty="0" err="1"/>
              <a:t>continu</a:t>
            </a:r>
            <a:r>
              <a:rPr lang="ro-RO" dirty="0"/>
              <a:t>ă</a:t>
            </a:r>
            <a:endParaRPr lang="en-US" dirty="0"/>
          </a:p>
          <a:p>
            <a:pPr marL="338328" lvl="1" indent="0">
              <a:buNone/>
            </a:pPr>
            <a:r>
              <a:rPr lang="en-US" dirty="0" err="1"/>
              <a:t>Clasifică</a:t>
            </a:r>
            <a:r>
              <a:rPr lang="en-US" dirty="0"/>
              <a:t> </a:t>
            </a:r>
            <a:r>
              <a:rPr lang="en-US" dirty="0" err="1"/>
              <a:t>emoțiile</a:t>
            </a:r>
            <a:r>
              <a:rPr lang="en-US" dirty="0"/>
              <a:t>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</a:t>
            </a:r>
            <a:r>
              <a:rPr lang="en-US" dirty="0" err="1"/>
              <a:t>valență</a:t>
            </a:r>
            <a:r>
              <a:rPr lang="en-US" dirty="0"/>
              <a:t>-</a:t>
            </a:r>
            <a:r>
              <a:rPr lang="ro-RO" dirty="0"/>
              <a:t>stimulare</a:t>
            </a:r>
            <a:r>
              <a:rPr lang="en-US" dirty="0"/>
              <a:t>, </a:t>
            </a:r>
            <a:r>
              <a:rPr lang="en-US" dirty="0" err="1"/>
              <a:t>validat</a:t>
            </a:r>
            <a:r>
              <a:rPr lang="en-US" dirty="0"/>
              <a:t> cu DEAP</a:t>
            </a:r>
          </a:p>
          <a:p>
            <a:pPr marL="338328" lvl="1" indent="0">
              <a:buNone/>
            </a:pPr>
            <a:r>
              <a:rPr lang="en-US" dirty="0" err="1"/>
              <a:t>Acurate</a:t>
            </a:r>
            <a:r>
              <a:rPr lang="ro-RO" dirty="0"/>
              <a:t>țe</a:t>
            </a:r>
            <a:r>
              <a:rPr lang="en-US" dirty="0"/>
              <a:t>: 71%</a:t>
            </a:r>
          </a:p>
        </p:txBody>
      </p:sp>
    </p:spTree>
    <p:extLst>
      <p:ext uri="{BB962C8B-B14F-4D97-AF65-F5344CB8AC3E}">
        <p14:creationId xmlns:p14="http://schemas.microsoft.com/office/powerpoint/2010/main" val="16214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0186"/>
            <a:ext cx="7631709" cy="623710"/>
          </a:xfrm>
        </p:spPr>
        <p:txBody>
          <a:bodyPr/>
          <a:lstStyle/>
          <a:p>
            <a:r>
              <a:rPr lang="ro-RO" dirty="0"/>
              <a:t>State Of The Art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Facial Expression Recognition</a:t>
            </a:r>
          </a:p>
          <a:p>
            <a:pPr marL="0" indent="0">
              <a:buNone/>
            </a:pPr>
            <a:r>
              <a:rPr lang="ro-RO" dirty="0"/>
              <a:t>În prezent, cele mai relevante trăsături pentru recunoașterea emoțiilor sunt considerate cele din jurul nasului și al gurii.</a:t>
            </a:r>
          </a:p>
          <a:p>
            <a:pPr marL="0" indent="0">
              <a:buNone/>
            </a:pPr>
            <a:r>
              <a:rPr lang="ro-RO" dirty="0"/>
              <a:t>Studiul FER a beneficiat, în ultimii ani, de avansul deep learning-ului.</a:t>
            </a:r>
          </a:p>
          <a:p>
            <a:pPr marL="0" indent="0">
              <a:buNone/>
            </a:pPr>
            <a:r>
              <a:rPr lang="ro-RO" dirty="0"/>
              <a:t>Unele din cele mai bune rezultate pentru extragerea trăsăturilor au fost obținute cu ajutorul CNN-urilor.</a:t>
            </a:r>
          </a:p>
          <a:p>
            <a:pPr marL="0" indent="0">
              <a:buNone/>
            </a:pPr>
            <a:r>
              <a:rPr lang="ro-RO" dirty="0"/>
              <a:t>Pentru a rezolva problema vanishing gradient și scăderea acurateței în DNNs, au fost propuse în 2015 ResNets.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2785" y="2303462"/>
            <a:ext cx="3763963" cy="4143375"/>
          </a:xfrm>
        </p:spPr>
        <p:txBody>
          <a:bodyPr>
            <a:normAutofit fontScale="92500" lnSpcReduction="10000"/>
          </a:bodyPr>
          <a:lstStyle/>
          <a:p>
            <a:r>
              <a:rPr lang="ro-RO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Speech-based Recognition</a:t>
            </a:r>
          </a:p>
          <a:p>
            <a:r>
              <a:rPr lang="ro-RO" dirty="0"/>
              <a:t>Pe lângă tehnologiile folosite pentru FER, pentru a extrage emoțiile avem nevoie și de ASR(Automatic SER).</a:t>
            </a:r>
          </a:p>
          <a:p>
            <a:r>
              <a:rPr lang="ro-RO" dirty="0"/>
              <a:t>Cele mai noi studii care se concentrează pe acest subiect utilizează DeepSpeech, un motor de recunoaștere vocală bazat pe RNN, în special Bi-directional LSTM.  Este folosit un model end-to-end, capabil să transforme direct semnalul audio brut într-o secvență de caractere.</a:t>
            </a:r>
          </a:p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antrenat</a:t>
            </a:r>
            <a:r>
              <a:rPr lang="en-US" dirty="0"/>
              <a:t> </a:t>
            </a:r>
            <a:r>
              <a:rPr lang="en-US" dirty="0" err="1"/>
              <a:t>utilizând</a:t>
            </a:r>
            <a:r>
              <a:rPr lang="en-US" dirty="0"/>
              <a:t> </a:t>
            </a:r>
            <a:r>
              <a:rPr lang="en-US" dirty="0" err="1"/>
              <a:t>funcția</a:t>
            </a:r>
            <a:r>
              <a:rPr lang="en-US" dirty="0"/>
              <a:t> de </a:t>
            </a:r>
            <a:r>
              <a:rPr lang="en-US" dirty="0" err="1"/>
              <a:t>pierdere</a:t>
            </a:r>
            <a:r>
              <a:rPr lang="en-US" dirty="0"/>
              <a:t> CTC (Connectionist Temporal Classification)</a:t>
            </a:r>
            <a:r>
              <a:rPr lang="ro-RO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0186"/>
            <a:ext cx="7631709" cy="623710"/>
          </a:xfrm>
        </p:spPr>
        <p:txBody>
          <a:bodyPr/>
          <a:lstStyle/>
          <a:p>
            <a:r>
              <a:rPr lang="ro-RO" dirty="0"/>
              <a:t>State Of The Art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o-RO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Text-based Recognition</a:t>
            </a:r>
          </a:p>
          <a:p>
            <a:pPr marL="0" indent="0">
              <a:buNone/>
            </a:pP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recunoașterea</a:t>
            </a:r>
            <a:r>
              <a:rPr lang="en-US" dirty="0"/>
              <a:t> </a:t>
            </a:r>
            <a:r>
              <a:rPr lang="en-US" dirty="0" err="1"/>
              <a:t>emoțiilor</a:t>
            </a:r>
            <a:r>
              <a:rPr lang="en-US" dirty="0"/>
              <a:t> din text,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eficiente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sunt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bazate</a:t>
            </a:r>
            <a:r>
              <a:rPr lang="en-US" dirty="0"/>
              <a:t> pe </a:t>
            </a:r>
            <a:r>
              <a:rPr lang="en-US" dirty="0" err="1"/>
              <a:t>arhitectura</a:t>
            </a:r>
            <a:r>
              <a:rPr lang="en-US" dirty="0"/>
              <a:t> transformer. 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BERT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RoBERTa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ro-RO" dirty="0"/>
              <a:t>foarte bune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înțelegerea</a:t>
            </a:r>
            <a:r>
              <a:rPr lang="en-US" dirty="0"/>
              <a:t> </a:t>
            </a:r>
            <a:r>
              <a:rPr lang="en-US" dirty="0" err="1"/>
              <a:t>contextului</a:t>
            </a:r>
            <a:r>
              <a:rPr lang="en-US" dirty="0"/>
              <a:t> </a:t>
            </a:r>
            <a:r>
              <a:rPr lang="en-US" dirty="0" err="1"/>
              <a:t>lingvistic</a:t>
            </a:r>
            <a:r>
              <a:rPr lang="en-US" dirty="0"/>
              <a:t>. </a:t>
            </a:r>
            <a:endParaRPr lang="ro-RO" dirty="0"/>
          </a:p>
          <a:p>
            <a:pPr marL="0" indent="0">
              <a:buNone/>
            </a:pPr>
            <a:r>
              <a:rPr lang="en-US" dirty="0" err="1"/>
              <a:t>DistilBERT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variantă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ușoară</a:t>
            </a:r>
            <a:r>
              <a:rPr lang="en-US" dirty="0"/>
              <a:t>, </a:t>
            </a:r>
            <a:r>
              <a:rPr lang="en-US" dirty="0" err="1"/>
              <a:t>potrivită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cu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. </a:t>
            </a:r>
            <a:endParaRPr lang="ro-RO" dirty="0"/>
          </a:p>
          <a:p>
            <a:pPr marL="0" indent="0">
              <a:buNone/>
            </a:pPr>
            <a:r>
              <a:rPr lang="en-US" dirty="0"/>
              <a:t>GPT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 de </a:t>
            </a:r>
            <a:r>
              <a:rPr lang="en-US" dirty="0" err="1"/>
              <a:t>trăsături</a:t>
            </a:r>
            <a:r>
              <a:rPr lang="en-US" dirty="0"/>
              <a:t> </a:t>
            </a:r>
            <a:r>
              <a:rPr lang="en-US" dirty="0" err="1"/>
              <a:t>relevante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XLNet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ELECTRA </a:t>
            </a:r>
            <a:r>
              <a:rPr lang="en-US" dirty="0" err="1"/>
              <a:t>aduc</a:t>
            </a:r>
            <a:r>
              <a:rPr lang="en-US" dirty="0"/>
              <a:t> </a:t>
            </a:r>
            <a:r>
              <a:rPr lang="en-US" dirty="0" err="1"/>
              <a:t>performanțe</a:t>
            </a:r>
            <a:r>
              <a:rPr lang="en-US" dirty="0"/>
              <a:t> </a:t>
            </a:r>
            <a:r>
              <a:rPr lang="en-US" dirty="0" err="1"/>
              <a:t>ridicate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emoți</a:t>
            </a:r>
            <a:r>
              <a:rPr lang="ro-RO" dirty="0"/>
              <a:t>ilor</a:t>
            </a:r>
            <a:r>
              <a:rPr lang="en-US" dirty="0"/>
              <a:t>.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 pot fi fine-</a:t>
            </a:r>
            <a:r>
              <a:rPr lang="en-US" dirty="0" err="1"/>
              <a:t>tunate</a:t>
            </a:r>
            <a:r>
              <a:rPr lang="en-US" dirty="0"/>
              <a:t> pe </a:t>
            </a:r>
            <a:r>
              <a:rPr lang="en-US" dirty="0" err="1"/>
              <a:t>seturi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cu </a:t>
            </a:r>
            <a:r>
              <a:rPr lang="en-US" dirty="0" err="1"/>
              <a:t>acuratețe</a:t>
            </a:r>
            <a:r>
              <a:rPr lang="en-US" dirty="0"/>
              <a:t> </a:t>
            </a:r>
            <a:r>
              <a:rPr lang="en-US" dirty="0" err="1"/>
              <a:t>emoțiile</a:t>
            </a:r>
            <a:r>
              <a:rPr lang="en-US" dirty="0"/>
              <a:t> din </a:t>
            </a:r>
            <a:r>
              <a:rPr lang="en-US" dirty="0" err="1"/>
              <a:t>limbajul</a:t>
            </a:r>
            <a:r>
              <a:rPr lang="en-US" dirty="0"/>
              <a:t> </a:t>
            </a:r>
            <a:r>
              <a:rPr lang="en-US" dirty="0" err="1"/>
              <a:t>scris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8397" y="2303462"/>
            <a:ext cx="3763963" cy="4143375"/>
          </a:xfrm>
        </p:spPr>
        <p:txBody>
          <a:bodyPr>
            <a:normAutofit fontScale="92500" lnSpcReduction="10000"/>
          </a:bodyPr>
          <a:lstStyle/>
          <a:p>
            <a:r>
              <a:rPr lang="ro-RO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EEG and ECG Recognition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recunoașterea</a:t>
            </a:r>
            <a:r>
              <a:rPr lang="en-US" dirty="0"/>
              <a:t> </a:t>
            </a:r>
            <a:r>
              <a:rPr lang="en-US" dirty="0" err="1"/>
              <a:t>emoțiilor</a:t>
            </a:r>
            <a:r>
              <a:rPr lang="en-US" dirty="0"/>
              <a:t> din </a:t>
            </a:r>
            <a:r>
              <a:rPr lang="en-US" dirty="0" err="1"/>
              <a:t>semnale</a:t>
            </a:r>
            <a:r>
              <a:rPr lang="en-US" dirty="0"/>
              <a:t> EEG </a:t>
            </a:r>
            <a:r>
              <a:rPr lang="en-US" dirty="0" err="1"/>
              <a:t>și</a:t>
            </a:r>
            <a:r>
              <a:rPr lang="en-US" dirty="0"/>
              <a:t> ECG, </a:t>
            </a:r>
            <a:r>
              <a:rPr lang="en-US" dirty="0" err="1"/>
              <a:t>modelele</a:t>
            </a:r>
            <a:r>
              <a:rPr lang="en-US" dirty="0"/>
              <a:t> de top </a:t>
            </a:r>
            <a:r>
              <a:rPr lang="en-US" dirty="0" err="1"/>
              <a:t>folosesc</a:t>
            </a:r>
            <a:r>
              <a:rPr lang="en-US" dirty="0"/>
              <a:t> </a:t>
            </a:r>
            <a:r>
              <a:rPr lang="en-US" dirty="0" err="1"/>
              <a:t>arhitecturi</a:t>
            </a:r>
            <a:r>
              <a:rPr lang="en-US" dirty="0"/>
              <a:t> </a:t>
            </a:r>
            <a:r>
              <a:rPr lang="en-US" dirty="0" err="1"/>
              <a:t>hibride</a:t>
            </a:r>
            <a:r>
              <a:rPr lang="en-US" dirty="0"/>
              <a:t> precum CNN-LSTM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capta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trăsături</a:t>
            </a:r>
            <a:r>
              <a:rPr lang="en-US" dirty="0"/>
              <a:t> </a:t>
            </a:r>
            <a:r>
              <a:rPr lang="en-US" dirty="0" err="1"/>
              <a:t>spațiale</a:t>
            </a:r>
            <a:r>
              <a:rPr lang="en-US" dirty="0"/>
              <a:t>,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. </a:t>
            </a:r>
            <a:endParaRPr lang="ro-RO" dirty="0"/>
          </a:p>
          <a:p>
            <a:r>
              <a:rPr lang="en-US" dirty="0"/>
              <a:t>Se </a:t>
            </a:r>
            <a:r>
              <a:rPr lang="en-US" dirty="0" err="1"/>
              <a:t>utilizează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r>
              <a:rPr lang="en-US" dirty="0" err="1"/>
              <a:t>mecanisme</a:t>
            </a:r>
            <a:r>
              <a:rPr lang="en-US" dirty="0"/>
              <a:t> de attention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fusiune</a:t>
            </a:r>
            <a:r>
              <a:rPr lang="en-US" dirty="0"/>
              <a:t> </a:t>
            </a:r>
            <a:r>
              <a:rPr lang="en-US" dirty="0" err="1"/>
              <a:t>multimodală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combina</a:t>
            </a:r>
            <a:r>
              <a:rPr lang="en-US" dirty="0"/>
              <a:t>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informația</a:t>
            </a:r>
            <a:r>
              <a:rPr lang="en-US" dirty="0"/>
              <a:t> din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</a:t>
            </a:r>
            <a:r>
              <a:rPr lang="en-US" dirty="0" err="1"/>
              <a:t>semnal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/>
              <a:t> De </a:t>
            </a:r>
            <a:r>
              <a:rPr lang="en-US" dirty="0" err="1"/>
              <a:t>asemenea</a:t>
            </a:r>
            <a:r>
              <a:rPr lang="en-US" dirty="0"/>
              <a:t>, apar tot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ale </a:t>
            </a:r>
            <a:r>
              <a:rPr lang="en-US" dirty="0" err="1"/>
              <a:t>modelelor</a:t>
            </a:r>
            <a:r>
              <a:rPr lang="en-US" dirty="0"/>
              <a:t> transformer </a:t>
            </a:r>
            <a:r>
              <a:rPr lang="en-US" dirty="0" err="1"/>
              <a:t>și</a:t>
            </a:r>
            <a:r>
              <a:rPr lang="en-US" dirty="0"/>
              <a:t> Graph Neural Networks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domeniu</a:t>
            </a:r>
            <a:r>
              <a:rPr lang="en-US" dirty="0"/>
              <a:t>, cu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promițătoare</a:t>
            </a:r>
            <a:r>
              <a:rPr lang="en-US" dirty="0"/>
              <a:t> pe </a:t>
            </a:r>
            <a:r>
              <a:rPr lang="en-US" dirty="0" err="1"/>
              <a:t>seturi</a:t>
            </a:r>
            <a:r>
              <a:rPr lang="en-US" dirty="0"/>
              <a:t> precum DEAP </a:t>
            </a:r>
            <a:r>
              <a:rPr lang="en-US" dirty="0" err="1"/>
              <a:t>sau</a:t>
            </a:r>
            <a:r>
              <a:rPr lang="en-US" dirty="0"/>
              <a:t> AMIGOS.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174009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3117</TotalTime>
  <Words>996</Words>
  <Application>Microsoft Office PowerPoint</Application>
  <PresentationFormat>Widescreen</PresentationFormat>
  <Paragraphs>112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Emotion recognition Huzum Andreea gr. 351</vt:lpstr>
      <vt:lpstr>Cuprins</vt:lpstr>
      <vt:lpstr>Ce Înseamnă Emotion Recognition?</vt:lpstr>
      <vt:lpstr>Related work</vt:lpstr>
      <vt:lpstr>Related work</vt:lpstr>
      <vt:lpstr>Datasets</vt:lpstr>
      <vt:lpstr>Datasets</vt:lpstr>
      <vt:lpstr>State Of The Art</vt:lpstr>
      <vt:lpstr>State Of The Art</vt:lpstr>
      <vt:lpstr>Abordarea Temei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recognition</dc:title>
  <dc:creator>Andreea   Huzum</dc:creator>
  <cp:lastModifiedBy>Andreea   Huzum</cp:lastModifiedBy>
  <cp:revision>50</cp:revision>
  <dcterms:created xsi:type="dcterms:W3CDTF">2025-03-20T15:46:09Z</dcterms:created>
  <dcterms:modified xsi:type="dcterms:W3CDTF">2025-03-22T19:43:15Z</dcterms:modified>
</cp:coreProperties>
</file>