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62" r:id="rId8"/>
    <p:sldId id="265" r:id="rId9"/>
    <p:sldId id="260" r:id="rId10"/>
    <p:sldId id="261" r:id="rId11"/>
    <p:sldId id="270" r:id="rId12"/>
    <p:sldId id="259" r:id="rId13"/>
    <p:sldId id="266" r:id="rId14"/>
    <p:sldId id="272" r:id="rId15"/>
    <p:sldId id="273" r:id="rId16"/>
    <p:sldId id="274" r:id="rId17"/>
    <p:sldId id="264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42424"/>
    <a:srgbClr val="5C5C5C"/>
    <a:srgbClr val="7F7F7F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0845" autoAdjust="0"/>
  </p:normalViewPr>
  <p:slideViewPr>
    <p:cSldViewPr snapToGrid="0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Confusion Matrix, Accuracies, Losses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INPUT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Small area extracted from a synoptic map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OUTPUT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Type of air front found in input image: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DATASETS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300 images covering small areas of synoptic maps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Supervised Learning using Convolutional Neural Network 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2322D3A-7AC2-4C5C-9D7E-EAB2313D47D4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PERFORMANCE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METHODOLOGY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9ECE82C-1575-AE4F-867A-58644476A344}">
      <dgm:prSet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Warm</a:t>
          </a:r>
        </a:p>
      </dgm:t>
    </dgm:pt>
    <dgm:pt modelId="{14C1E196-A91B-6A47-BB09-74B24488F4D1}" type="parTrans" cxnId="{14CBC7F8-2F64-504F-A336-04E6DDBD7BD3}">
      <dgm:prSet/>
      <dgm:spPr/>
      <dgm:t>
        <a:bodyPr/>
        <a:lstStyle/>
        <a:p>
          <a:endParaRPr lang="en-US"/>
        </a:p>
      </dgm:t>
    </dgm:pt>
    <dgm:pt modelId="{EED345AE-6347-7945-BB37-B7B073051FFD}" type="sibTrans" cxnId="{14CBC7F8-2F64-504F-A336-04E6DDBD7BD3}">
      <dgm:prSet/>
      <dgm:spPr/>
      <dgm:t>
        <a:bodyPr/>
        <a:lstStyle/>
        <a:p>
          <a:endParaRPr lang="en-US"/>
        </a:p>
      </dgm:t>
    </dgm:pt>
    <dgm:pt modelId="{21EFD7B8-DD9A-EE47-9D03-B123BAE2FF29}">
      <dgm:prSet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Cold</a:t>
          </a:r>
        </a:p>
      </dgm:t>
    </dgm:pt>
    <dgm:pt modelId="{7CCA90A5-DF19-0E42-86B8-7B9730CF8EA0}" type="parTrans" cxnId="{CE0D2CAB-2901-A74F-88E4-1D1A4D81B6C1}">
      <dgm:prSet/>
      <dgm:spPr/>
      <dgm:t>
        <a:bodyPr/>
        <a:lstStyle/>
        <a:p>
          <a:endParaRPr lang="en-US"/>
        </a:p>
      </dgm:t>
    </dgm:pt>
    <dgm:pt modelId="{4E109EA8-AF0D-7348-A141-9B8729E430E5}" type="sibTrans" cxnId="{CE0D2CAB-2901-A74F-88E4-1D1A4D81B6C1}">
      <dgm:prSet/>
      <dgm:spPr/>
      <dgm:t>
        <a:bodyPr/>
        <a:lstStyle/>
        <a:p>
          <a:endParaRPr lang="en-US"/>
        </a:p>
      </dgm:t>
    </dgm:pt>
    <dgm:pt modelId="{40ECA120-0145-E842-9227-F0A304DE607B}">
      <dgm:prSet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Mixed</a:t>
          </a:r>
        </a:p>
      </dgm:t>
    </dgm:pt>
    <dgm:pt modelId="{86D3AA0D-4E69-A241-BE1C-A2E669C98F57}" type="parTrans" cxnId="{0178C64E-4B8A-EB44-A1F7-38D95D71C83D}">
      <dgm:prSet/>
      <dgm:spPr/>
      <dgm:t>
        <a:bodyPr/>
        <a:lstStyle/>
        <a:p>
          <a:endParaRPr lang="en-US"/>
        </a:p>
      </dgm:t>
    </dgm:pt>
    <dgm:pt modelId="{87707492-7FDC-E64A-886A-88417AAF16DE}" type="sibTrans" cxnId="{0178C64E-4B8A-EB44-A1F7-38D95D71C83D}">
      <dgm:prSet/>
      <dgm:spPr/>
      <dgm:t>
        <a:bodyPr/>
        <a:lstStyle/>
        <a:p>
          <a:endParaRPr lang="en-US"/>
        </a:p>
      </dgm:t>
    </dgm:pt>
    <dgm:pt modelId="{B6D84AAC-5BB8-EC4A-88D8-727E4CD86665}">
      <dgm:prSet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No front</a:t>
          </a:r>
        </a:p>
      </dgm:t>
    </dgm:pt>
    <dgm:pt modelId="{1F91412C-2CE7-4047-BC61-C078272ACC72}" type="parTrans" cxnId="{B5564600-1C04-6B4D-B5D3-7328752B6597}">
      <dgm:prSet/>
      <dgm:spPr/>
      <dgm:t>
        <a:bodyPr/>
        <a:lstStyle/>
        <a:p>
          <a:endParaRPr lang="en-US"/>
        </a:p>
      </dgm:t>
    </dgm:pt>
    <dgm:pt modelId="{B31DEE74-5DD9-234C-8970-09C67AFDED3E}" type="sibTrans" cxnId="{B5564600-1C04-6B4D-B5D3-7328752B6597}">
      <dgm:prSet/>
      <dgm:spPr/>
      <dgm:t>
        <a:bodyPr/>
        <a:lstStyle/>
        <a:p>
          <a:endParaRPr lang="en-US"/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5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5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5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5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5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5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5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5">
        <dgm:presLayoutVars/>
      </dgm:prSet>
      <dgm:spPr/>
    </dgm:pt>
    <dgm:pt modelId="{D0DC94A3-770A-4810-A89A-7DB7918862F6}" type="pres">
      <dgm:prSet presAssocID="{68F74A88-49DC-44B1-BC0D-220A7B97601C}" presName="space" presStyleCnt="0"/>
      <dgm:spPr/>
    </dgm:pt>
    <dgm:pt modelId="{647B2244-AC3A-441A-A6FB-6136FA04F429}" type="pres">
      <dgm:prSet presAssocID="{A2322D3A-7AC2-4C5C-9D7E-EAB2313D47D4}" presName="composite" presStyleCnt="0"/>
      <dgm:spPr/>
    </dgm:pt>
    <dgm:pt modelId="{59606EB9-9F10-4D12-A33F-A242FDCC0D0F}" type="pres">
      <dgm:prSet presAssocID="{A2322D3A-7AC2-4C5C-9D7E-EAB2313D47D4}" presName="parTx" presStyleLbl="alignNode1" presStyleIdx="4" presStyleCnt="5">
        <dgm:presLayoutVars>
          <dgm:chMax val="0"/>
          <dgm:chPref val="0"/>
        </dgm:presLayoutVars>
      </dgm:prSet>
      <dgm:spPr/>
    </dgm:pt>
    <dgm:pt modelId="{C8429E68-36DD-4F6A-A2F4-7CCDADCEFAD1}" type="pres">
      <dgm:prSet presAssocID="{A2322D3A-7AC2-4C5C-9D7E-EAB2313D47D4}" presName="desTx" presStyleLbl="alignAccFollowNode1" presStyleIdx="4" presStyleCnt="5">
        <dgm:presLayoutVars/>
      </dgm:prSet>
      <dgm:spPr/>
    </dgm:pt>
  </dgm:ptLst>
  <dgm:cxnLst>
    <dgm:cxn modelId="{B5564600-1C04-6B4D-B5D3-7328752B6597}" srcId="{50418D2B-9486-42DE-AFDD-1D31420040FF}" destId="{B6D84AAC-5BB8-EC4A-88D8-727E4CD86665}" srcOrd="3" destOrd="0" parTransId="{1F91412C-2CE7-4047-BC61-C078272ACC72}" sibTransId="{B31DEE74-5DD9-234C-8970-09C67AFDED3E}"/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4139060A-0E96-934E-8875-5A647528A353}" type="presOf" srcId="{89ECE82C-1575-AE4F-867A-58644476A344}" destId="{4FEB85EB-D046-4CDB-8A62-BBCE260C4490}" srcOrd="0" destOrd="1" presId="urn:microsoft.com/office/officeart/2016/7/layout/HorizontalAction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B9521A25-B73B-AC4E-98DE-208DAFBB4A6A}" type="presOf" srcId="{40ECA120-0145-E842-9227-F0A304DE607B}" destId="{4FEB85EB-D046-4CDB-8A62-BBCE260C4490}" srcOrd="0" destOrd="3" presId="urn:microsoft.com/office/officeart/2016/7/layout/HorizontalActionList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0178C64E-4B8A-EB44-A1F7-38D95D71C83D}" srcId="{50418D2B-9486-42DE-AFDD-1D31420040FF}" destId="{40ECA120-0145-E842-9227-F0A304DE607B}" srcOrd="2" destOrd="0" parTransId="{86D3AA0D-4E69-A241-BE1C-A2E669C98F57}" sibTransId="{87707492-7FDC-E64A-886A-88417AAF16DE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DFD42670-2328-A04E-B6EC-81A5295E75B9}" type="presOf" srcId="{B6D84AAC-5BB8-EC4A-88D8-727E4CD86665}" destId="{4FEB85EB-D046-4CDB-8A62-BBCE260C4490}" srcOrd="0" destOrd="4" presId="urn:microsoft.com/office/officeart/2016/7/layout/HorizontalActionList"/>
    <dgm:cxn modelId="{4A97758E-B60A-FB4F-92BE-3AB4C59F8AE9}" type="presOf" srcId="{21EFD7B8-DD9A-EE47-9D03-B123BAE2FF29}" destId="{4FEB85EB-D046-4CDB-8A62-BBCE260C4490}" srcOrd="0" destOrd="2" presId="urn:microsoft.com/office/officeart/2016/7/layout/HorizontalActionList"/>
    <dgm:cxn modelId="{CE0D2CAB-2901-A74F-88E4-1D1A4D81B6C1}" srcId="{50418D2B-9486-42DE-AFDD-1D31420040FF}" destId="{21EFD7B8-DD9A-EE47-9D03-B123BAE2FF29}" srcOrd="1" destOrd="0" parTransId="{7CCA90A5-DF19-0E42-86B8-7B9730CF8EA0}" sibTransId="{4E109EA8-AF0D-7348-A141-9B8729E430E5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C54EA6C2-0E6B-42D8-9A4A-4456127A91A8}" type="presOf" srcId="{A2322D3A-7AC2-4C5C-9D7E-EAB2313D47D4}" destId="{59606EB9-9F10-4D12-A33F-A242FDCC0D0F}" srcOrd="0" destOrd="0" presId="urn:microsoft.com/office/officeart/2016/7/layout/HorizontalActionList"/>
    <dgm:cxn modelId="{E339F9C8-AD35-4E33-9434-788C81500EB2}" type="presOf" srcId="{8FE81FEC-2664-411F-AEB3-065F29F52751}" destId="{C8429E68-36DD-4F6A-A2F4-7CCDADCEFAD1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14CBC7F8-2F64-504F-A336-04E6DDBD7BD3}" srcId="{50418D2B-9486-42DE-AFDD-1D31420040FF}" destId="{89ECE82C-1575-AE4F-867A-58644476A344}" srcOrd="0" destOrd="0" parTransId="{14C1E196-A91B-6A47-BB09-74B24488F4D1}" sibTransId="{EED345AE-6347-7945-BB37-B7B073051FFD}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  <dgm:cxn modelId="{FD5AD2F1-E5D1-4359-99EB-D3225676DF7F}" type="presParOf" srcId="{E4B4F7C4-5024-45F0-9FD7-C5068A1AE6C4}" destId="{D0DC94A3-770A-4810-A89A-7DB7918862F6}" srcOrd="7" destOrd="0" presId="urn:microsoft.com/office/officeart/2016/7/layout/HorizontalActionList"/>
    <dgm:cxn modelId="{2608DA2F-9259-4A20-98D1-9A5F5780B66F}" type="presParOf" srcId="{E4B4F7C4-5024-45F0-9FD7-C5068A1AE6C4}" destId="{647B2244-AC3A-441A-A6FB-6136FA04F429}" srcOrd="8" destOrd="0" presId="urn:microsoft.com/office/officeart/2016/7/layout/HorizontalActionList"/>
    <dgm:cxn modelId="{F55613FD-292F-4CCF-A44A-E9FC24D70E0E}" type="presParOf" srcId="{647B2244-AC3A-441A-A6FB-6136FA04F429}" destId="{59606EB9-9F10-4D12-A33F-A242FDCC0D0F}" srcOrd="0" destOrd="0" presId="urn:microsoft.com/office/officeart/2016/7/layout/HorizontalActionList"/>
    <dgm:cxn modelId="{7B4FE576-C66F-4D92-B6AC-DA1D068316E4}" type="presParOf" srcId="{647B2244-AC3A-441A-A6FB-6136FA04F429}" destId="{C8429E68-36DD-4F6A-A2F4-7CCDADCEFAD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1CDA8E-E9FC-7443-9DD3-376EE6609550}" type="doc">
      <dgm:prSet loTypeId="urn:microsoft.com/office/officeart/2008/layout/AlternatingHexagons" loCatId="" qsTypeId="urn:microsoft.com/office/officeart/2005/8/quickstyle/simple2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41BAC6BE-D027-7D40-8C14-D834704FF9AF}" type="pres">
      <dgm:prSet presAssocID="{CF1CDA8E-E9FC-7443-9DD3-376EE6609550}" presName="Name0" presStyleCnt="0">
        <dgm:presLayoutVars>
          <dgm:chMax/>
          <dgm:chPref/>
          <dgm:dir/>
          <dgm:animLvl val="lvl"/>
        </dgm:presLayoutVars>
      </dgm:prSet>
      <dgm:spPr/>
    </dgm:pt>
  </dgm:ptLst>
  <dgm:cxnLst>
    <dgm:cxn modelId="{6222E2A3-9468-8C43-BA7D-10DC737ECF55}" type="presOf" srcId="{CF1CDA8E-E9FC-7443-9DD3-376EE6609550}" destId="{41BAC6BE-D027-7D40-8C14-D834704FF9AF}" srcOrd="0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8634" y="517943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INPUT</a:t>
          </a:r>
        </a:p>
      </dsp:txBody>
      <dsp:txXfrm>
        <a:off x="8634" y="517943"/>
        <a:ext cx="2013350" cy="604005"/>
      </dsp:txXfrm>
    </dsp:sp>
    <dsp:sp modelId="{22359DD7-1BFB-4900-BAE6-6084F2F57988}">
      <dsp:nvSpPr>
        <dsp:cNvPr id="0" name=""/>
        <dsp:cNvSpPr/>
      </dsp:nvSpPr>
      <dsp:spPr>
        <a:xfrm>
          <a:off x="8634" y="1121949"/>
          <a:ext cx="2013350" cy="21050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Small area extracted from a synoptic map</a:t>
          </a:r>
        </a:p>
      </dsp:txBody>
      <dsp:txXfrm>
        <a:off x="8634" y="1121949"/>
        <a:ext cx="2013350" cy="2105020"/>
      </dsp:txXfrm>
    </dsp:sp>
    <dsp:sp modelId="{C4F84DEA-2002-4D32-8E80-70EEE05E345A}">
      <dsp:nvSpPr>
        <dsp:cNvPr id="0" name=""/>
        <dsp:cNvSpPr/>
      </dsp:nvSpPr>
      <dsp:spPr>
        <a:xfrm>
          <a:off x="2129879" y="517943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OUTPUT</a:t>
          </a:r>
        </a:p>
      </dsp:txBody>
      <dsp:txXfrm>
        <a:off x="2129879" y="517943"/>
        <a:ext cx="2013350" cy="604005"/>
      </dsp:txXfrm>
    </dsp:sp>
    <dsp:sp modelId="{4FEB85EB-D046-4CDB-8A62-BBCE260C4490}">
      <dsp:nvSpPr>
        <dsp:cNvPr id="0" name=""/>
        <dsp:cNvSpPr/>
      </dsp:nvSpPr>
      <dsp:spPr>
        <a:xfrm>
          <a:off x="2129879" y="1121949"/>
          <a:ext cx="2013350" cy="21050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Type of air front found in input image:</a:t>
          </a:r>
        </a:p>
        <a:p>
          <a:pPr marL="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spc="50" baseline="0" dirty="0">
              <a:latin typeface="+mn-lt"/>
            </a:rPr>
            <a:t>Warm</a:t>
          </a:r>
        </a:p>
        <a:p>
          <a:pPr marL="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spc="50" baseline="0" dirty="0">
              <a:latin typeface="+mn-lt"/>
            </a:rPr>
            <a:t>Cold</a:t>
          </a:r>
        </a:p>
        <a:p>
          <a:pPr marL="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spc="50" baseline="0" dirty="0">
              <a:latin typeface="+mn-lt"/>
            </a:rPr>
            <a:t>Mixed</a:t>
          </a:r>
        </a:p>
        <a:p>
          <a:pPr marL="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spc="50" baseline="0" dirty="0">
              <a:latin typeface="+mn-lt"/>
            </a:rPr>
            <a:t>No front</a:t>
          </a:r>
        </a:p>
      </dsp:txBody>
      <dsp:txXfrm>
        <a:off x="2129879" y="1121949"/>
        <a:ext cx="2013350" cy="2105020"/>
      </dsp:txXfrm>
    </dsp:sp>
    <dsp:sp modelId="{49B7F8FA-D256-41EF-9327-52A3551D9A60}">
      <dsp:nvSpPr>
        <dsp:cNvPr id="0" name=""/>
        <dsp:cNvSpPr/>
      </dsp:nvSpPr>
      <dsp:spPr>
        <a:xfrm>
          <a:off x="4251124" y="517943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DATASETS</a:t>
          </a:r>
        </a:p>
      </dsp:txBody>
      <dsp:txXfrm>
        <a:off x="4251124" y="517943"/>
        <a:ext cx="2013350" cy="604005"/>
      </dsp:txXfrm>
    </dsp:sp>
    <dsp:sp modelId="{6B5FE59C-B471-448A-AA7A-B526DCC4D4CA}">
      <dsp:nvSpPr>
        <dsp:cNvPr id="0" name=""/>
        <dsp:cNvSpPr/>
      </dsp:nvSpPr>
      <dsp:spPr>
        <a:xfrm>
          <a:off x="4251124" y="1121949"/>
          <a:ext cx="2013350" cy="21050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300 images covering small areas of synoptic maps</a:t>
          </a:r>
        </a:p>
      </dsp:txBody>
      <dsp:txXfrm>
        <a:off x="4251124" y="1121949"/>
        <a:ext cx="2013350" cy="2105020"/>
      </dsp:txXfrm>
    </dsp:sp>
    <dsp:sp modelId="{4132ECB1-6BEF-4935-AFA3-B2EAA48FDE7E}">
      <dsp:nvSpPr>
        <dsp:cNvPr id="0" name=""/>
        <dsp:cNvSpPr/>
      </dsp:nvSpPr>
      <dsp:spPr>
        <a:xfrm>
          <a:off x="6372369" y="517943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METHODOLOGY</a:t>
          </a:r>
        </a:p>
      </dsp:txBody>
      <dsp:txXfrm>
        <a:off x="6372369" y="517943"/>
        <a:ext cx="2013350" cy="604005"/>
      </dsp:txXfrm>
    </dsp:sp>
    <dsp:sp modelId="{C42A8BDE-B838-475D-AFDE-17B60D744AB6}">
      <dsp:nvSpPr>
        <dsp:cNvPr id="0" name=""/>
        <dsp:cNvSpPr/>
      </dsp:nvSpPr>
      <dsp:spPr>
        <a:xfrm>
          <a:off x="6372369" y="1121949"/>
          <a:ext cx="2013350" cy="21050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Supervised Learning using Convolutional Neural Network </a:t>
          </a:r>
        </a:p>
      </dsp:txBody>
      <dsp:txXfrm>
        <a:off x="6372369" y="1121949"/>
        <a:ext cx="2013350" cy="2105020"/>
      </dsp:txXfrm>
    </dsp:sp>
    <dsp:sp modelId="{59606EB9-9F10-4D12-A33F-A242FDCC0D0F}">
      <dsp:nvSpPr>
        <dsp:cNvPr id="0" name=""/>
        <dsp:cNvSpPr/>
      </dsp:nvSpPr>
      <dsp:spPr>
        <a:xfrm>
          <a:off x="8493615" y="517943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PERFORMANCE</a:t>
          </a:r>
        </a:p>
      </dsp:txBody>
      <dsp:txXfrm>
        <a:off x="8493615" y="517943"/>
        <a:ext cx="2013350" cy="604005"/>
      </dsp:txXfrm>
    </dsp:sp>
    <dsp:sp modelId="{C8429E68-36DD-4F6A-A2F4-7CCDADCEFAD1}">
      <dsp:nvSpPr>
        <dsp:cNvPr id="0" name=""/>
        <dsp:cNvSpPr/>
      </dsp:nvSpPr>
      <dsp:spPr>
        <a:xfrm>
          <a:off x="8493615" y="1121949"/>
          <a:ext cx="2013350" cy="21050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Confusion Matrix, Accuracies, Losses</a:t>
          </a:r>
        </a:p>
      </dsp:txBody>
      <dsp:txXfrm>
        <a:off x="8493615" y="1121949"/>
        <a:ext cx="2013350" cy="21050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1/15/23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1/15/23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9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4342" y="4434840"/>
            <a:ext cx="5261812" cy="1122202"/>
          </a:xfrm>
        </p:spPr>
        <p:txBody>
          <a:bodyPr/>
          <a:lstStyle/>
          <a:p>
            <a:pPr algn="ctr"/>
            <a:r>
              <a:rPr lang="en-US" dirty="0"/>
              <a:t>Automatic classification of AIR fronts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8044" y="5557042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 err="1"/>
              <a:t>Muscalagiu</a:t>
            </a:r>
            <a:r>
              <a:rPr lang="en-US" dirty="0"/>
              <a:t> Anca &amp; Ploscar Andreea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06" y="2523298"/>
            <a:ext cx="5111750" cy="1204912"/>
          </a:xfrm>
        </p:spPr>
        <p:txBody>
          <a:bodyPr/>
          <a:lstStyle/>
          <a:p>
            <a:r>
              <a:rPr lang="en-US"/>
              <a:t>LAYERS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3" name="Picture 12" descr="Chart, waterfall chart&#10;&#10;Description automatically generated">
            <a:extLst>
              <a:ext uri="{FF2B5EF4-FFF2-40B4-BE49-F238E27FC236}">
                <a16:creationId xmlns:a16="http://schemas.microsoft.com/office/drawing/2014/main" id="{16CD313C-13A2-487C-4217-B314608DA1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4" t="1184" b="818"/>
          <a:stretch/>
        </p:blipFill>
        <p:spPr>
          <a:xfrm>
            <a:off x="5154516" y="1244081"/>
            <a:ext cx="6767091" cy="376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472F-F3D4-75C5-DC9B-C2BB07ED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21259122-7063-9AE0-FA22-49C8778B4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721" y="1155732"/>
            <a:ext cx="7188199" cy="45465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B808B-244A-0F1C-25EB-C1743CB9E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5E0E9-98D4-AB14-59D0-2C702FFA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79020" y="6356350"/>
            <a:ext cx="167477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 smtClean="0"/>
              <a:pPr>
                <a:spcAft>
                  <a:spcPts val="600"/>
                </a:spcAft>
              </a:pPr>
              <a:t>11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96659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D120-611B-5686-D453-3E987533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085" y="3004458"/>
            <a:ext cx="3237947" cy="708028"/>
          </a:xfrm>
        </p:spPr>
        <p:txBody>
          <a:bodyPr>
            <a:normAutofit/>
          </a:bodyPr>
          <a:lstStyle/>
          <a:p>
            <a:r>
              <a:rPr lang="en-US" sz="3600" dirty="0"/>
              <a:t>APPLICATION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2899A-0D07-2CD1-335F-1ED18F40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75F8B-5F54-C07A-423C-680555C8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30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martArt Placeholder 5">
            <a:extLst>
              <a:ext uri="{FF2B5EF4-FFF2-40B4-BE49-F238E27FC236}">
                <a16:creationId xmlns:a16="http://schemas.microsoft.com/office/drawing/2014/main" id="{3E150F02-5C60-8E44-9BB8-69657570F375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3160971734"/>
              </p:ext>
            </p:extLst>
          </p:nvPr>
        </p:nvGraphicFramePr>
        <p:xfrm>
          <a:off x="838200" y="119075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CAD0A-97A7-8265-684E-B90CC9F9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38163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DC996-B226-A736-5F59-0C631BE1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38163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CB95E3-5D26-6BD8-0759-C824265A0B79}"/>
              </a:ext>
            </a:extLst>
          </p:cNvPr>
          <p:cNvSpPr txBox="1"/>
          <p:nvPr/>
        </p:nvSpPr>
        <p:spPr>
          <a:xfrm>
            <a:off x="7169021" y="3429000"/>
            <a:ext cx="8895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1A5862-7F44-9E9F-6F3E-5EF08315576B}"/>
              </a:ext>
            </a:extLst>
          </p:cNvPr>
          <p:cNvSpPr txBox="1"/>
          <p:nvPr/>
        </p:nvSpPr>
        <p:spPr>
          <a:xfrm>
            <a:off x="1094793" y="1729273"/>
            <a:ext cx="2444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pave the path for further research and new approaches in the domain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BFE78-272F-9507-EC79-A4AEEEA22094}"/>
              </a:ext>
            </a:extLst>
          </p:cNvPr>
          <p:cNvSpPr txBox="1"/>
          <p:nvPr/>
        </p:nvSpPr>
        <p:spPr>
          <a:xfrm>
            <a:off x="8632371" y="3367443"/>
            <a:ext cx="2444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depend on synoptic maps and their consistency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36BC49-7C29-B753-97D4-B7BE85A4A02A}"/>
              </a:ext>
            </a:extLst>
          </p:cNvPr>
          <p:cNvSpPr txBox="1"/>
          <p:nvPr/>
        </p:nvSpPr>
        <p:spPr>
          <a:xfrm>
            <a:off x="2121160" y="3367444"/>
            <a:ext cx="2444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Improve weather forecasting, find correlations between weather and diseases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B0476-13C7-F22C-998C-52C49F19D71B}"/>
              </a:ext>
            </a:extLst>
          </p:cNvPr>
          <p:cNvSpPr txBox="1"/>
          <p:nvPr/>
        </p:nvSpPr>
        <p:spPr>
          <a:xfrm>
            <a:off x="7815944" y="1606162"/>
            <a:ext cx="2444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datasets used by the AI algorithm are hard to obtain and label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9E268C3C-749F-C920-5F70-A0E527D33EA8}"/>
              </a:ext>
            </a:extLst>
          </p:cNvPr>
          <p:cNvSpPr/>
          <p:nvPr/>
        </p:nvSpPr>
        <p:spPr>
          <a:xfrm rot="5400000">
            <a:off x="3556874" y="1291400"/>
            <a:ext cx="2017810" cy="1730829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EB20E20-3181-A412-1EA0-2CF4D5370188}"/>
              </a:ext>
            </a:extLst>
          </p:cNvPr>
          <p:cNvSpPr/>
          <p:nvPr/>
        </p:nvSpPr>
        <p:spPr>
          <a:xfrm rot="5400000">
            <a:off x="6590489" y="3129234"/>
            <a:ext cx="2017810" cy="1730829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213C78E-C499-BF19-0317-3D9CB1EEB68A}"/>
              </a:ext>
            </a:extLst>
          </p:cNvPr>
          <p:cNvSpPr/>
          <p:nvPr/>
        </p:nvSpPr>
        <p:spPr>
          <a:xfrm rot="5400000">
            <a:off x="4567691" y="3153213"/>
            <a:ext cx="2017810" cy="1730829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9D7E6334-131D-FC03-7127-1555E8025C15}"/>
              </a:ext>
            </a:extLst>
          </p:cNvPr>
          <p:cNvSpPr/>
          <p:nvPr/>
        </p:nvSpPr>
        <p:spPr>
          <a:xfrm rot="5400000">
            <a:off x="5573842" y="1291401"/>
            <a:ext cx="2017810" cy="1730829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8823B4-F88B-59AE-0A83-7A036FF65976}"/>
              </a:ext>
            </a:extLst>
          </p:cNvPr>
          <p:cNvSpPr txBox="1"/>
          <p:nvPr/>
        </p:nvSpPr>
        <p:spPr>
          <a:xfrm>
            <a:off x="4264672" y="1667717"/>
            <a:ext cx="6022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dirty="0"/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DC0C99-0A93-9D2A-2E8C-4B179D6429E4}"/>
              </a:ext>
            </a:extLst>
          </p:cNvPr>
          <p:cNvSpPr txBox="1"/>
          <p:nvPr/>
        </p:nvSpPr>
        <p:spPr>
          <a:xfrm>
            <a:off x="7312673" y="3456039"/>
            <a:ext cx="6022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dirty="0"/>
              <a:t>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1C3F16-D811-BFE8-725C-858A31D5F0DC}"/>
              </a:ext>
            </a:extLst>
          </p:cNvPr>
          <p:cNvSpPr txBox="1"/>
          <p:nvPr/>
        </p:nvSpPr>
        <p:spPr>
          <a:xfrm>
            <a:off x="5203567" y="3477814"/>
            <a:ext cx="6022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dirty="0"/>
              <a:t>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5FC969-C784-9383-E9A1-31CF43E140D8}"/>
              </a:ext>
            </a:extLst>
          </p:cNvPr>
          <p:cNvSpPr txBox="1"/>
          <p:nvPr/>
        </p:nvSpPr>
        <p:spPr>
          <a:xfrm>
            <a:off x="6217491" y="1620410"/>
            <a:ext cx="6022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975162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0714D4-1A7C-4D7F-A5C0-4F766382B6A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578300" y="5084524"/>
            <a:ext cx="2330816" cy="343061"/>
          </a:xfrm>
        </p:spPr>
        <p:txBody>
          <a:bodyPr/>
          <a:lstStyle/>
          <a:p>
            <a:r>
              <a:rPr lang="en-US" dirty="0"/>
              <a:t>MUSCALAGIU ANCA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AEE506-9967-4592-BC98-D3FD3028A8E5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068964" y="5084524"/>
            <a:ext cx="2317707" cy="343061"/>
          </a:xfrm>
        </p:spPr>
        <p:txBody>
          <a:bodyPr/>
          <a:lstStyle/>
          <a:p>
            <a:r>
              <a:rPr lang="en-US" dirty="0"/>
              <a:t>PLOSCAR ANDREEA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4" name="Picture 33" descr="A picture containing outdoor, person&#10;&#10;Description automatically generated">
            <a:extLst>
              <a:ext uri="{FF2B5EF4-FFF2-40B4-BE49-F238E27FC236}">
                <a16:creationId xmlns:a16="http://schemas.microsoft.com/office/drawing/2014/main" id="{1CC05551-754D-AEE4-1044-32C9DC62A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7" r="6311"/>
          <a:stretch/>
        </p:blipFill>
        <p:spPr>
          <a:xfrm>
            <a:off x="6343590" y="2702379"/>
            <a:ext cx="1768454" cy="2029206"/>
          </a:xfrm>
          <a:prstGeom prst="rect">
            <a:avLst/>
          </a:prstGeom>
        </p:spPr>
      </p:pic>
      <p:pic>
        <p:nvPicPr>
          <p:cNvPr id="41" name="Picture 40" descr="A person with long hair&#10;&#10;Description automatically generated with medium confidence">
            <a:extLst>
              <a:ext uri="{FF2B5EF4-FFF2-40B4-BE49-F238E27FC236}">
                <a16:creationId xmlns:a16="http://schemas.microsoft.com/office/drawing/2014/main" id="{6CD29F88-A29E-1BD9-B191-4CD064CA0E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67" b="4524"/>
          <a:stretch/>
        </p:blipFill>
        <p:spPr>
          <a:xfrm>
            <a:off x="3849491" y="2702379"/>
            <a:ext cx="1788433" cy="202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936" y="3021480"/>
            <a:ext cx="4179570" cy="815039"/>
          </a:xfrm>
        </p:spPr>
        <p:txBody>
          <a:bodyPr/>
          <a:lstStyle/>
          <a:p>
            <a:r>
              <a:rPr lang="en-US" sz="4800" dirty="0"/>
              <a:t>THANK YOU!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086" y="292609"/>
            <a:ext cx="2895600" cy="1325563"/>
          </a:xfrm>
        </p:spPr>
        <p:txBody>
          <a:bodyPr/>
          <a:lstStyle/>
          <a:p>
            <a:r>
              <a:rPr lang="en-US" sz="3200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086" y="2434981"/>
            <a:ext cx="3274240" cy="3104559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Motivation</a:t>
            </a:r>
          </a:p>
          <a:p>
            <a:r>
              <a:rPr lang="en-US" sz="1800" dirty="0"/>
              <a:t>Domain Context</a:t>
            </a:r>
          </a:p>
          <a:p>
            <a:r>
              <a:rPr lang="en-US" sz="1800" dirty="0"/>
              <a:t>AI Model </a:t>
            </a:r>
          </a:p>
          <a:p>
            <a:r>
              <a:rPr lang="en-US" sz="1800" dirty="0"/>
              <a:t>Results</a:t>
            </a:r>
          </a:p>
          <a:p>
            <a:r>
              <a:rPr lang="en-US" sz="1800" dirty="0"/>
              <a:t>Application</a:t>
            </a:r>
          </a:p>
          <a:p>
            <a:r>
              <a:rPr lang="en-US" sz="1800" dirty="0"/>
              <a:t>SWOT Analysis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Automatic Classification of Air Fronts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134185"/>
            <a:ext cx="5789164" cy="2358521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Why do we need air front detection?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Weather Forecasting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Analysis of Medical Impact on the Human Body</a:t>
            </a:r>
          </a:p>
          <a:p>
            <a:r>
              <a:rPr lang="en-US" sz="1800" dirty="0"/>
              <a:t>Why do we need the process to be automated?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Accurate analysis over sequences of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Simplify the complex process of prediction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Automatic Classification of Air Fronts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Domain context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8524" y="643233"/>
            <a:ext cx="5728238" cy="958543"/>
          </a:xfrm>
        </p:spPr>
        <p:txBody>
          <a:bodyPr>
            <a:normAutofit/>
          </a:bodyPr>
          <a:lstStyle/>
          <a:p>
            <a:r>
              <a:rPr lang="en-US" sz="3600" dirty="0"/>
              <a:t>ATMOSPHERICAL FRONTS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A9C3FD9-AE07-D685-BE46-CB98D8A84222}"/>
              </a:ext>
            </a:extLst>
          </p:cNvPr>
          <p:cNvSpPr txBox="1">
            <a:spLocks/>
          </p:cNvSpPr>
          <p:nvPr/>
        </p:nvSpPr>
        <p:spPr>
          <a:xfrm>
            <a:off x="4893551" y="1752490"/>
            <a:ext cx="5795404" cy="21693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01D8B9-84DE-419F-7680-A093C73E085A}"/>
              </a:ext>
            </a:extLst>
          </p:cNvPr>
          <p:cNvSpPr txBox="1"/>
          <p:nvPr/>
        </p:nvSpPr>
        <p:spPr>
          <a:xfrm>
            <a:off x="4988306" y="2076606"/>
            <a:ext cx="60539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weather front is a boundary separating air masses for which several characteristics differ, such as air density, wind, temperature, and humidity.</a:t>
            </a:r>
          </a:p>
          <a:p>
            <a:endParaRPr lang="en-US" sz="2000" dirty="0"/>
          </a:p>
          <a:p>
            <a:r>
              <a:rPr lang="en-US" sz="2000" dirty="0"/>
              <a:t> 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1BB5AF-00EA-10F7-4AC2-5A911CCD5DBB}"/>
              </a:ext>
            </a:extLst>
          </p:cNvPr>
          <p:cNvSpPr txBox="1"/>
          <p:nvPr/>
        </p:nvSpPr>
        <p:spPr>
          <a:xfrm>
            <a:off x="3980794" y="3922909"/>
            <a:ext cx="539023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POSSIBLE IMPACTS: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Disturbed and unstable 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Thunderstorms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Precipitations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682" y="1297279"/>
            <a:ext cx="8421688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36421" y="3624262"/>
            <a:ext cx="4349968" cy="2454921"/>
          </a:xfrm>
        </p:spPr>
        <p:txBody>
          <a:bodyPr>
            <a:normAutofit/>
          </a:bodyPr>
          <a:lstStyle/>
          <a:p>
            <a:r>
              <a:rPr lang="en-US" sz="2400" b="1" dirty="0"/>
              <a:t>Cold Front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West to East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Representation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50B134E-AE81-4153-5146-C6A240A4CA2F}"/>
              </a:ext>
            </a:extLst>
          </p:cNvPr>
          <p:cNvSpPr txBox="1">
            <a:spLocks/>
          </p:cNvSpPr>
          <p:nvPr/>
        </p:nvSpPr>
        <p:spPr>
          <a:xfrm>
            <a:off x="6566076" y="1110057"/>
            <a:ext cx="3924300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Warm Front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Poleward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Representation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4C0CB098-3CFD-A89A-9EAB-4F9AD3897557}"/>
              </a:ext>
            </a:extLst>
          </p:cNvPr>
          <p:cNvSpPr txBox="1">
            <a:spLocks/>
          </p:cNvSpPr>
          <p:nvPr/>
        </p:nvSpPr>
        <p:spPr>
          <a:xfrm>
            <a:off x="6616526" y="3624262"/>
            <a:ext cx="3924300" cy="19978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/>
              <a:t>Mixed Front</a:t>
            </a:r>
          </a:p>
          <a:p>
            <a:r>
              <a:rPr lang="en-US" sz="2200" dirty="0"/>
              <a:t>Subtypes: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Occluded Front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Stationary Front</a:t>
            </a:r>
          </a:p>
        </p:txBody>
      </p:sp>
      <p:pic>
        <p:nvPicPr>
          <p:cNvPr id="26" name="Picture 25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399E0FFA-8619-C958-37F5-A91DF4D73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770307" y="5131933"/>
            <a:ext cx="975161" cy="1128401"/>
          </a:xfrm>
          <a:prstGeom prst="rect">
            <a:avLst/>
          </a:prstGeom>
        </p:spPr>
      </p:pic>
      <p:pic>
        <p:nvPicPr>
          <p:cNvPr id="28" name="Picture 27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8B4EC04B-1AB9-ECB0-DF59-EECEE9ED2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84935">
            <a:off x="8671512" y="3935969"/>
            <a:ext cx="945709" cy="1303728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AC2956E0-183D-B7FF-12C1-9A8C5A00B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687771">
            <a:off x="8419065" y="1923788"/>
            <a:ext cx="999115" cy="1156119"/>
          </a:xfrm>
          <a:prstGeom prst="rect">
            <a:avLst/>
          </a:prstGeom>
        </p:spPr>
      </p:pic>
      <p:pic>
        <p:nvPicPr>
          <p:cNvPr id="32" name="Picture 3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D40F5FA-5529-095B-F639-968A5A50A0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515024">
            <a:off x="3502426" y="4471091"/>
            <a:ext cx="1017958" cy="117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F8AAABF-193E-4661-945E-C429586E1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6891187" cy="5546414"/>
          </a:xfrm>
          <a:prstGeom prst="rect">
            <a:avLst/>
          </a:prstGeom>
          <a:solidFill>
            <a:schemeClr val="bg1">
              <a:alpha val="20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28" name="Picture 27" descr="Diagram&#10;&#10;Description automatically generated">
            <a:extLst>
              <a:ext uri="{FF2B5EF4-FFF2-40B4-BE49-F238E27FC236}">
                <a16:creationId xmlns:a16="http://schemas.microsoft.com/office/drawing/2014/main" id="{3BAF69DA-27FB-DEEF-5386-A7FB54403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085430"/>
            <a:ext cx="6254750" cy="46624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FE0FC5D-FFA5-6F10-9614-1020F4BD1749}"/>
              </a:ext>
            </a:extLst>
          </p:cNvPr>
          <p:cNvSpPr txBox="1"/>
          <p:nvPr/>
        </p:nvSpPr>
        <p:spPr>
          <a:xfrm>
            <a:off x="962025" y="4814888"/>
            <a:ext cx="6254750" cy="933450"/>
          </a:xfrm>
          <a:prstGeom prst="rect">
            <a:avLst/>
          </a:prstGeom>
          <a:solidFill>
            <a:srgbClr val="000000">
              <a:alpha val="65098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SOURCES:</a:t>
            </a:r>
          </a:p>
          <a:p>
            <a:pPr marL="285750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rgbClr val="FFFFFF"/>
                </a:solidFill>
              </a:rPr>
              <a:t>Metheorological</a:t>
            </a:r>
            <a:r>
              <a:rPr lang="en-US" sz="1300" dirty="0">
                <a:solidFill>
                  <a:srgbClr val="FFFFFF"/>
                </a:solidFill>
              </a:rPr>
              <a:t> Institutes</a:t>
            </a:r>
          </a:p>
          <a:p>
            <a:pPr marL="285750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FFFFFF"/>
                </a:solidFill>
              </a:rPr>
              <a:t>Weather Services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70" y="961509"/>
            <a:ext cx="3233930" cy="47457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SYNOPTIC MAPS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467" y="6356350"/>
            <a:ext cx="68911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1950" y="6356350"/>
            <a:ext cx="8318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AI ALGORITHM - CLASSIFICATION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2682689846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46" y="5627036"/>
            <a:ext cx="4082142" cy="585788"/>
          </a:xfrm>
        </p:spPr>
        <p:txBody>
          <a:bodyPr/>
          <a:lstStyle/>
          <a:p>
            <a:r>
              <a:rPr lang="en-US" dirty="0"/>
              <a:t>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39" y="1445226"/>
            <a:ext cx="2445834" cy="772672"/>
          </a:xfrm>
        </p:spPr>
        <p:txBody>
          <a:bodyPr>
            <a:normAutofit/>
          </a:bodyPr>
          <a:lstStyle/>
          <a:p>
            <a:r>
              <a:rPr lang="en-US" dirty="0"/>
              <a:t>IMAGE PREPROCESSING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32409" y="2629306"/>
            <a:ext cx="2141764" cy="514350"/>
          </a:xfrm>
        </p:spPr>
        <p:txBody>
          <a:bodyPr>
            <a:normAutofit/>
          </a:bodyPr>
          <a:lstStyle/>
          <a:p>
            <a:r>
              <a:rPr lang="en-US" dirty="0"/>
              <a:t>TRAINING</a:t>
            </a:r>
            <a:r>
              <a:rPr lang="en-US" sz="1800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9015" y="3714344"/>
            <a:ext cx="2141764" cy="514350"/>
          </a:xfrm>
        </p:spPr>
        <p:txBody>
          <a:bodyPr>
            <a:norm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27973" y="4665310"/>
            <a:ext cx="2552138" cy="818004"/>
          </a:xfrm>
        </p:spPr>
        <p:txBody>
          <a:bodyPr>
            <a:normAutofit/>
          </a:bodyPr>
          <a:lstStyle/>
          <a:p>
            <a:r>
              <a:rPr lang="en-US" dirty="0"/>
              <a:t>PERFORMANCE ASSESMENT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 synoptic map images into 16 smaller images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Manual labeling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990" y="2702339"/>
            <a:ext cx="5102680" cy="101084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model over 100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Decrease learning rate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20305" y="3791150"/>
            <a:ext cx="5102680" cy="101084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model after each epoch to assess the performance on new data and optimize the model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confusion matrix, training and testing accuracies and losses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341</Words>
  <Application>Microsoft Macintosh PowerPoint</Application>
  <PresentationFormat>Widescreen</PresentationFormat>
  <Paragraphs>112</Paragraphs>
  <Slides>15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Tenorite</vt:lpstr>
      <vt:lpstr>Office Theme</vt:lpstr>
      <vt:lpstr>Automatic classification of AIR fronts</vt:lpstr>
      <vt:lpstr>AGENDA</vt:lpstr>
      <vt:lpstr>Motivation</vt:lpstr>
      <vt:lpstr>Domain context</vt:lpstr>
      <vt:lpstr>ATMOSPHERICAL FRONTS</vt:lpstr>
      <vt:lpstr>TYPES</vt:lpstr>
      <vt:lpstr>SYNOPTIC MAPS</vt:lpstr>
      <vt:lpstr>AI ALGORITHM - CLASSIFICATION</vt:lpstr>
      <vt:lpstr>LEARNING</vt:lpstr>
      <vt:lpstr>LAYERS</vt:lpstr>
      <vt:lpstr>RESULTS</vt:lpstr>
      <vt:lpstr>APPLICATION</vt:lpstr>
      <vt:lpstr>PowerPoint Presentation</vt:lpstr>
      <vt:lpstr>MEET OUR TEAM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2021-05-30T14:07:31Z</dcterms:created>
  <dcterms:modified xsi:type="dcterms:W3CDTF">2023-01-15T17:45:18Z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