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80" r:id="rId14"/>
    <p:sldId id="281" r:id="rId15"/>
    <p:sldId id="282" r:id="rId16"/>
    <p:sldId id="278" r:id="rId17"/>
    <p:sldId id="265" r:id="rId18"/>
    <p:sldId id="279" r:id="rId19"/>
    <p:sldId id="266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282D27-BF91-4209-A882-DD1D9BD2D79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4"/>
            <p14:sldId id="275"/>
            <p14:sldId id="276"/>
            <p14:sldId id="277"/>
            <p14:sldId id="280"/>
            <p14:sldId id="281"/>
            <p14:sldId id="282"/>
            <p14:sldId id="278"/>
            <p14:sldId id="265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D8719-99E6-4CF3-80C2-990F527EBB6F}">
  <a:tblStyle styleId="{228D8719-99E6-4CF3-80C2-990F527E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1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8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1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2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00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1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8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1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4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v-ES/Postgre_DBA_202403_OTUS/tree/main/8.%D0%9F%D1%80%D0%BE%D0%B5%D0%BA%D1%82%D0%BD%D0%B0%D1%8F%20%D1%80%D0%B0%D0%B1%D0%BE%D1%82%D0%B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PostgreSQL</a:t>
            </a:r>
            <a:r>
              <a:rPr lang="ru-RU" dirty="0"/>
              <a:t> для администраторов баз данных и разработчиков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06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endParaRPr sz="24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296772" y="393934"/>
            <a:ext cx="465460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Пример запуска процедуры</a:t>
            </a:r>
            <a:r>
              <a:rPr lang="en-US" sz="1200" dirty="0"/>
              <a:t> </a:t>
            </a:r>
            <a:r>
              <a:rPr lang="ru-RU" sz="1200" dirty="0"/>
              <a:t>с заполненными параметрами</a:t>
            </a:r>
            <a:r>
              <a:rPr lang="ru-RU" sz="800" dirty="0"/>
              <a:t>:</a:t>
            </a:r>
          </a:p>
          <a:p>
            <a:r>
              <a:rPr lang="ru-RU" sz="900" dirty="0"/>
              <a:t> </a:t>
            </a:r>
          </a:p>
          <a:p>
            <a:r>
              <a:rPr lang="ru-RU" sz="1050" dirty="0"/>
              <a:t>        </a:t>
            </a:r>
            <a:r>
              <a:rPr lang="en-US" sz="1050" dirty="0"/>
              <a:t>CALL </a:t>
            </a:r>
            <a:r>
              <a:rPr lang="en-US" sz="1050" dirty="0" err="1"/>
              <a:t>create_partition</a:t>
            </a:r>
            <a:r>
              <a:rPr lang="en-US" sz="1050" dirty="0"/>
              <a:t> (</a:t>
            </a:r>
          </a:p>
          <a:p>
            <a:r>
              <a:rPr lang="en-US" sz="1050" dirty="0"/>
              <a:t>        _</a:t>
            </a:r>
            <a:r>
              <a:rPr lang="en-US" sz="1050" dirty="0" err="1"/>
              <a:t>table_name</a:t>
            </a:r>
            <a:r>
              <a:rPr lang="en-US" sz="1050" dirty="0"/>
              <a:t> =&gt; ‘</a:t>
            </a:r>
            <a:r>
              <a:rPr lang="en-US" sz="1050" dirty="0" err="1"/>
              <a:t>partition_table_name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schema_name</a:t>
            </a:r>
            <a:r>
              <a:rPr lang="en-US" sz="1050" dirty="0"/>
              <a:t> =&gt; 'public'</a:t>
            </a:r>
          </a:p>
          <a:p>
            <a:r>
              <a:rPr lang="en-US" sz="1050" dirty="0"/>
              <a:t>       </a:t>
            </a:r>
          </a:p>
          <a:p>
            <a:r>
              <a:rPr lang="en-US" sz="1050" dirty="0"/>
              <a:t>  --============= index ============================      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is_create_index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list_fields_key_index</a:t>
            </a:r>
            <a:r>
              <a:rPr lang="en-US" sz="1050" dirty="0"/>
              <a:t> =&gt; 'dt, txt'</a:t>
            </a:r>
          </a:p>
          <a:p>
            <a:endParaRPr lang="en-US" sz="1050" dirty="0"/>
          </a:p>
          <a:p>
            <a:r>
              <a:rPr lang="en-US" sz="1050" dirty="0"/>
              <a:t>        --=============default============================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is_create_default_partition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table_space_default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</a:t>
            </a:r>
          </a:p>
          <a:p>
            <a:r>
              <a:rPr lang="en-US" sz="1050" dirty="0"/>
              <a:t>        --=============</a:t>
            </a:r>
            <a:r>
              <a:rPr lang="en-US" sz="1050" dirty="0" err="1"/>
              <a:t>arhive</a:t>
            </a:r>
            <a:r>
              <a:rPr lang="en-US" sz="1050" dirty="0"/>
              <a:t>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is_create_arhive_partition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table_space_arhive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size_arhive_partition</a:t>
            </a:r>
            <a:r>
              <a:rPr lang="en-US" sz="1050" dirty="0"/>
              <a:t> =&gt; 'y'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dt_start_arhive_partition</a:t>
            </a:r>
            <a:r>
              <a:rPr lang="en-US" sz="1050" dirty="0"/>
              <a:t> =&gt; '2023-01-01'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dt_end_arhive_partition</a:t>
            </a:r>
            <a:r>
              <a:rPr lang="en-US" sz="1050" dirty="0"/>
              <a:t> =&gt; '2023-12-31'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is_relocate_data_to_arhive_partition</a:t>
            </a:r>
            <a:r>
              <a:rPr lang="en-US" sz="1050" dirty="0"/>
              <a:t> =&gt; TRUE</a:t>
            </a:r>
          </a:p>
          <a:p>
            <a:endParaRPr lang="en-US" sz="1050" dirty="0"/>
          </a:p>
          <a:p>
            <a:r>
              <a:rPr lang="en-US" sz="1050" dirty="0"/>
              <a:t>        --=============fact============================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is_create_fact_partition</a:t>
            </a:r>
            <a:r>
              <a:rPr lang="en-US" sz="1050" dirty="0"/>
              <a:t> =&gt; TRUE 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table_space_fact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size_fact_partition</a:t>
            </a:r>
            <a:r>
              <a:rPr lang="en-US" sz="1050" dirty="0"/>
              <a:t> =&gt; 'm'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dt_start_fact_partition</a:t>
            </a:r>
            <a:r>
              <a:rPr lang="en-US" sz="1050" dirty="0"/>
              <a:t> =&gt; '2024-01-01'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dt_end_fact_partition</a:t>
            </a:r>
            <a:r>
              <a:rPr lang="en-US" sz="1050" dirty="0"/>
              <a:t> =&gt; '2024-12-01'        </a:t>
            </a:r>
          </a:p>
          <a:p>
            <a:r>
              <a:rPr lang="en-US" sz="1050" dirty="0"/>
              <a:t>    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586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</a:t>
            </a:r>
            <a:r>
              <a:rPr lang="ru" sz="1400" dirty="0"/>
              <a:t>ак пользоваться при</a:t>
            </a:r>
            <a:r>
              <a:rPr lang="en-US" sz="1400" dirty="0"/>
              <a:t> </a:t>
            </a:r>
            <a:r>
              <a:rPr lang="ru" sz="1400" dirty="0"/>
              <a:t>первоначальном создании секционированной таблицы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257782" y="598251"/>
            <a:ext cx="3390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</a:t>
            </a:r>
            <a:r>
              <a:rPr lang="ru-RU" sz="800" dirty="0" err="1"/>
              <a:t>сепкционированную</a:t>
            </a:r>
            <a:r>
              <a:rPr lang="ru-RU" sz="800" dirty="0"/>
              <a:t> таблицу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,txt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18D6D-A7A2-A955-8B71-CB327167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35" y="646890"/>
            <a:ext cx="1835413" cy="107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7916-DD0F-4E94-E93D-9B0AF5CFCB68}"/>
              </a:ext>
            </a:extLst>
          </p:cNvPr>
          <p:cNvSpPr txBox="1"/>
          <p:nvPr/>
        </p:nvSpPr>
        <p:spPr>
          <a:xfrm>
            <a:off x="217555" y="1712069"/>
            <a:ext cx="33511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секции при помощи процедуры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700" b="1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--=============index============================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--=============default============================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is_create_default_partition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table_space_default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endParaRPr lang="ru-RU" sz="700" b="1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table_space_arhive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--=============fact============================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table_space_fact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6A073-6101-5FAD-C6AD-CECBB5859BEE}"/>
              </a:ext>
            </a:extLst>
          </p:cNvPr>
          <p:cNvSpPr txBox="1"/>
          <p:nvPr/>
        </p:nvSpPr>
        <p:spPr>
          <a:xfrm>
            <a:off x="6016557" y="622322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Понятно, что секций пока нет.</a:t>
            </a:r>
            <a:endParaRPr lang="en-US" sz="800" dirty="0"/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AE73A-94EE-B781-256C-9976AC250760}"/>
              </a:ext>
            </a:extLst>
          </p:cNvPr>
          <p:cNvSpPr txBox="1"/>
          <p:nvPr/>
        </p:nvSpPr>
        <p:spPr>
          <a:xfrm>
            <a:off x="6095695" y="1903379"/>
            <a:ext cx="29996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800" dirty="0"/>
              <a:t>После запуска процедуры у нас создалась 1 секция </a:t>
            </a:r>
          </a:p>
          <a:p>
            <a:pPr algn="just"/>
            <a:r>
              <a:rPr lang="ru-RU" sz="800" dirty="0"/>
              <a:t>годовая и 6 секций  помесячных.  </a:t>
            </a:r>
            <a:br>
              <a:rPr lang="ru-RU" sz="800" dirty="0"/>
            </a:br>
            <a:r>
              <a:rPr lang="ru-RU" sz="800" dirty="0"/>
              <a:t>Параметр </a:t>
            </a:r>
            <a:r>
              <a:rPr lang="en-US" sz="800" dirty="0"/>
              <a:t>_</a:t>
            </a:r>
            <a:r>
              <a:rPr lang="en-US" sz="800" dirty="0" err="1"/>
              <a:t>is_relocate_data_to_arhive_partition</a:t>
            </a:r>
            <a:r>
              <a:rPr lang="en-US" sz="800" dirty="0"/>
              <a:t> =&gt; FALSE.</a:t>
            </a:r>
          </a:p>
          <a:p>
            <a:pPr algn="just"/>
            <a:r>
              <a:rPr lang="ru-RU" sz="800" dirty="0"/>
              <a:t>Выставлять его = </a:t>
            </a:r>
            <a:r>
              <a:rPr lang="en-US" sz="800" dirty="0"/>
              <a:t>TRUE </a:t>
            </a:r>
            <a:r>
              <a:rPr lang="ru-RU" sz="800" dirty="0"/>
              <a:t>нет смысла, т.к. данных в таблице </a:t>
            </a:r>
          </a:p>
          <a:p>
            <a:pPr algn="just"/>
            <a:r>
              <a:rPr lang="ru-RU" sz="800" dirty="0"/>
              <a:t>нет, </a:t>
            </a:r>
            <a:r>
              <a:rPr lang="ru-RU" sz="800" dirty="0" err="1"/>
              <a:t>релоцировать</a:t>
            </a:r>
            <a:r>
              <a:rPr lang="ru-RU" sz="800" dirty="0"/>
              <a:t> нечего, и если его выставить в значение = </a:t>
            </a:r>
            <a:r>
              <a:rPr lang="en-US" sz="800" dirty="0"/>
              <a:t>TRUE</a:t>
            </a:r>
            <a:r>
              <a:rPr lang="ru-RU" sz="800" dirty="0"/>
              <a:t> годовая секция просто не создаться.</a:t>
            </a:r>
            <a:br>
              <a:rPr lang="ru-RU" sz="800" dirty="0"/>
            </a:br>
            <a:endParaRPr lang="ru-RU" sz="800" dirty="0"/>
          </a:p>
          <a:p>
            <a:pPr algn="just"/>
            <a:r>
              <a:rPr lang="ru-RU" sz="800" dirty="0"/>
              <a:t>Также на каждой секции создался индекс по полю «</a:t>
            </a:r>
            <a:r>
              <a:rPr lang="en-US" sz="800" dirty="0"/>
              <a:t>dt</a:t>
            </a:r>
            <a:r>
              <a:rPr lang="ru-RU" sz="800" dirty="0"/>
              <a:t>»</a:t>
            </a:r>
            <a:endParaRPr lang="en-US" sz="800" dirty="0"/>
          </a:p>
          <a:p>
            <a:pPr algn="just"/>
            <a:endParaRPr lang="ru-RU" sz="800" dirty="0"/>
          </a:p>
          <a:p>
            <a:pPr algn="just"/>
            <a:r>
              <a:rPr lang="ru-RU" sz="800" dirty="0"/>
              <a:t>И </a:t>
            </a:r>
            <a:r>
              <a:rPr lang="ru-RU" sz="800" dirty="0" err="1"/>
              <a:t>создадалсь</a:t>
            </a:r>
            <a:r>
              <a:rPr lang="ru-RU" sz="800" dirty="0"/>
              <a:t> секция по умолчанию, т.к. параметр _</a:t>
            </a:r>
            <a:r>
              <a:rPr lang="en-US" sz="800" dirty="0" err="1"/>
              <a:t>is_create_default_partition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TRUE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7D061-638D-CFB0-993E-F9E2A9F07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244" y="1903379"/>
            <a:ext cx="1919105" cy="28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5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8520600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0" y="330741"/>
            <a:ext cx="222277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Наполним нашу таблицу данными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9560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md5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pg_catalog.</a:t>
            </a:r>
            <a:r>
              <a:rPr lang="en-US" sz="7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generate_series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'2023-01-01'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'1 day'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2BA7E-6309-0AF0-F5A2-C8512FB43AB9}"/>
              </a:ext>
            </a:extLst>
          </p:cNvPr>
          <p:cNvSpPr txBox="1"/>
          <p:nvPr/>
        </p:nvSpPr>
        <p:spPr>
          <a:xfrm>
            <a:off x="2742775" y="291829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Результат</a:t>
            </a:r>
            <a:r>
              <a:rPr lang="en-US" sz="800" dirty="0"/>
              <a:t>:</a:t>
            </a:r>
            <a:endParaRPr lang="ru-RU" sz="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1FEB39-E3BB-79DD-DE0E-F66DF184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84" y="507273"/>
            <a:ext cx="2035341" cy="1379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C9F32-DBC6-0299-E056-D1F3BD2F5C43}"/>
              </a:ext>
            </a:extLst>
          </p:cNvPr>
          <p:cNvSpPr txBox="1"/>
          <p:nvPr/>
        </p:nvSpPr>
        <p:spPr>
          <a:xfrm>
            <a:off x="-15017" y="2204353"/>
            <a:ext cx="269985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Вдруг мы понимаем, что много запросов идет в секцию 2023 года, а она у нас большая и лучше бы ее разбить на помесячные секции, соответственно разбивать надо без потери данных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7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95F5C3-BC29-B42F-09A3-ED5BC7FE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099" y="2204353"/>
            <a:ext cx="1241756" cy="28185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A51B3BD-9465-58C1-AFBC-7D45980B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9" y="2204353"/>
            <a:ext cx="1848255" cy="25633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02629B-857B-70D1-8407-7F5FD5B93ED7}"/>
              </a:ext>
            </a:extLst>
          </p:cNvPr>
          <p:cNvSpPr txBox="1"/>
          <p:nvPr/>
        </p:nvSpPr>
        <p:spPr>
          <a:xfrm>
            <a:off x="6314894" y="2154677"/>
            <a:ext cx="2829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Результат запуска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Вместо одной секции с диапазоном в год были созданы 12 секций с диапазоном хранения в месяц</a:t>
            </a:r>
          </a:p>
          <a:p>
            <a:r>
              <a:rPr lang="ru-RU" sz="800" dirty="0"/>
              <a:t>       На каждой секции создан индекс</a:t>
            </a:r>
            <a:endParaRPr lang="en-US" sz="800" dirty="0"/>
          </a:p>
          <a:p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Данные из годовой секции в полном объеме перенеслись в ежемесячные.</a:t>
            </a:r>
          </a:p>
        </p:txBody>
      </p:sp>
    </p:spTree>
    <p:extLst>
      <p:ext uri="{BB962C8B-B14F-4D97-AF65-F5344CB8AC3E}">
        <p14:creationId xmlns:p14="http://schemas.microsoft.com/office/powerpoint/2010/main" val="17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1FCE352-8279-BEDB-64E0-94D77D059C46}"/>
              </a:ext>
            </a:extLst>
          </p:cNvPr>
          <p:cNvGrpSpPr/>
          <p:nvPr/>
        </p:nvGrpSpPr>
        <p:grpSpPr>
          <a:xfrm>
            <a:off x="1211093" y="1589695"/>
            <a:ext cx="1153539" cy="1131648"/>
            <a:chOff x="1211093" y="1787463"/>
            <a:chExt cx="1153539" cy="113164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2D86C5E-6F24-1493-E925-F66A7AEFDA7B}"/>
                </a:ext>
              </a:extLst>
            </p:cNvPr>
            <p:cNvSpPr/>
            <p:nvPr/>
          </p:nvSpPr>
          <p:spPr>
            <a:xfrm>
              <a:off x="1598579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B40A230-B763-9CAB-08DA-2FD52BB94565}"/>
                </a:ext>
              </a:extLst>
            </p:cNvPr>
            <p:cNvSpPr/>
            <p:nvPr/>
          </p:nvSpPr>
          <p:spPr>
            <a:xfrm>
              <a:off x="1990117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D508D6A-E205-2780-49BF-51A0133362A8}"/>
                </a:ext>
              </a:extLst>
            </p:cNvPr>
            <p:cNvSpPr/>
            <p:nvPr/>
          </p:nvSpPr>
          <p:spPr>
            <a:xfrm>
              <a:off x="1607090" y="2168462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D4EBE83-42BC-7E3A-817E-3176211B25C4}"/>
                </a:ext>
              </a:extLst>
            </p:cNvPr>
            <p:cNvSpPr/>
            <p:nvPr/>
          </p:nvSpPr>
          <p:spPr>
            <a:xfrm>
              <a:off x="1990117" y="2168462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EB7493E-38C0-2010-075E-441D91B9F9D2}"/>
                </a:ext>
              </a:extLst>
            </p:cNvPr>
            <p:cNvSpPr/>
            <p:nvPr/>
          </p:nvSpPr>
          <p:spPr>
            <a:xfrm>
              <a:off x="1607090" y="2549460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8D30056-0990-7228-9E66-9056F08D4DBF}"/>
                </a:ext>
              </a:extLst>
            </p:cNvPr>
            <p:cNvSpPr/>
            <p:nvPr/>
          </p:nvSpPr>
          <p:spPr>
            <a:xfrm>
              <a:off x="1990117" y="2549460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687695-232E-F5CC-53AE-32E914FAEA5C}"/>
              </a:ext>
            </a:extLst>
          </p:cNvPr>
          <p:cNvSpPr txBox="1"/>
          <p:nvPr/>
        </p:nvSpPr>
        <p:spPr>
          <a:xfrm>
            <a:off x="408137" y="330741"/>
            <a:ext cx="50786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1</a:t>
            </a:r>
            <a:r>
              <a:rPr lang="ru-RU" sz="1050" dirty="0"/>
              <a:t>.</a:t>
            </a:r>
            <a:r>
              <a:rPr lang="ru-RU" sz="1100" dirty="0"/>
              <a:t> Есть секционированная таблица, которая хранит данные за 9 месяцев. </a:t>
            </a:r>
          </a:p>
          <a:p>
            <a:r>
              <a:rPr lang="ru-RU" sz="1100" dirty="0"/>
              <a:t>Секции ежемесячные. Необходимо</a:t>
            </a:r>
            <a:r>
              <a:rPr lang="en-US" sz="1100" dirty="0"/>
              <a:t>: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Создать новые секции, которые  будут хранить данные за квартал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Из ежемесячных секций перенести данные в новые ежеквартальные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Старые ежемесячные данные удалить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3142DF-0C64-2B4E-5315-ACC9199DD7EC}"/>
              </a:ext>
            </a:extLst>
          </p:cNvPr>
          <p:cNvSpPr txBox="1"/>
          <p:nvPr/>
        </p:nvSpPr>
        <p:spPr>
          <a:xfrm>
            <a:off x="466275" y="1297784"/>
            <a:ext cx="4128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Таблица 1 с ежемесячными</a:t>
            </a:r>
            <a:r>
              <a:rPr lang="en-US" sz="1200" dirty="0"/>
              <a:t> </a:t>
            </a:r>
            <a:r>
              <a:rPr lang="ru-RU" sz="1200" dirty="0"/>
              <a:t>секциями</a:t>
            </a:r>
            <a:r>
              <a:rPr lang="en-US" sz="1200" dirty="0"/>
              <a:t>:</a:t>
            </a:r>
            <a:endParaRPr lang="ru-RU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2BEF5-BF37-1489-3318-DEF78F6C7CDA}"/>
              </a:ext>
            </a:extLst>
          </p:cNvPr>
          <p:cNvSpPr txBox="1"/>
          <p:nvPr/>
        </p:nvSpPr>
        <p:spPr>
          <a:xfrm>
            <a:off x="408137" y="2724268"/>
            <a:ext cx="58512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2</a:t>
            </a:r>
            <a:r>
              <a:rPr lang="ru-RU" sz="1050" dirty="0"/>
              <a:t>.</a:t>
            </a:r>
            <a:r>
              <a:rPr lang="ru-RU" sz="1100" dirty="0"/>
              <a:t> После запуска процедуры сначала происходит отсоединение ежемесячных секций,</a:t>
            </a:r>
          </a:p>
          <a:p>
            <a:r>
              <a:rPr lang="ru-RU" sz="1100" dirty="0"/>
              <a:t>Выполняется команда </a:t>
            </a:r>
            <a:r>
              <a:rPr lang="en-US" sz="1100" dirty="0"/>
              <a:t>DETACH PARTITION:</a:t>
            </a:r>
          </a:p>
          <a:p>
            <a:endParaRPr lang="en-US" sz="1100" dirty="0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9EC85B33-E80B-D624-F791-6EABDE70F0E9}"/>
              </a:ext>
            </a:extLst>
          </p:cNvPr>
          <p:cNvSpPr/>
          <p:nvPr/>
        </p:nvSpPr>
        <p:spPr>
          <a:xfrm>
            <a:off x="1189734" y="3686418"/>
            <a:ext cx="374515" cy="36965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C6956E68-859E-4F06-946E-C7A42089DF89}"/>
              </a:ext>
            </a:extLst>
          </p:cNvPr>
          <p:cNvSpPr/>
          <p:nvPr/>
        </p:nvSpPr>
        <p:spPr>
          <a:xfrm>
            <a:off x="1585608" y="4083122"/>
            <a:ext cx="374515" cy="344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96B2D3D5-E2EE-E5FB-64D4-C91D77663050}"/>
              </a:ext>
            </a:extLst>
          </p:cNvPr>
          <p:cNvSpPr/>
          <p:nvPr/>
        </p:nvSpPr>
        <p:spPr>
          <a:xfrm>
            <a:off x="1990117" y="3686416"/>
            <a:ext cx="374515" cy="36024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20E1767E-9F3C-EF8D-B39C-C1EAE0FBA914}"/>
              </a:ext>
            </a:extLst>
          </p:cNvPr>
          <p:cNvSpPr/>
          <p:nvPr/>
        </p:nvSpPr>
        <p:spPr>
          <a:xfrm>
            <a:off x="1585608" y="4457024"/>
            <a:ext cx="374515" cy="35162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6316475B-6ACC-5899-D5C3-59C739A871B9}"/>
              </a:ext>
            </a:extLst>
          </p:cNvPr>
          <p:cNvSpPr/>
          <p:nvPr/>
        </p:nvSpPr>
        <p:spPr>
          <a:xfrm>
            <a:off x="1185559" y="4457024"/>
            <a:ext cx="374515" cy="3516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826B91F7-44AF-4E34-0B49-35458F4DE9D2}"/>
              </a:ext>
            </a:extLst>
          </p:cNvPr>
          <p:cNvSpPr/>
          <p:nvPr/>
        </p:nvSpPr>
        <p:spPr>
          <a:xfrm>
            <a:off x="1990117" y="4457024"/>
            <a:ext cx="374515" cy="3516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7" name="Соединитель: изогнутый 176">
            <a:extLst>
              <a:ext uri="{FF2B5EF4-FFF2-40B4-BE49-F238E27FC236}">
                <a16:creationId xmlns:a16="http://schemas.microsoft.com/office/drawing/2014/main" id="{883DCE98-0F20-2AF3-930D-EC3623319540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2709781" y="2064221"/>
            <a:ext cx="289408" cy="29549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B5C5C28A-D72B-F4AB-A6AF-67227BD76372}"/>
              </a:ext>
            </a:extLst>
          </p:cNvPr>
          <p:cNvSpPr/>
          <p:nvPr/>
        </p:nvSpPr>
        <p:spPr>
          <a:xfrm>
            <a:off x="4353338" y="3222951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186" name="Соединитель: изогнутый 185">
            <a:extLst>
              <a:ext uri="{FF2B5EF4-FFF2-40B4-BE49-F238E27FC236}">
                <a16:creationId xmlns:a16="http://schemas.microsoft.com/office/drawing/2014/main" id="{B73CD085-AC7A-6404-CB2E-8C9D8E907264}"/>
              </a:ext>
            </a:extLst>
          </p:cNvPr>
          <p:cNvCxnSpPr>
            <a:cxnSpLocks/>
            <a:stCxn id="199" idx="0"/>
            <a:endCxn id="190" idx="2"/>
          </p:cNvCxnSpPr>
          <p:nvPr/>
        </p:nvCxnSpPr>
        <p:spPr>
          <a:xfrm rot="16200000" flipH="1">
            <a:off x="3437539" y="2030378"/>
            <a:ext cx="62717" cy="3374796"/>
          </a:xfrm>
          <a:prstGeom prst="curvedConnector5">
            <a:avLst>
              <a:gd name="adj1" fmla="val -364494"/>
              <a:gd name="adj2" fmla="val 50000"/>
              <a:gd name="adj3" fmla="val 46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C9E0FFC8-1332-DC32-C8E1-0BE7AD7B17EE}"/>
              </a:ext>
            </a:extLst>
          </p:cNvPr>
          <p:cNvSpPr/>
          <p:nvPr/>
        </p:nvSpPr>
        <p:spPr>
          <a:xfrm>
            <a:off x="4969038" y="3379484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B3079F6C-4F93-8503-36C5-AD6888BD46D8}"/>
              </a:ext>
            </a:extLst>
          </p:cNvPr>
          <p:cNvSpPr/>
          <p:nvPr/>
        </p:nvSpPr>
        <p:spPr>
          <a:xfrm>
            <a:off x="1185559" y="4086946"/>
            <a:ext cx="374515" cy="33360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6E17877C-B447-1157-77C1-F52808274D90}"/>
              </a:ext>
            </a:extLst>
          </p:cNvPr>
          <p:cNvSpPr/>
          <p:nvPr/>
        </p:nvSpPr>
        <p:spPr>
          <a:xfrm>
            <a:off x="1981605" y="4076554"/>
            <a:ext cx="383027" cy="36024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27737D2E-8B0F-A6BE-8A73-EF8862D3CF21}"/>
              </a:ext>
            </a:extLst>
          </p:cNvPr>
          <p:cNvSpPr/>
          <p:nvPr/>
        </p:nvSpPr>
        <p:spPr>
          <a:xfrm>
            <a:off x="1594242" y="3686418"/>
            <a:ext cx="374515" cy="36733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B7FA8FF-39E7-3DE9-4484-D5FE80311D15}"/>
              </a:ext>
            </a:extLst>
          </p:cNvPr>
          <p:cNvSpPr/>
          <p:nvPr/>
        </p:nvSpPr>
        <p:spPr>
          <a:xfrm>
            <a:off x="5518385" y="3222951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205" name="Соединитель: изогнутый 204">
            <a:extLst>
              <a:ext uri="{FF2B5EF4-FFF2-40B4-BE49-F238E27FC236}">
                <a16:creationId xmlns:a16="http://schemas.microsoft.com/office/drawing/2014/main" id="{10F89F49-DBBA-5F57-61C4-E0D0F6C8D7F2}"/>
              </a:ext>
            </a:extLst>
          </p:cNvPr>
          <p:cNvCxnSpPr>
            <a:cxnSpLocks/>
            <a:stCxn id="131" idx="3"/>
            <a:endCxn id="203" idx="0"/>
          </p:cNvCxnSpPr>
          <p:nvPr/>
        </p:nvCxnSpPr>
        <p:spPr>
          <a:xfrm flipV="1">
            <a:off x="2364632" y="3222951"/>
            <a:ext cx="3341011" cy="643586"/>
          </a:xfrm>
          <a:prstGeom prst="curvedConnector4">
            <a:avLst>
              <a:gd name="adj1" fmla="val 47198"/>
              <a:gd name="adj2" fmla="val 13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79337012-62B8-F8FE-17A6-31A8DE748615}"/>
              </a:ext>
            </a:extLst>
          </p:cNvPr>
          <p:cNvSpPr/>
          <p:nvPr/>
        </p:nvSpPr>
        <p:spPr>
          <a:xfrm>
            <a:off x="5705642" y="386183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218" name="Соединитель: изогнутый 217">
            <a:extLst>
              <a:ext uri="{FF2B5EF4-FFF2-40B4-BE49-F238E27FC236}">
                <a16:creationId xmlns:a16="http://schemas.microsoft.com/office/drawing/2014/main" id="{0FEAE613-2CCD-6C84-A0A9-81A7C366ED78}"/>
              </a:ext>
            </a:extLst>
          </p:cNvPr>
          <p:cNvCxnSpPr>
            <a:cxnSpLocks/>
            <a:stCxn id="197" idx="1"/>
            <a:endCxn id="217" idx="2"/>
          </p:cNvCxnSpPr>
          <p:nvPr/>
        </p:nvCxnSpPr>
        <p:spPr>
          <a:xfrm rot="10800000" flipH="1">
            <a:off x="1185558" y="4231483"/>
            <a:ext cx="4707341" cy="22266"/>
          </a:xfrm>
          <a:prstGeom prst="curvedConnector4">
            <a:avLst>
              <a:gd name="adj1" fmla="val -13196"/>
              <a:gd name="adj2" fmla="val -3628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F58E9306-FE7B-15D7-65EB-DC4B3399E62D}"/>
              </a:ext>
            </a:extLst>
          </p:cNvPr>
          <p:cNvSpPr/>
          <p:nvPr/>
        </p:nvSpPr>
        <p:spPr>
          <a:xfrm>
            <a:off x="5112256" y="413286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226" name="Соединитель: изогнутый 225">
            <a:extLst>
              <a:ext uri="{FF2B5EF4-FFF2-40B4-BE49-F238E27FC236}">
                <a16:creationId xmlns:a16="http://schemas.microsoft.com/office/drawing/2014/main" id="{2C505BE2-C73E-3DF0-CF01-F09B36AE5908}"/>
              </a:ext>
            </a:extLst>
          </p:cNvPr>
          <p:cNvCxnSpPr>
            <a:cxnSpLocks/>
            <a:stCxn id="198" idx="1"/>
            <a:endCxn id="225" idx="2"/>
          </p:cNvCxnSpPr>
          <p:nvPr/>
        </p:nvCxnSpPr>
        <p:spPr>
          <a:xfrm rot="10800000" flipH="1" flipV="1">
            <a:off x="1981604" y="4256675"/>
            <a:ext cx="3317909" cy="245844"/>
          </a:xfrm>
          <a:prstGeom prst="curvedConnector4">
            <a:avLst>
              <a:gd name="adj1" fmla="val 20220"/>
              <a:gd name="adj2" fmla="val 192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ADC330A0-08B5-448C-2072-6405D9535160}"/>
              </a:ext>
            </a:extLst>
          </p:cNvPr>
          <p:cNvSpPr/>
          <p:nvPr/>
        </p:nvSpPr>
        <p:spPr>
          <a:xfrm>
            <a:off x="6155444" y="3276430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230" name="Соединитель: изогнутый 229">
            <a:extLst>
              <a:ext uri="{FF2B5EF4-FFF2-40B4-BE49-F238E27FC236}">
                <a16:creationId xmlns:a16="http://schemas.microsoft.com/office/drawing/2014/main" id="{FD8E6452-303A-A43F-95D7-574BE138DD96}"/>
              </a:ext>
            </a:extLst>
          </p:cNvPr>
          <p:cNvCxnSpPr>
            <a:cxnSpLocks/>
            <a:stCxn id="198" idx="3"/>
            <a:endCxn id="229" idx="2"/>
          </p:cNvCxnSpPr>
          <p:nvPr/>
        </p:nvCxnSpPr>
        <p:spPr>
          <a:xfrm flipV="1">
            <a:off x="2364632" y="3646081"/>
            <a:ext cx="3978070" cy="610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BE119EE0-1979-77DB-640F-C1993CD6A87F}"/>
              </a:ext>
            </a:extLst>
          </p:cNvPr>
          <p:cNvSpPr/>
          <p:nvPr/>
        </p:nvSpPr>
        <p:spPr>
          <a:xfrm>
            <a:off x="6529959" y="3898296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cxnSp>
        <p:nvCxnSpPr>
          <p:cNvPr id="234" name="Соединитель: изогнутый 233">
            <a:extLst>
              <a:ext uri="{FF2B5EF4-FFF2-40B4-BE49-F238E27FC236}">
                <a16:creationId xmlns:a16="http://schemas.microsoft.com/office/drawing/2014/main" id="{7F3A899C-A91E-A214-D348-46604F02BAFB}"/>
              </a:ext>
            </a:extLst>
          </p:cNvPr>
          <p:cNvCxnSpPr>
            <a:cxnSpLocks/>
            <a:stCxn id="135" idx="1"/>
            <a:endCxn id="233" idx="2"/>
          </p:cNvCxnSpPr>
          <p:nvPr/>
        </p:nvCxnSpPr>
        <p:spPr>
          <a:xfrm rot="10800000" flipH="1">
            <a:off x="1185559" y="4267948"/>
            <a:ext cx="5531658" cy="364893"/>
          </a:xfrm>
          <a:prstGeom prst="curvedConnector4">
            <a:avLst>
              <a:gd name="adj1" fmla="val -4133"/>
              <a:gd name="adj2" fmla="val -87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5C987778-0EAC-EEAA-5F70-4E9A3DC26568}"/>
              </a:ext>
            </a:extLst>
          </p:cNvPr>
          <p:cNvSpPr/>
          <p:nvPr/>
        </p:nvSpPr>
        <p:spPr>
          <a:xfrm>
            <a:off x="4594523" y="424957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239" name="Соединитель: изогнутый 238">
            <a:extLst>
              <a:ext uri="{FF2B5EF4-FFF2-40B4-BE49-F238E27FC236}">
                <a16:creationId xmlns:a16="http://schemas.microsoft.com/office/drawing/2014/main" id="{D8FBFCD4-45D2-58DF-1470-482A5E5FCB25}"/>
              </a:ext>
            </a:extLst>
          </p:cNvPr>
          <p:cNvCxnSpPr>
            <a:cxnSpLocks/>
            <a:stCxn id="133" idx="2"/>
            <a:endCxn id="238" idx="1"/>
          </p:cNvCxnSpPr>
          <p:nvPr/>
        </p:nvCxnSpPr>
        <p:spPr>
          <a:xfrm rot="5400000" flipH="1" flipV="1">
            <a:off x="2996569" y="3210700"/>
            <a:ext cx="374249" cy="2821657"/>
          </a:xfrm>
          <a:prstGeom prst="curvedConnector4">
            <a:avLst>
              <a:gd name="adj1" fmla="val -61082"/>
              <a:gd name="adj2" fmla="val 5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47A1CD6F-8429-1A1E-E13B-73078C586BB2}"/>
              </a:ext>
            </a:extLst>
          </p:cNvPr>
          <p:cNvSpPr/>
          <p:nvPr/>
        </p:nvSpPr>
        <p:spPr>
          <a:xfrm>
            <a:off x="4072929" y="372570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cxnSp>
        <p:nvCxnSpPr>
          <p:cNvPr id="244" name="Соединитель: изогнутый 243">
            <a:extLst>
              <a:ext uri="{FF2B5EF4-FFF2-40B4-BE49-F238E27FC236}">
                <a16:creationId xmlns:a16="http://schemas.microsoft.com/office/drawing/2014/main" id="{A19159F9-A38D-65B0-96E2-5AA7ACC755FB}"/>
              </a:ext>
            </a:extLst>
          </p:cNvPr>
          <p:cNvCxnSpPr>
            <a:cxnSpLocks/>
            <a:stCxn id="137" idx="3"/>
            <a:endCxn id="243" idx="2"/>
          </p:cNvCxnSpPr>
          <p:nvPr/>
        </p:nvCxnSpPr>
        <p:spPr>
          <a:xfrm flipV="1">
            <a:off x="2364632" y="4095353"/>
            <a:ext cx="1895555" cy="537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3C41BF0-669D-B49C-317E-A675F6FCDF71}"/>
              </a:ext>
            </a:extLst>
          </p:cNvPr>
          <p:cNvGrpSpPr/>
          <p:nvPr/>
        </p:nvGrpSpPr>
        <p:grpSpPr>
          <a:xfrm>
            <a:off x="1511400" y="986005"/>
            <a:ext cx="1153539" cy="1131647"/>
            <a:chOff x="1211093" y="1787463"/>
            <a:chExt cx="1153539" cy="113164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AC36F4-F46D-8EBA-5B38-D4D645FD9B87}"/>
              </a:ext>
            </a:extLst>
          </p:cNvPr>
          <p:cNvSpPr/>
          <p:nvPr/>
        </p:nvSpPr>
        <p:spPr>
          <a:xfrm>
            <a:off x="2647273" y="2610794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85B48AC-2090-8CC0-C627-08F7DC2E73DD}"/>
              </a:ext>
            </a:extLst>
          </p:cNvPr>
          <p:cNvSpPr/>
          <p:nvPr/>
        </p:nvSpPr>
        <p:spPr>
          <a:xfrm>
            <a:off x="3113834" y="3140653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67FE49-81FA-701A-492B-1B5B2017E39D}"/>
              </a:ext>
            </a:extLst>
          </p:cNvPr>
          <p:cNvSpPr/>
          <p:nvPr/>
        </p:nvSpPr>
        <p:spPr>
          <a:xfrm>
            <a:off x="3826356" y="314065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33468-ECF2-CDBA-53D6-823E1954FA1F}"/>
              </a:ext>
            </a:extLst>
          </p:cNvPr>
          <p:cNvSpPr txBox="1"/>
          <p:nvPr/>
        </p:nvSpPr>
        <p:spPr>
          <a:xfrm>
            <a:off x="281843" y="467585"/>
            <a:ext cx="41112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3</a:t>
            </a:r>
            <a:r>
              <a:rPr lang="ru-RU" sz="1050" dirty="0"/>
              <a:t>.</a:t>
            </a:r>
            <a:r>
              <a:rPr lang="ru-RU" sz="1100" dirty="0"/>
              <a:t> Затем </a:t>
            </a:r>
            <a:r>
              <a:rPr lang="ru-RU" sz="1200" dirty="0"/>
              <a:t>происходит</a:t>
            </a:r>
            <a:r>
              <a:rPr lang="ru-RU" sz="1100" dirty="0"/>
              <a:t> создание новых квартальных секций. </a:t>
            </a:r>
          </a:p>
          <a:p>
            <a:r>
              <a:rPr lang="ru-RU" sz="1100" dirty="0"/>
              <a:t>Таблица 1 после создания квартальных секций</a:t>
            </a:r>
            <a:r>
              <a:rPr lang="en-US" sz="11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2771A-97AB-076C-818D-DD713BFDDDE9}"/>
              </a:ext>
            </a:extLst>
          </p:cNvPr>
          <p:cNvSpPr txBox="1"/>
          <p:nvPr/>
        </p:nvSpPr>
        <p:spPr>
          <a:xfrm>
            <a:off x="321599" y="2146029"/>
            <a:ext cx="4111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4</a:t>
            </a:r>
            <a:r>
              <a:rPr lang="ru-RU" sz="1050" dirty="0"/>
              <a:t>.</a:t>
            </a:r>
            <a:r>
              <a:rPr lang="ru-RU" sz="1100" dirty="0"/>
              <a:t> Из отсоединенных ежемесячных секций данные переносятся во вновь созданные квартальные</a:t>
            </a:r>
            <a:endParaRPr lang="en-US" sz="11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CEC5CC6-4497-756F-A9ED-B7C6E8C401FF}"/>
              </a:ext>
            </a:extLst>
          </p:cNvPr>
          <p:cNvGrpSpPr/>
          <p:nvPr/>
        </p:nvGrpSpPr>
        <p:grpSpPr>
          <a:xfrm>
            <a:off x="1511399" y="3170944"/>
            <a:ext cx="1153539" cy="1131647"/>
            <a:chOff x="1211093" y="1787463"/>
            <a:chExt cx="1153539" cy="113164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EC7CC12-F00D-17F7-5F5D-6A29EBD2F928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03EBDB2-C6BA-74D2-C895-8ED234B2DF0D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D94F5B-D24A-FBFA-1373-4C72056F339B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95722-DBE9-A882-A500-AF338A436E62}"/>
              </a:ext>
            </a:extLst>
          </p:cNvPr>
          <p:cNvSpPr/>
          <p:nvPr/>
        </p:nvSpPr>
        <p:spPr>
          <a:xfrm>
            <a:off x="2431764" y="452696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2FA4AD-E9C8-2A5F-404C-022C4512C739}"/>
              </a:ext>
            </a:extLst>
          </p:cNvPr>
          <p:cNvSpPr/>
          <p:nvPr/>
        </p:nvSpPr>
        <p:spPr>
          <a:xfrm>
            <a:off x="3020205" y="4098649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61662D-ECB0-026F-7CD2-A5B59387223A}"/>
              </a:ext>
            </a:extLst>
          </p:cNvPr>
          <p:cNvSpPr/>
          <p:nvPr/>
        </p:nvSpPr>
        <p:spPr>
          <a:xfrm>
            <a:off x="3937247" y="410961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EAB4D63-DA6B-9A25-D6B5-D789D40F5D2E}"/>
              </a:ext>
            </a:extLst>
          </p:cNvPr>
          <p:cNvSpPr/>
          <p:nvPr/>
        </p:nvSpPr>
        <p:spPr>
          <a:xfrm>
            <a:off x="3301092" y="4605395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A891BD-93E5-575F-F737-8639DC4C9661}"/>
              </a:ext>
            </a:extLst>
          </p:cNvPr>
          <p:cNvSpPr/>
          <p:nvPr/>
        </p:nvSpPr>
        <p:spPr>
          <a:xfrm>
            <a:off x="4245594" y="362425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46A5D84-9C09-6066-2F03-0FBFC808CFEB}"/>
              </a:ext>
            </a:extLst>
          </p:cNvPr>
          <p:cNvSpPr/>
          <p:nvPr/>
        </p:nvSpPr>
        <p:spPr>
          <a:xfrm>
            <a:off x="3301091" y="2605293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698506F-21B0-84A1-8362-028E6F001A31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 flipV="1">
            <a:off x="1511400" y="2605290"/>
            <a:ext cx="1323130" cy="750479"/>
          </a:xfrm>
          <a:prstGeom prst="curvedConnector3">
            <a:avLst>
              <a:gd name="adj1" fmla="val 117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: изогнутый 128">
            <a:extLst>
              <a:ext uri="{FF2B5EF4-FFF2-40B4-BE49-F238E27FC236}">
                <a16:creationId xmlns:a16="http://schemas.microsoft.com/office/drawing/2014/main" id="{935ED3B4-885A-0785-8D6E-4ECF99AF857E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rot="5400000">
            <a:off x="2690259" y="2372854"/>
            <a:ext cx="196000" cy="1400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изогнутый 133">
            <a:extLst>
              <a:ext uri="{FF2B5EF4-FFF2-40B4-BE49-F238E27FC236}">
                <a16:creationId xmlns:a16="http://schemas.microsoft.com/office/drawing/2014/main" id="{4E5B61A1-4DE7-A08F-5EE4-3C3C3A570C60}"/>
              </a:ext>
            </a:extLst>
          </p:cNvPr>
          <p:cNvCxnSpPr>
            <a:cxnSpLocks/>
            <a:stCxn id="27" idx="0"/>
            <a:endCxn id="10" idx="3"/>
          </p:cNvCxnSpPr>
          <p:nvPr/>
        </p:nvCxnSpPr>
        <p:spPr>
          <a:xfrm rot="16200000" flipH="1" flipV="1">
            <a:off x="2875456" y="2930134"/>
            <a:ext cx="215117" cy="636154"/>
          </a:xfrm>
          <a:prstGeom prst="curvedConnector4">
            <a:avLst>
              <a:gd name="adj1" fmla="val -18482"/>
              <a:gd name="adj2" fmla="val 64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: изогнутый 137">
            <a:extLst>
              <a:ext uri="{FF2B5EF4-FFF2-40B4-BE49-F238E27FC236}">
                <a16:creationId xmlns:a16="http://schemas.microsoft.com/office/drawing/2014/main" id="{FC52D9BC-1C94-214F-541C-17AE5A3F8614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2664936" y="3325478"/>
            <a:ext cx="1161420" cy="422636"/>
          </a:xfrm>
          <a:prstGeom prst="curvedConnector3">
            <a:avLst>
              <a:gd name="adj1" fmla="val 17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: изогнутый 140">
            <a:extLst>
              <a:ext uri="{FF2B5EF4-FFF2-40B4-BE49-F238E27FC236}">
                <a16:creationId xmlns:a16="http://schemas.microsoft.com/office/drawing/2014/main" id="{EA03CE4C-477A-7B86-021B-96EA3B81C465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>
            <a:off x="2664938" y="3736768"/>
            <a:ext cx="1580657" cy="723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: изогнутый 143">
            <a:extLst>
              <a:ext uri="{FF2B5EF4-FFF2-40B4-BE49-F238E27FC236}">
                <a16:creationId xmlns:a16="http://schemas.microsoft.com/office/drawing/2014/main" id="{95D37D6C-7B2F-9AE9-3E05-C119ED583BA2}"/>
              </a:ext>
            </a:extLst>
          </p:cNvPr>
          <p:cNvCxnSpPr>
            <a:cxnSpLocks/>
            <a:stCxn id="17" idx="0"/>
            <a:endCxn id="13" idx="3"/>
          </p:cNvCxnSpPr>
          <p:nvPr/>
        </p:nvCxnSpPr>
        <p:spPr>
          <a:xfrm rot="16200000" flipV="1">
            <a:off x="3208296" y="3193409"/>
            <a:ext cx="372850" cy="14595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: изогнутый 146">
            <a:extLst>
              <a:ext uri="{FF2B5EF4-FFF2-40B4-BE49-F238E27FC236}">
                <a16:creationId xmlns:a16="http://schemas.microsoft.com/office/drawing/2014/main" id="{96E33C17-88FD-A542-CB2D-2CE1827B849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rot="16200000" flipV="1">
            <a:off x="2241407" y="4149353"/>
            <a:ext cx="224377" cy="530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: изогнутый 149">
            <a:extLst>
              <a:ext uri="{FF2B5EF4-FFF2-40B4-BE49-F238E27FC236}">
                <a16:creationId xmlns:a16="http://schemas.microsoft.com/office/drawing/2014/main" id="{DD676893-5345-1C70-FE8E-C3EED0E02937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rot="16200000" flipH="1" flipV="1">
            <a:off x="2926641" y="3836944"/>
            <a:ext cx="19117" cy="542526"/>
          </a:xfrm>
          <a:prstGeom prst="curvedConnector4">
            <a:avLst>
              <a:gd name="adj1" fmla="val -623895"/>
              <a:gd name="adj2" fmla="val 67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: изогнутый 154">
            <a:extLst>
              <a:ext uri="{FF2B5EF4-FFF2-40B4-BE49-F238E27FC236}">
                <a16:creationId xmlns:a16="http://schemas.microsoft.com/office/drawing/2014/main" id="{A3003A93-CAAD-0EB2-BB38-758FE8D29AC7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rot="10800000">
            <a:off x="2664938" y="4117767"/>
            <a:ext cx="636155" cy="672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3C41BF0-669D-B49C-317E-A675F6FCDF71}"/>
              </a:ext>
            </a:extLst>
          </p:cNvPr>
          <p:cNvGrpSpPr/>
          <p:nvPr/>
        </p:nvGrpSpPr>
        <p:grpSpPr>
          <a:xfrm>
            <a:off x="1511400" y="986005"/>
            <a:ext cx="1153539" cy="1131647"/>
            <a:chOff x="1211093" y="1787463"/>
            <a:chExt cx="1153539" cy="113164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AC36F4-F46D-8EBA-5B38-D4D645FD9B87}"/>
              </a:ext>
            </a:extLst>
          </p:cNvPr>
          <p:cNvSpPr/>
          <p:nvPr/>
        </p:nvSpPr>
        <p:spPr>
          <a:xfrm>
            <a:off x="3060710" y="991260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85B48AC-2090-8CC0-C627-08F7DC2E73DD}"/>
              </a:ext>
            </a:extLst>
          </p:cNvPr>
          <p:cNvSpPr/>
          <p:nvPr/>
        </p:nvSpPr>
        <p:spPr>
          <a:xfrm>
            <a:off x="4366662" y="872305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67FE49-81FA-701A-492B-1B5B2017E39D}"/>
              </a:ext>
            </a:extLst>
          </p:cNvPr>
          <p:cNvSpPr/>
          <p:nvPr/>
        </p:nvSpPr>
        <p:spPr>
          <a:xfrm>
            <a:off x="2964215" y="1712358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33468-ECF2-CDBA-53D6-823E1954FA1F}"/>
              </a:ext>
            </a:extLst>
          </p:cNvPr>
          <p:cNvSpPr txBox="1"/>
          <p:nvPr/>
        </p:nvSpPr>
        <p:spPr>
          <a:xfrm>
            <a:off x="281843" y="467585"/>
            <a:ext cx="4111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5</a:t>
            </a:r>
            <a:r>
              <a:rPr lang="ru-RU" sz="1050" dirty="0"/>
              <a:t>.</a:t>
            </a:r>
            <a:r>
              <a:rPr lang="ru-RU" sz="1100" dirty="0"/>
              <a:t> После перегрузки данных, отсоединенные ежемесячные секции удаляются командой </a:t>
            </a:r>
            <a:r>
              <a:rPr lang="en-US" sz="1100" dirty="0"/>
              <a:t>DROP TABLE: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95722-DBE9-A882-A500-AF338A436E62}"/>
              </a:ext>
            </a:extLst>
          </p:cNvPr>
          <p:cNvSpPr/>
          <p:nvPr/>
        </p:nvSpPr>
        <p:spPr>
          <a:xfrm>
            <a:off x="2947331" y="2329407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2FA4AD-E9C8-2A5F-404C-022C4512C739}"/>
              </a:ext>
            </a:extLst>
          </p:cNvPr>
          <p:cNvSpPr/>
          <p:nvPr/>
        </p:nvSpPr>
        <p:spPr>
          <a:xfrm>
            <a:off x="3662333" y="2351252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61662D-ECB0-026F-7CD2-A5B59387223A}"/>
              </a:ext>
            </a:extLst>
          </p:cNvPr>
          <p:cNvSpPr/>
          <p:nvPr/>
        </p:nvSpPr>
        <p:spPr>
          <a:xfrm>
            <a:off x="4384742" y="1449393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EAB4D63-DA6B-9A25-D6B5-D789D40F5D2E}"/>
              </a:ext>
            </a:extLst>
          </p:cNvPr>
          <p:cNvSpPr/>
          <p:nvPr/>
        </p:nvSpPr>
        <p:spPr>
          <a:xfrm>
            <a:off x="4297594" y="2072872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A891BD-93E5-575F-F737-8639DC4C9661}"/>
              </a:ext>
            </a:extLst>
          </p:cNvPr>
          <p:cNvSpPr/>
          <p:nvPr/>
        </p:nvSpPr>
        <p:spPr>
          <a:xfrm>
            <a:off x="3656360" y="1642077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46A5D84-9C09-6066-2F03-0FBFC808CFEB}"/>
              </a:ext>
            </a:extLst>
          </p:cNvPr>
          <p:cNvSpPr/>
          <p:nvPr/>
        </p:nvSpPr>
        <p:spPr>
          <a:xfrm>
            <a:off x="3735249" y="826094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pic>
        <p:nvPicPr>
          <p:cNvPr id="11" name="Рисунок 10" descr="Закрыть">
            <a:extLst>
              <a:ext uri="{FF2B5EF4-FFF2-40B4-BE49-F238E27FC236}">
                <a16:creationId xmlns:a16="http://schemas.microsoft.com/office/drawing/2014/main" id="{840A9E9D-1ACD-1A55-F148-4E3AD6669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0035" y="872305"/>
            <a:ext cx="843680" cy="843680"/>
          </a:xfrm>
          <a:prstGeom prst="rect">
            <a:avLst/>
          </a:prstGeom>
        </p:spPr>
      </p:pic>
      <p:pic>
        <p:nvPicPr>
          <p:cNvPr id="12" name="Рисунок 11" descr="Закрыть">
            <a:extLst>
              <a:ext uri="{FF2B5EF4-FFF2-40B4-BE49-F238E27FC236}">
                <a16:creationId xmlns:a16="http://schemas.microsoft.com/office/drawing/2014/main" id="{2DED4DCD-A501-54EC-F19D-4FBC632A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91" y="739817"/>
            <a:ext cx="843680" cy="843680"/>
          </a:xfrm>
          <a:prstGeom prst="rect">
            <a:avLst/>
          </a:prstGeom>
        </p:spPr>
      </p:pic>
      <p:pic>
        <p:nvPicPr>
          <p:cNvPr id="22" name="Рисунок 21" descr="Закрыть">
            <a:extLst>
              <a:ext uri="{FF2B5EF4-FFF2-40B4-BE49-F238E27FC236}">
                <a16:creationId xmlns:a16="http://schemas.microsoft.com/office/drawing/2014/main" id="{BFC84884-41C4-C785-2CE7-E96F210EE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079" y="544167"/>
            <a:ext cx="843680" cy="843680"/>
          </a:xfrm>
          <a:prstGeom prst="rect">
            <a:avLst/>
          </a:prstGeom>
        </p:spPr>
      </p:pic>
      <p:pic>
        <p:nvPicPr>
          <p:cNvPr id="23" name="Рисунок 22" descr="Закрыть">
            <a:extLst>
              <a:ext uri="{FF2B5EF4-FFF2-40B4-BE49-F238E27FC236}">
                <a16:creationId xmlns:a16="http://schemas.microsoft.com/office/drawing/2014/main" id="{3E6CA4FF-9C6D-5DE4-7C1A-8578A8947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6646" y="1507572"/>
            <a:ext cx="843680" cy="843680"/>
          </a:xfrm>
          <a:prstGeom prst="rect">
            <a:avLst/>
          </a:prstGeom>
        </p:spPr>
      </p:pic>
      <p:pic>
        <p:nvPicPr>
          <p:cNvPr id="25" name="Рисунок 24" descr="Закрыть">
            <a:extLst>
              <a:ext uri="{FF2B5EF4-FFF2-40B4-BE49-F238E27FC236}">
                <a16:creationId xmlns:a16="http://schemas.microsoft.com/office/drawing/2014/main" id="{8343F00E-32A6-7A76-AF2B-7E29D1AC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2748" y="2149910"/>
            <a:ext cx="843680" cy="84368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B88FA55-222E-0D90-176A-7877730F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6458" y="1501181"/>
            <a:ext cx="843680" cy="843680"/>
          </a:xfrm>
          <a:prstGeom prst="rect">
            <a:avLst/>
          </a:prstGeom>
        </p:spPr>
      </p:pic>
      <p:pic>
        <p:nvPicPr>
          <p:cNvPr id="30" name="Рисунок 29" descr="Закрыть">
            <a:extLst>
              <a:ext uri="{FF2B5EF4-FFF2-40B4-BE49-F238E27FC236}">
                <a16:creationId xmlns:a16="http://schemas.microsoft.com/office/drawing/2014/main" id="{66EEE1AF-877C-4BE7-7E0A-DC153B5E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382" y="1191813"/>
            <a:ext cx="843680" cy="84368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C11A7A55-18E3-6A30-F49E-6CF27C22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014" y="2211049"/>
            <a:ext cx="843680" cy="843680"/>
          </a:xfrm>
          <a:prstGeom prst="rect">
            <a:avLst/>
          </a:prstGeom>
        </p:spPr>
      </p:pic>
      <p:pic>
        <p:nvPicPr>
          <p:cNvPr id="130" name="Рисунок 129" descr="Закрыть">
            <a:extLst>
              <a:ext uri="{FF2B5EF4-FFF2-40B4-BE49-F238E27FC236}">
                <a16:creationId xmlns:a16="http://schemas.microsoft.com/office/drawing/2014/main" id="{4A0FCC2C-A79E-0E5D-0E73-BE0F58140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202" y="1877223"/>
            <a:ext cx="843680" cy="8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3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2101599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Запуск по расписанию</a:t>
            </a: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883447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Логика процедуры предусматривает ее запуск без указания параметров </a:t>
            </a:r>
            <a:r>
              <a:rPr lang="en-US" sz="800" dirty="0"/>
              <a:t>_</a:t>
            </a:r>
            <a:r>
              <a:rPr lang="en-US" sz="800" dirty="0" err="1"/>
              <a:t>dt_start_arhive_partition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dt_start_fact_partition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dt_end_fact_partition</a:t>
            </a:r>
            <a:r>
              <a:rPr lang="ru-RU" sz="800" dirty="0"/>
              <a:t>.</a:t>
            </a:r>
          </a:p>
          <a:p>
            <a:r>
              <a:rPr lang="ru-RU" sz="800" dirty="0"/>
              <a:t>В этом случае мы смотрим на параметры 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и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. </a:t>
            </a:r>
          </a:p>
          <a:p>
            <a:endParaRPr lang="ru-RU" sz="800" dirty="0"/>
          </a:p>
          <a:p>
            <a:r>
              <a:rPr lang="ru-RU" sz="800" dirty="0"/>
              <a:t>Допустим есть секционированная таблица с устоявшейся логикой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течение текущего года у нас ежемесячные секции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конце года необходимо создать одну ежегодную секцию и перенести туда данные из текущих ежемесячных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на следующий год создать ежемесячные </a:t>
            </a:r>
            <a:r>
              <a:rPr lang="ru-RU" sz="800" dirty="0" err="1"/>
              <a:t>партиции</a:t>
            </a:r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800" dirty="0"/>
          </a:p>
          <a:p>
            <a:r>
              <a:rPr lang="ru-RU" sz="800" dirty="0"/>
              <a:t>Тогда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‘y’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 =</a:t>
            </a:r>
            <a:r>
              <a:rPr lang="en-US" sz="800" dirty="0"/>
              <a:t>&gt; ‘m’. </a:t>
            </a:r>
            <a:r>
              <a:rPr lang="ru-RU" sz="800" dirty="0"/>
              <a:t>При запуске процедура сравнивает текущий день с последним днем года, если они равны то процедура отрабатывает</a:t>
            </a:r>
            <a:r>
              <a:rPr lang="en-US" sz="800" dirty="0"/>
              <a:t>,</a:t>
            </a:r>
            <a:endParaRPr lang="ru-RU" sz="800" dirty="0"/>
          </a:p>
          <a:p>
            <a:r>
              <a:rPr lang="ru-RU" sz="800" dirty="0"/>
              <a:t>т.е. создает годовую секцию для текущего года, переносит туда данные из ежемесячных и создает ежемесячные секции для следующего года.</a:t>
            </a:r>
          </a:p>
          <a:p>
            <a:endParaRPr lang="ru-RU" sz="800" dirty="0"/>
          </a:p>
          <a:p>
            <a:r>
              <a:rPr lang="ru-RU" sz="800" dirty="0"/>
              <a:t>Аналогичное поведение и для других размерностей архивных и фактических секций.</a:t>
            </a:r>
          </a:p>
          <a:p>
            <a:endParaRPr lang="ru-RU" sz="800" dirty="0"/>
          </a:p>
          <a:p>
            <a:r>
              <a:rPr lang="ru-RU" sz="800" dirty="0"/>
              <a:t>Таким образом, можно создать таблицу вида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CREATE TABLE IF NOT EXISTS </a:t>
            </a:r>
            <a:r>
              <a:rPr lang="en-US" sz="800" dirty="0" err="1"/>
              <a:t>service.data_partition</a:t>
            </a:r>
            <a:r>
              <a:rPr lang="en-US" sz="800" dirty="0"/>
              <a:t> (</a:t>
            </a:r>
          </a:p>
          <a:p>
            <a:r>
              <a:rPr lang="en-US" sz="800" dirty="0"/>
              <a:t>	</a:t>
            </a:r>
            <a:r>
              <a:rPr lang="en-US" sz="800" dirty="0" err="1"/>
              <a:t>table_name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schema_name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is_create_index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DEFAULT TRUE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list_fields_key_index</a:t>
            </a:r>
            <a:r>
              <a:rPr lang="en-US" sz="800" dirty="0"/>
              <a:t> varchar (500) NULL 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size_fact_partition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size_arhive_partition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table_space_arhive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table_space_fact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is_actual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NOT NULL DEFAULT true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dt_created</a:t>
            </a:r>
            <a:r>
              <a:rPr lang="en-US" sz="800" dirty="0"/>
              <a:t> timestamp NOT NULL DEFAULT LOCALTIMESTAMP</a:t>
            </a:r>
          </a:p>
          <a:p>
            <a:r>
              <a:rPr lang="en-US" sz="800" dirty="0"/>
              <a:t>	,creator varchar(64) NOT NULL DEFAULT SESSION_USER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dt_modified</a:t>
            </a:r>
            <a:r>
              <a:rPr lang="en-US" sz="800" dirty="0"/>
              <a:t> timestamp NULL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check_data_partition_size_fact_partition</a:t>
            </a:r>
            <a:r>
              <a:rPr lang="en-US" sz="800" dirty="0"/>
              <a:t> CHECK (</a:t>
            </a:r>
            <a:r>
              <a:rPr lang="en-US" sz="800" dirty="0" err="1"/>
              <a:t>size_fact_partition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check_data_partition_size_arhive_partition</a:t>
            </a:r>
            <a:r>
              <a:rPr lang="en-US" sz="800" dirty="0"/>
              <a:t> CHECK (</a:t>
            </a:r>
            <a:r>
              <a:rPr lang="en-US" sz="800" dirty="0" err="1"/>
              <a:t>size_arhive_partition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pk_data_partition</a:t>
            </a:r>
            <a:r>
              <a:rPr lang="en-US" sz="800" dirty="0"/>
              <a:t> PRIMARY KEY (</a:t>
            </a:r>
            <a:r>
              <a:rPr lang="en-US" sz="800" dirty="0" err="1"/>
              <a:t>schema_name,table_name</a:t>
            </a:r>
            <a:r>
              <a:rPr lang="en-US" sz="800" dirty="0"/>
              <a:t>)</a:t>
            </a:r>
          </a:p>
          <a:p>
            <a:r>
              <a:rPr lang="en-US" sz="800" dirty="0"/>
              <a:t>)</a:t>
            </a:r>
          </a:p>
          <a:p>
            <a:r>
              <a:rPr lang="en-US" sz="800" dirty="0"/>
              <a:t>;</a:t>
            </a:r>
            <a:endParaRPr lang="ru-RU" sz="800" dirty="0"/>
          </a:p>
          <a:p>
            <a:endParaRPr lang="ru-RU" sz="800" dirty="0"/>
          </a:p>
          <a:p>
            <a:r>
              <a:rPr lang="ru-RU" sz="800" dirty="0"/>
              <a:t>Наша система для автоматической обработки и запуска заданий (</a:t>
            </a:r>
            <a:r>
              <a:rPr lang="en-US" sz="800" dirty="0"/>
              <a:t>Apache </a:t>
            </a:r>
            <a:r>
              <a:rPr lang="en-US" sz="800" dirty="0" err="1"/>
              <a:t>NiFi</a:t>
            </a:r>
            <a:r>
              <a:rPr lang="ru-RU" sz="800" dirty="0"/>
              <a:t>, </a:t>
            </a:r>
            <a:r>
              <a:rPr lang="en-US" sz="800" dirty="0"/>
              <a:t>Apache Airflow</a:t>
            </a:r>
            <a:r>
              <a:rPr lang="ru-RU" sz="800" dirty="0"/>
              <a:t> и т.д.) будет считывать эту таблицу обрабатывать метаданные и запускать</a:t>
            </a:r>
          </a:p>
          <a:p>
            <a:r>
              <a:rPr lang="ru-RU" sz="800" dirty="0" err="1"/>
              <a:t>процеудру</a:t>
            </a:r>
            <a:r>
              <a:rPr lang="ru-RU" sz="800" dirty="0"/>
              <a:t> </a:t>
            </a:r>
            <a:r>
              <a:rPr lang="en-US" sz="800" dirty="0" err="1"/>
              <a:t>create_partition</a:t>
            </a:r>
            <a:r>
              <a:rPr lang="ru-RU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51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776214003"/>
              </p:ext>
            </p:extLst>
          </p:nvPr>
        </p:nvGraphicFramePr>
        <p:xfrm>
          <a:off x="952500" y="1544194"/>
          <a:ext cx="7239000" cy="1609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Доработать процедуру в части проверки вводимых параметров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возможность запуска по расписанию более гибким, за счет ввода дополнительного параметра - интервал времени, который будет вычитаться из отчетной даты по умолчанию (конец месяца, конец квартала, конец полугодия, конец года) и если это будет эквивалентно текущей дате, то  будет происходить запуск процедуры.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1"/>
            <a:ext cx="7290352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Ссылка на </a:t>
            </a:r>
            <a:r>
              <a:rPr lang="en-US" sz="1800" dirty="0"/>
              <a:t>git </a:t>
            </a:r>
            <a:r>
              <a:rPr lang="ru-RU" sz="1800" dirty="0"/>
              <a:t>с кодом процедуры и скриптом для тестирования</a:t>
            </a:r>
            <a:r>
              <a:rPr lang="en-US" sz="1800" dirty="0"/>
              <a:t>: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hlinkClick r:id="rId3"/>
              </a:rPr>
              <a:t>Ссылка на </a:t>
            </a:r>
            <a:r>
              <a:rPr lang="en-US" sz="2000" dirty="0">
                <a:hlinkClick r:id="rId3"/>
              </a:rPr>
              <a:t>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550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Тема: Автоматизация процесса создания </a:t>
            </a:r>
            <a:r>
              <a:rPr lang="ru-RU" sz="3000" dirty="0" err="1"/>
              <a:t>партиций</a:t>
            </a:r>
            <a:r>
              <a:rPr lang="ru-RU" sz="3000" dirty="0"/>
              <a:t> для секционированной таблицы по диапазону дат с релокацией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37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Андреев</a:t>
            </a:r>
            <a:r>
              <a:rPr lang="ru" dirty="0">
                <a:solidFill>
                  <a:srgbClr val="02418B"/>
                </a:solidFill>
              </a:rPr>
              <a:t> Евгений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64850" y="3258852"/>
            <a:ext cx="5856300" cy="60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Старший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«ТЦИ»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296C39-AF99-DA3C-6713-F1C808F6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49" y="2934218"/>
            <a:ext cx="1188091" cy="1456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124705109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процесса секционирования таблиц по диапазону дат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релокации данных между секциями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возможность создания секций по расписанию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996412927"/>
              </p:ext>
            </p:extLst>
          </p:nvPr>
        </p:nvGraphicFramePr>
        <p:xfrm>
          <a:off x="952500" y="1544194"/>
          <a:ext cx="7239000" cy="577142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Ускорить и упростить процесс реализации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партиционирования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таблиц по диапазону дат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43876423"/>
              </p:ext>
            </p:extLst>
          </p:nvPr>
        </p:nvGraphicFramePr>
        <p:xfrm>
          <a:off x="952500" y="1544194"/>
          <a:ext cx="7239000" cy="1537897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Образ </a:t>
                      </a:r>
                      <a:r>
                        <a:rPr lang="ru-RU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*postgres:15.6-alpine3.19*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 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https://hub.docker.com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Desktop application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Dbeaver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источник - </a:t>
                      </a:r>
                      <a:r>
                        <a:rPr lang="en-U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ttps://dbeaver.io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Что получилось</a:t>
            </a:r>
            <a:endParaRPr sz="28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360002" y="933855"/>
            <a:ext cx="47129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Процедура для создания </a:t>
            </a:r>
            <a:r>
              <a:rPr lang="ru-RU" dirty="0" err="1"/>
              <a:t>партиций</a:t>
            </a:r>
            <a:r>
              <a:rPr lang="en-US" dirty="0"/>
              <a:t> - </a:t>
            </a:r>
            <a:r>
              <a:rPr lang="en-US" b="1" dirty="0" err="1"/>
              <a:t>create_partition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sz="1100" dirty="0"/>
              <a:t>Параметры передаваемые в процедуру:</a:t>
            </a:r>
            <a:endParaRPr lang="en-US" sz="1100" dirty="0"/>
          </a:p>
          <a:p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table_name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Сама секционированная таблица. На деле является виртуальной. Данные не содержит.</a:t>
            </a:r>
            <a:endParaRPr lang="en-US" sz="11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schema_name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Схема, содержащая секционированную таблицу.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is_create_index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. Т.е. нужен ли индекс в создаваемых </a:t>
            </a:r>
            <a:r>
              <a:rPr lang="ru-RU" sz="1100" dirty="0" err="1"/>
              <a:t>партициях</a:t>
            </a:r>
            <a:r>
              <a:rPr lang="ru-RU" sz="11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list_fields_key_index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Перечень полей, входящих в ключ индекса. Релевантен если 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 проставлен в </a:t>
            </a:r>
            <a:r>
              <a:rPr lang="en-US" sz="1100" dirty="0"/>
              <a:t>TRUE. </a:t>
            </a:r>
            <a:r>
              <a:rPr lang="ru-RU" sz="1100" dirty="0"/>
              <a:t>Передается в виде строки, поля </a:t>
            </a:r>
            <a:r>
              <a:rPr lang="ru-RU" sz="1100" dirty="0" err="1"/>
              <a:t>указываюися</a:t>
            </a:r>
            <a:r>
              <a:rPr lang="ru-RU" sz="1100" dirty="0"/>
              <a:t> через Запятую. Пример</a:t>
            </a:r>
            <a:r>
              <a:rPr lang="en-US" sz="1100" dirty="0"/>
              <a:t>: </a:t>
            </a:r>
            <a:r>
              <a:rPr lang="ru-RU" sz="1100" dirty="0"/>
              <a:t>'</a:t>
            </a:r>
            <a:r>
              <a:rPr lang="en-US" sz="1100" dirty="0"/>
              <a:t>dt, txt'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необходимости создание </a:t>
            </a:r>
            <a:r>
              <a:rPr lang="ru-RU" sz="1100" dirty="0" err="1"/>
              <a:t>партиции</a:t>
            </a:r>
            <a:r>
              <a:rPr lang="ru-RU" sz="1100" dirty="0"/>
              <a:t> по умолчанию. Значение по умолчанию = </a:t>
            </a:r>
            <a:r>
              <a:rPr lang="en-US" sz="1100" dirty="0"/>
              <a:t>FALSE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table_space_default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Наименование табличного пространства, где будет хранится </a:t>
            </a:r>
            <a:r>
              <a:rPr lang="ru-RU" sz="1100" dirty="0" err="1"/>
              <a:t>партиция</a:t>
            </a:r>
            <a:r>
              <a:rPr lang="ru-RU" sz="1100" dirty="0"/>
              <a:t> по умолчанию. Релевантен, если </a:t>
            </a:r>
            <a:r>
              <a:rPr lang="ru-RU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=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63213"/>
            <a:ext cx="8520600" cy="58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710136" y="1264350"/>
            <a:ext cx="3073862" cy="289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417865" y="646889"/>
            <a:ext cx="516094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dirty="0"/>
              <a:t>_</a:t>
            </a:r>
            <a:r>
              <a:rPr lang="en-US" sz="1050" b="1" dirty="0" err="1"/>
              <a:t>table_space_arhive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архивные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b="1" dirty="0"/>
              <a:t>_</a:t>
            </a:r>
            <a:r>
              <a:rPr lang="en-US" sz="1050" b="1" dirty="0" err="1"/>
              <a:t>size_arhive_partition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архивной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y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Начальная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Конечная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is_relocate_data_to_arhive_partition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переноса данных из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 в архивную.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table_space_fact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фактические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dirty="0"/>
              <a:t>_</a:t>
            </a:r>
            <a:r>
              <a:rPr lang="en-US" sz="1050" b="1" dirty="0" err="1"/>
              <a:t>size_fact_partition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m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начала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окончания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7227124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2153</Words>
  <Application>Microsoft Office PowerPoint</Application>
  <PresentationFormat>Экран (16:9)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Consolas</vt:lpstr>
      <vt:lpstr>Wingdings</vt:lpstr>
      <vt:lpstr>Courier New</vt:lpstr>
      <vt:lpstr>Roboto</vt:lpstr>
      <vt:lpstr>Arial</vt:lpstr>
      <vt:lpstr>Светлая тема</vt:lpstr>
      <vt:lpstr>PostgreSQL для администраторов баз данных и разработчиков </vt:lpstr>
      <vt:lpstr>Меня хорошо видно &amp; слышно?</vt:lpstr>
      <vt:lpstr>Защита проекта Тема: Автоматизация процесса создания партиций для секционированной таблицы по диапазону дат с релокацией данных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</vt:lpstr>
      <vt:lpstr>Что получилось</vt:lpstr>
      <vt:lpstr>Как пользоваться при первоначальном создании секционированной таблицы</vt:lpstr>
      <vt:lpstr>Релокация данных</vt:lpstr>
      <vt:lpstr>Релокация данных и создание новых секций схематично</vt:lpstr>
      <vt:lpstr>Релокация данных и создание новых секций схематично</vt:lpstr>
      <vt:lpstr>Релокация данных и создание новых секций схематично</vt:lpstr>
      <vt:lpstr>Запуск по расписанию</vt:lpstr>
      <vt:lpstr>Выводы и планы по развитию </vt:lpstr>
      <vt:lpstr>Ссылка на git с кодом процедуры и скриптом для тестирования: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Евгений А</cp:lastModifiedBy>
  <cp:revision>76</cp:revision>
  <dcterms:modified xsi:type="dcterms:W3CDTF">2024-08-11T21:09:24Z</dcterms:modified>
</cp:coreProperties>
</file>