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76" r:id="rId12"/>
    <p:sldId id="277" r:id="rId13"/>
    <p:sldId id="278" r:id="rId14"/>
    <p:sldId id="279" r:id="rId15"/>
    <p:sldId id="266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9282D27-BF91-4209-A882-DD1D9BD2D79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4"/>
            <p14:sldId id="275"/>
            <p14:sldId id="276"/>
            <p14:sldId id="277"/>
            <p14:sldId id="278"/>
            <p14:sldId id="279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8D8719-99E6-4CF3-80C2-990F527EBB6F}">
  <a:tblStyle styleId="{228D8719-99E6-4CF3-80C2-990F527EBB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610" y="101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689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40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118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785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011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44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ev-ES/Postgre_DBA_202403_OTUS/tree/main/8.%D0%9F%D1%80%D0%BE%D0%B5%D0%BA%D1%82%D0%BD%D0%B0%D1%8F%20%D1%80%D0%B0%D0%B1%D0%BE%D1%82%D0%B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/>
              <a:t>PostgreSQL</a:t>
            </a:r>
            <a:r>
              <a:rPr lang="ru-RU" dirty="0"/>
              <a:t> для администраторов баз данных и разработчиков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137" y="0"/>
            <a:ext cx="8520600" cy="3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B159F2-8B96-EFD5-5A5C-B3FA0070408F}"/>
              </a:ext>
            </a:extLst>
          </p:cNvPr>
          <p:cNvSpPr txBox="1"/>
          <p:nvPr/>
        </p:nvSpPr>
        <p:spPr>
          <a:xfrm>
            <a:off x="360002" y="496074"/>
            <a:ext cx="465460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Пример запуска процедуры</a:t>
            </a:r>
            <a:r>
              <a:rPr lang="en-US" sz="1200" dirty="0"/>
              <a:t> </a:t>
            </a:r>
            <a:r>
              <a:rPr lang="ru-RU" sz="1200" dirty="0"/>
              <a:t>с заполненными параметрами</a:t>
            </a:r>
            <a:r>
              <a:rPr lang="ru-RU" sz="800" dirty="0"/>
              <a:t>:</a:t>
            </a:r>
          </a:p>
          <a:p>
            <a:r>
              <a:rPr lang="ru-RU" sz="900" dirty="0"/>
              <a:t> </a:t>
            </a:r>
          </a:p>
          <a:p>
            <a:r>
              <a:rPr lang="ru-RU" sz="1050" dirty="0"/>
              <a:t>        </a:t>
            </a:r>
            <a:r>
              <a:rPr lang="en-US" sz="1050" dirty="0"/>
              <a:t>CALL </a:t>
            </a:r>
            <a:r>
              <a:rPr lang="en-US" sz="1050" dirty="0" err="1"/>
              <a:t>create_partition</a:t>
            </a:r>
            <a:r>
              <a:rPr lang="en-US" sz="1050" dirty="0"/>
              <a:t> (</a:t>
            </a:r>
          </a:p>
          <a:p>
            <a:r>
              <a:rPr lang="en-US" sz="1050" dirty="0"/>
              <a:t>        _</a:t>
            </a:r>
            <a:r>
              <a:rPr lang="en-US" sz="1050" dirty="0" err="1"/>
              <a:t>table_name</a:t>
            </a:r>
            <a:r>
              <a:rPr lang="en-US" sz="1050" dirty="0"/>
              <a:t> =&gt; ‘</a:t>
            </a:r>
            <a:r>
              <a:rPr lang="en-US" sz="1050" dirty="0" err="1"/>
              <a:t>partition_table_name</a:t>
            </a:r>
            <a:r>
              <a:rPr lang="en-US" sz="1050" dirty="0"/>
              <a:t>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schema_name</a:t>
            </a:r>
            <a:r>
              <a:rPr lang="en-US" sz="1050" dirty="0"/>
              <a:t> =&gt; 'public'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is_create_index</a:t>
            </a:r>
            <a:r>
              <a:rPr lang="en-US" sz="1050" dirty="0"/>
              <a:t> =&gt; TRUE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list_fields_key_index</a:t>
            </a:r>
            <a:r>
              <a:rPr lang="en-US" sz="1050" dirty="0"/>
              <a:t> =&gt; 'dt, txt'</a:t>
            </a:r>
          </a:p>
          <a:p>
            <a:endParaRPr lang="en-US" sz="1050" dirty="0"/>
          </a:p>
          <a:p>
            <a:r>
              <a:rPr lang="en-US" sz="1050" dirty="0"/>
              <a:t>        --=============default============================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is_create_default_partition</a:t>
            </a:r>
            <a:r>
              <a:rPr lang="en-US" sz="1050" dirty="0"/>
              <a:t> =&gt; TRUE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table_space_default</a:t>
            </a:r>
            <a:r>
              <a:rPr lang="en-US" sz="1050" dirty="0"/>
              <a:t> =&gt; '</a:t>
            </a:r>
            <a:r>
              <a:rPr lang="en-US" sz="1050" dirty="0" err="1"/>
              <a:t>pg_default</a:t>
            </a:r>
            <a:r>
              <a:rPr lang="en-US" sz="1050" dirty="0"/>
              <a:t>'</a:t>
            </a:r>
          </a:p>
          <a:p>
            <a:r>
              <a:rPr lang="en-US" sz="1050" dirty="0"/>
              <a:t>        </a:t>
            </a:r>
          </a:p>
          <a:p>
            <a:r>
              <a:rPr lang="en-US" sz="1050" dirty="0"/>
              <a:t>        --=============</a:t>
            </a:r>
            <a:r>
              <a:rPr lang="en-US" sz="1050" dirty="0" err="1"/>
              <a:t>arhive</a:t>
            </a:r>
            <a:r>
              <a:rPr lang="en-US" sz="1050" dirty="0"/>
              <a:t>============================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is_create_arhive_partition</a:t>
            </a:r>
            <a:r>
              <a:rPr lang="en-US" sz="1050" dirty="0"/>
              <a:t> =&gt; TRUE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table_space_arhive</a:t>
            </a:r>
            <a:r>
              <a:rPr lang="en-US" sz="1050" dirty="0"/>
              <a:t> =&gt; '</a:t>
            </a:r>
            <a:r>
              <a:rPr lang="en-US" sz="1050" dirty="0" err="1"/>
              <a:t>pg_default</a:t>
            </a:r>
            <a:r>
              <a:rPr lang="en-US" sz="1050" dirty="0"/>
              <a:t>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size_arhive_partition</a:t>
            </a:r>
            <a:r>
              <a:rPr lang="en-US" sz="1050" dirty="0"/>
              <a:t> =&gt; 'y'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dt_start_arhive_partition</a:t>
            </a:r>
            <a:r>
              <a:rPr lang="en-US" sz="1050" dirty="0"/>
              <a:t> =&gt; '2023-01-01'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dt_end_arhive_partition</a:t>
            </a:r>
            <a:r>
              <a:rPr lang="en-US" sz="1050" dirty="0"/>
              <a:t> =&gt; '2023-12-31'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is_relocate_data_to_arhive_partition</a:t>
            </a:r>
            <a:r>
              <a:rPr lang="en-US" sz="1050" dirty="0"/>
              <a:t> =&gt; TRUE</a:t>
            </a:r>
          </a:p>
          <a:p>
            <a:endParaRPr lang="en-US" sz="1050" dirty="0"/>
          </a:p>
          <a:p>
            <a:r>
              <a:rPr lang="en-US" sz="1050" dirty="0"/>
              <a:t>        --=============fact============================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is_create_fact_partition</a:t>
            </a:r>
            <a:r>
              <a:rPr lang="en-US" sz="1050" dirty="0"/>
              <a:t> =&gt; TRUE 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table_space_fact</a:t>
            </a:r>
            <a:r>
              <a:rPr lang="en-US" sz="1050" dirty="0"/>
              <a:t> =&gt; '</a:t>
            </a:r>
            <a:r>
              <a:rPr lang="en-US" sz="1050" dirty="0" err="1"/>
              <a:t>pg_default</a:t>
            </a:r>
            <a:r>
              <a:rPr lang="en-US" sz="1050" dirty="0"/>
              <a:t>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size_fact_partition</a:t>
            </a:r>
            <a:r>
              <a:rPr lang="en-US" sz="1050" dirty="0"/>
              <a:t> =&gt; 'm'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dt_start_fact_partition</a:t>
            </a:r>
            <a:r>
              <a:rPr lang="en-US" sz="1050" dirty="0"/>
              <a:t> =&gt; '2024-01-01'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dt_end_fact_partition</a:t>
            </a:r>
            <a:r>
              <a:rPr lang="en-US" sz="1050" dirty="0"/>
              <a:t> =&gt; '2024-12-01'        </a:t>
            </a:r>
          </a:p>
          <a:p>
            <a:r>
              <a:rPr lang="en-US" sz="1050" dirty="0"/>
              <a:t>    )</a:t>
            </a:r>
          </a:p>
          <a:p>
            <a:r>
              <a:rPr lang="en-US" sz="1050" dirty="0"/>
              <a:t>    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1586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137" y="0"/>
            <a:ext cx="8520600" cy="3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К</a:t>
            </a:r>
            <a:r>
              <a:rPr lang="ru" sz="1400" dirty="0"/>
              <a:t>ак пользоваться при</a:t>
            </a:r>
            <a:r>
              <a:rPr lang="en-US" sz="1400" dirty="0"/>
              <a:t> </a:t>
            </a:r>
            <a:r>
              <a:rPr lang="ru" sz="1400" dirty="0"/>
              <a:t>первоначальном создании секционированной таблицы</a:t>
            </a:r>
            <a:endParaRPr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4E3D8-8BDD-BBC8-00B3-D9CB95F17C7E}"/>
              </a:ext>
            </a:extLst>
          </p:cNvPr>
          <p:cNvSpPr txBox="1"/>
          <p:nvPr/>
        </p:nvSpPr>
        <p:spPr>
          <a:xfrm>
            <a:off x="257782" y="598251"/>
            <a:ext cx="3390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Создаем </a:t>
            </a:r>
            <a:r>
              <a:rPr lang="ru-RU" sz="800" dirty="0" err="1"/>
              <a:t>сепкционированную</a:t>
            </a:r>
            <a:r>
              <a:rPr lang="ru-RU" sz="800" dirty="0"/>
              <a:t> таблицу</a:t>
            </a:r>
            <a:r>
              <a:rPr lang="en-US" sz="800" dirty="0"/>
              <a:t>: </a:t>
            </a:r>
          </a:p>
          <a:p>
            <a:endParaRPr lang="en-US" sz="10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EXISTS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public.partition_table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dt </a:t>
            </a:r>
            <a:r>
              <a:rPr lang="en-US" sz="7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timestamp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,txt </a:t>
            </a:r>
            <a:r>
              <a:rPr lang="en-US" sz="7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(dt)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618D6D-A7A2-A955-8B71-CB327167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35" y="646890"/>
            <a:ext cx="1835413" cy="1074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C7916-DD0F-4E94-E93D-9B0AF5CFCB68}"/>
              </a:ext>
            </a:extLst>
          </p:cNvPr>
          <p:cNvSpPr txBox="1"/>
          <p:nvPr/>
        </p:nvSpPr>
        <p:spPr>
          <a:xfrm>
            <a:off x="217555" y="1770435"/>
            <a:ext cx="3351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Создаем секции при помощи процедуры</a:t>
            </a:r>
            <a:r>
              <a:rPr lang="en-US" sz="800" dirty="0"/>
              <a:t>: </a:t>
            </a:r>
          </a:p>
          <a:p>
            <a:endParaRPr lang="en-US" sz="10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CALL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public.create_partition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table_name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700" b="1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partition_table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schema_name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'public'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is_create_index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list_fields_key_index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'dt'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--=============default============================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is_create_default_partition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table_space_default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700" b="1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pg_default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--=============</a:t>
            </a:r>
            <a:r>
              <a:rPr lang="en-US" sz="70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arhive</a:t>
            </a:r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============================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is_create_arhive_partition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table_space_arhive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700" b="1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pg_default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'y'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dt_start_arhive_partition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'2023-01-01'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dt_end_arhive_partition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'2023-12-31'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is_relocate_data_to_arhive_partition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--=============fact============================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is_create_fact_partition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table_space_fact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700" b="1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pg_default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size_fact_partition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'm'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dt_start_fact_partition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'2024-01-01'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dt_end_fact_partition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'2024-06-30'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6A073-6101-5FAD-C6AD-CECBB5859BEE}"/>
              </a:ext>
            </a:extLst>
          </p:cNvPr>
          <p:cNvSpPr txBox="1"/>
          <p:nvPr/>
        </p:nvSpPr>
        <p:spPr>
          <a:xfrm>
            <a:off x="6016557" y="622322"/>
            <a:ext cx="1624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Понятно, что секций пока нет.</a:t>
            </a:r>
            <a:endParaRPr lang="en-US" sz="800" dirty="0"/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AE73A-94EE-B781-256C-9976AC250760}"/>
              </a:ext>
            </a:extLst>
          </p:cNvPr>
          <p:cNvSpPr txBox="1"/>
          <p:nvPr/>
        </p:nvSpPr>
        <p:spPr>
          <a:xfrm>
            <a:off x="6095695" y="1903379"/>
            <a:ext cx="29996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800" dirty="0"/>
              <a:t>После запуска процедуры у нас создалась 1 секция </a:t>
            </a:r>
          </a:p>
          <a:p>
            <a:pPr algn="just"/>
            <a:r>
              <a:rPr lang="ru-RU" sz="800" dirty="0"/>
              <a:t>годовая и 6 секций  помесячных.  </a:t>
            </a:r>
            <a:br>
              <a:rPr lang="ru-RU" sz="800" dirty="0"/>
            </a:br>
            <a:r>
              <a:rPr lang="ru-RU" sz="800" dirty="0"/>
              <a:t>Параметр </a:t>
            </a:r>
            <a:r>
              <a:rPr lang="en-US" sz="800" dirty="0"/>
              <a:t>_</a:t>
            </a:r>
            <a:r>
              <a:rPr lang="en-US" sz="800" dirty="0" err="1"/>
              <a:t>is_relocate_data_to_arhive_partition</a:t>
            </a:r>
            <a:r>
              <a:rPr lang="en-US" sz="800" dirty="0"/>
              <a:t> =&gt; FALSE.</a:t>
            </a:r>
          </a:p>
          <a:p>
            <a:pPr algn="just"/>
            <a:r>
              <a:rPr lang="ru-RU" sz="800" dirty="0"/>
              <a:t>Выставлять его = </a:t>
            </a:r>
            <a:r>
              <a:rPr lang="en-US" sz="800" dirty="0"/>
              <a:t>TRUE </a:t>
            </a:r>
            <a:r>
              <a:rPr lang="ru-RU" sz="800" dirty="0"/>
              <a:t>нет смысла, т.к. данных в таблице </a:t>
            </a:r>
          </a:p>
          <a:p>
            <a:pPr algn="just"/>
            <a:r>
              <a:rPr lang="ru-RU" sz="800" dirty="0"/>
              <a:t>нет, </a:t>
            </a:r>
            <a:r>
              <a:rPr lang="ru-RU" sz="800" dirty="0" err="1"/>
              <a:t>релоцировать</a:t>
            </a:r>
            <a:r>
              <a:rPr lang="ru-RU" sz="800" dirty="0"/>
              <a:t> нечего, и если его выставить в значение = </a:t>
            </a:r>
            <a:r>
              <a:rPr lang="en-US" sz="800" dirty="0"/>
              <a:t>TRUE</a:t>
            </a:r>
            <a:r>
              <a:rPr lang="ru-RU" sz="800" dirty="0"/>
              <a:t> годовая секция просто не создаться.</a:t>
            </a:r>
            <a:br>
              <a:rPr lang="ru-RU" sz="800" dirty="0"/>
            </a:br>
            <a:endParaRPr lang="ru-RU" sz="800" dirty="0"/>
          </a:p>
          <a:p>
            <a:pPr algn="just"/>
            <a:r>
              <a:rPr lang="ru-RU" sz="800" dirty="0"/>
              <a:t>Также на каждой секции создался индекс по полю «</a:t>
            </a:r>
            <a:r>
              <a:rPr lang="en-US" sz="800" dirty="0"/>
              <a:t>dt</a:t>
            </a:r>
            <a:r>
              <a:rPr lang="ru-RU" sz="800" dirty="0"/>
              <a:t>»</a:t>
            </a:r>
            <a:endParaRPr lang="en-US" sz="800" dirty="0"/>
          </a:p>
          <a:p>
            <a:pPr algn="just"/>
            <a:endParaRPr lang="ru-RU" sz="800" dirty="0"/>
          </a:p>
          <a:p>
            <a:pPr algn="just"/>
            <a:r>
              <a:rPr lang="ru-RU" sz="800" dirty="0"/>
              <a:t>И </a:t>
            </a:r>
            <a:r>
              <a:rPr lang="ru-RU" sz="800" dirty="0" err="1"/>
              <a:t>создадалсь</a:t>
            </a:r>
            <a:r>
              <a:rPr lang="ru-RU" sz="800" dirty="0"/>
              <a:t> секция по умолчанию, т.к. параметр _</a:t>
            </a:r>
            <a:r>
              <a:rPr lang="en-US" sz="800" dirty="0" err="1"/>
              <a:t>is_create_default_partition</a:t>
            </a:r>
            <a:r>
              <a:rPr lang="ru-RU" sz="800" dirty="0"/>
              <a:t> =</a:t>
            </a:r>
            <a:r>
              <a:rPr lang="en-US" sz="800" dirty="0"/>
              <a:t>&gt;</a:t>
            </a:r>
            <a:r>
              <a:rPr lang="ru-RU" sz="800" dirty="0"/>
              <a:t> </a:t>
            </a:r>
            <a:r>
              <a:rPr lang="en-US" sz="800" dirty="0"/>
              <a:t>TRUE</a:t>
            </a:r>
          </a:p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ED7D061-638D-CFB0-993E-F9E2A9F07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244" y="1903379"/>
            <a:ext cx="1919105" cy="28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5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137" y="1"/>
            <a:ext cx="8520600" cy="330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Релокация данных</a:t>
            </a:r>
            <a:endParaRPr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4E3D8-8BDD-BBC8-00B3-D9CB95F17C7E}"/>
              </a:ext>
            </a:extLst>
          </p:cNvPr>
          <p:cNvSpPr txBox="1"/>
          <p:nvPr/>
        </p:nvSpPr>
        <p:spPr>
          <a:xfrm>
            <a:off x="0" y="330741"/>
            <a:ext cx="222277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Наполним нашу таблицу данными</a:t>
            </a:r>
            <a:r>
              <a:rPr lang="en-US" sz="800" dirty="0"/>
              <a:t>:</a:t>
            </a:r>
          </a:p>
          <a:p>
            <a:endParaRPr lang="en-US" sz="8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956037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7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partition_table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dt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,</a:t>
            </a:r>
            <a:r>
              <a:rPr lang="en-US" sz="7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txt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i="1" dirty="0">
                <a:solidFill>
                  <a:srgbClr val="FF3737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dt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,</a:t>
            </a:r>
            <a:r>
              <a:rPr lang="en-US" sz="7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md5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b="1" i="1" dirty="0">
                <a:solidFill>
                  <a:srgbClr val="FF3737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7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txt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pg_catalog.</a:t>
            </a:r>
            <a:r>
              <a:rPr lang="en-US" sz="7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generate_series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'2023-01-01'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'2024-06-30'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'1 day'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7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interval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(dt)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2BA7E-6309-0AF0-F5A2-C8512FB43AB9}"/>
              </a:ext>
            </a:extLst>
          </p:cNvPr>
          <p:cNvSpPr txBox="1"/>
          <p:nvPr/>
        </p:nvSpPr>
        <p:spPr>
          <a:xfrm>
            <a:off x="2742775" y="291829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Результат</a:t>
            </a:r>
            <a:r>
              <a:rPr lang="en-US" sz="800" dirty="0"/>
              <a:t>:</a:t>
            </a:r>
            <a:endParaRPr lang="ru-RU" sz="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1FEB39-E3BB-79DD-DE0E-F66DF184C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84" y="507273"/>
            <a:ext cx="2035341" cy="13798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8C9F32-DBC6-0299-E056-D1F3BD2F5C43}"/>
              </a:ext>
            </a:extLst>
          </p:cNvPr>
          <p:cNvSpPr txBox="1"/>
          <p:nvPr/>
        </p:nvSpPr>
        <p:spPr>
          <a:xfrm>
            <a:off x="-15017" y="2204353"/>
            <a:ext cx="269985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Вдруг мы понимаем, что много запросов идет в секцию 2023 года, а она у нас большая и лучше бы ее разбить на помесячные секции, соответственно разбивать надо без потери данных</a:t>
            </a:r>
            <a:r>
              <a:rPr lang="en-US" sz="800" dirty="0"/>
              <a:t>:</a:t>
            </a:r>
          </a:p>
          <a:p>
            <a:endParaRPr lang="en-US" sz="8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CALL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public.create_partition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table_name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700" b="1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partition_table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schema_name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'public'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is_create_index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list_fields_key_index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'dt'</a:t>
            </a:r>
            <a:b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--=============</a:t>
            </a:r>
            <a:r>
              <a:rPr lang="en-US" sz="70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arhive</a:t>
            </a:r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============================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is_create_arhive_partition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'm'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dt_start_arhive_partition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'2023-01-01'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dt_end_arhive_partition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'2023-12-30'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is_relocate_data_to_arhive_partition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7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495F5C3-BC29-B42F-09A3-ED5BC7FE4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099" y="2204353"/>
            <a:ext cx="1241756" cy="281858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A51B3BD-9465-58C1-AFBC-7D45980BE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019" y="2204353"/>
            <a:ext cx="1848255" cy="25633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A02629B-857B-70D1-8407-7F5FD5B93ED7}"/>
              </a:ext>
            </a:extLst>
          </p:cNvPr>
          <p:cNvSpPr txBox="1"/>
          <p:nvPr/>
        </p:nvSpPr>
        <p:spPr>
          <a:xfrm>
            <a:off x="6314894" y="2154677"/>
            <a:ext cx="2829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Результат запуска</a:t>
            </a:r>
            <a:r>
              <a:rPr lang="en-US" sz="8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Вместо одной секции с диапазоном в год были созданы 12 секций с диапазоном хранения в месяц</a:t>
            </a:r>
          </a:p>
          <a:p>
            <a:r>
              <a:rPr lang="ru-RU" sz="800" dirty="0"/>
              <a:t>       На каждой секции создан индекс</a:t>
            </a:r>
            <a:endParaRPr lang="en-US" sz="800" dirty="0"/>
          </a:p>
          <a:p>
            <a:endParaRPr lang="ru-RU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Данные из годовой секции в полном объеме перенеслись в ежемесячные.</a:t>
            </a:r>
          </a:p>
        </p:txBody>
      </p:sp>
    </p:spTree>
    <p:extLst>
      <p:ext uri="{BB962C8B-B14F-4D97-AF65-F5344CB8AC3E}">
        <p14:creationId xmlns:p14="http://schemas.microsoft.com/office/powerpoint/2010/main" val="17316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137" y="1"/>
            <a:ext cx="2101599" cy="316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Запуск по расписанию</a:t>
            </a:r>
            <a:endParaRPr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822A8-6503-3B8A-F631-AAEDBBFEC6FC}"/>
              </a:ext>
            </a:extLst>
          </p:cNvPr>
          <p:cNvSpPr txBox="1"/>
          <p:nvPr/>
        </p:nvSpPr>
        <p:spPr>
          <a:xfrm>
            <a:off x="43350" y="316149"/>
            <a:ext cx="8834470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Логика процедуры предусматривает ее запуск без указания параметров </a:t>
            </a:r>
            <a:r>
              <a:rPr lang="en-US" sz="800" dirty="0"/>
              <a:t>_</a:t>
            </a:r>
            <a:r>
              <a:rPr lang="en-US" sz="800" dirty="0" err="1"/>
              <a:t>dt_start_arhive_partition</a:t>
            </a:r>
            <a:r>
              <a:rPr lang="ru-RU" sz="800" dirty="0"/>
              <a:t>, </a:t>
            </a:r>
            <a:r>
              <a:rPr lang="en-US" sz="800" dirty="0"/>
              <a:t>_</a:t>
            </a:r>
            <a:r>
              <a:rPr lang="en-US" sz="800" dirty="0" err="1"/>
              <a:t>dt_end_arhive_partition</a:t>
            </a:r>
            <a:r>
              <a:rPr lang="ru-RU" sz="800" dirty="0"/>
              <a:t>, </a:t>
            </a:r>
            <a:r>
              <a:rPr lang="en-US" sz="800" dirty="0"/>
              <a:t>_</a:t>
            </a:r>
            <a:r>
              <a:rPr lang="en-US" sz="800" dirty="0" err="1"/>
              <a:t>dt_start_fact_partition</a:t>
            </a:r>
            <a:r>
              <a:rPr lang="ru-RU" sz="800" dirty="0"/>
              <a:t>, </a:t>
            </a:r>
            <a:r>
              <a:rPr lang="en-US" sz="800" dirty="0"/>
              <a:t>_</a:t>
            </a:r>
            <a:r>
              <a:rPr lang="en-US" sz="800" dirty="0" err="1"/>
              <a:t>dt_end_fact_partition</a:t>
            </a:r>
            <a:r>
              <a:rPr lang="ru-RU" sz="800" dirty="0"/>
              <a:t>.</a:t>
            </a:r>
          </a:p>
          <a:p>
            <a:r>
              <a:rPr lang="ru-RU" sz="800" dirty="0"/>
              <a:t>В этом случае мы смотрим на параметры  </a:t>
            </a:r>
            <a:r>
              <a:rPr lang="en-US" sz="800" dirty="0"/>
              <a:t>_</a:t>
            </a:r>
            <a:r>
              <a:rPr lang="en-US" sz="800" dirty="0" err="1"/>
              <a:t>size_arhive_partition</a:t>
            </a:r>
            <a:r>
              <a:rPr lang="ru-RU" sz="800" dirty="0"/>
              <a:t> и </a:t>
            </a:r>
            <a:r>
              <a:rPr lang="en-US" sz="800" dirty="0"/>
              <a:t>_</a:t>
            </a:r>
            <a:r>
              <a:rPr lang="en-US" sz="800" dirty="0" err="1"/>
              <a:t>size_fact_partition</a:t>
            </a:r>
            <a:r>
              <a:rPr lang="ru-RU" sz="800" dirty="0"/>
              <a:t>. </a:t>
            </a:r>
          </a:p>
          <a:p>
            <a:endParaRPr lang="ru-RU" sz="800" dirty="0"/>
          </a:p>
          <a:p>
            <a:r>
              <a:rPr lang="ru-RU" sz="800" dirty="0"/>
              <a:t>Допустим есть секционированная таблица с устоявшейся логикой</a:t>
            </a:r>
            <a:r>
              <a:rPr lang="en-US" sz="8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в течение текущего года у нас ежемесячные секции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в конце года необходимо создать одну ежегодную секцию и перенести туда данные из текущих ежемесячных данных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на следующий год создать ежемесячные </a:t>
            </a:r>
            <a:r>
              <a:rPr lang="ru-RU" sz="800" dirty="0" err="1"/>
              <a:t>партиции</a:t>
            </a:r>
            <a:endParaRPr lang="ru-RU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800" dirty="0"/>
          </a:p>
          <a:p>
            <a:r>
              <a:rPr lang="ru-RU" sz="800" dirty="0"/>
              <a:t>Тогда </a:t>
            </a:r>
            <a:r>
              <a:rPr lang="en-US" sz="800" dirty="0"/>
              <a:t>_</a:t>
            </a:r>
            <a:r>
              <a:rPr lang="en-US" sz="800" dirty="0" err="1"/>
              <a:t>size_arhive_partition</a:t>
            </a:r>
            <a:r>
              <a:rPr lang="ru-RU" sz="800" dirty="0"/>
              <a:t> =</a:t>
            </a:r>
            <a:r>
              <a:rPr lang="en-US" sz="800" dirty="0"/>
              <a:t>&gt;</a:t>
            </a:r>
            <a:r>
              <a:rPr lang="ru-RU" sz="800" dirty="0"/>
              <a:t> </a:t>
            </a:r>
            <a:r>
              <a:rPr lang="en-US" sz="800" dirty="0"/>
              <a:t>‘y’</a:t>
            </a:r>
            <a:r>
              <a:rPr lang="ru-RU" sz="800" dirty="0"/>
              <a:t>, </a:t>
            </a:r>
            <a:r>
              <a:rPr lang="en-US" sz="800" dirty="0"/>
              <a:t>_</a:t>
            </a:r>
            <a:r>
              <a:rPr lang="en-US" sz="800" dirty="0" err="1"/>
              <a:t>size_fact_partition</a:t>
            </a:r>
            <a:r>
              <a:rPr lang="ru-RU" sz="800" dirty="0"/>
              <a:t> =</a:t>
            </a:r>
            <a:r>
              <a:rPr lang="en-US" sz="800" dirty="0"/>
              <a:t>&gt; ‘m’. </a:t>
            </a:r>
            <a:r>
              <a:rPr lang="ru-RU" sz="800" dirty="0"/>
              <a:t>При запуске процедура сравнивает текущий день с последним днем года, если они равны то процедура отрабатывает</a:t>
            </a:r>
            <a:r>
              <a:rPr lang="en-US" sz="800" dirty="0"/>
              <a:t>,</a:t>
            </a:r>
            <a:endParaRPr lang="ru-RU" sz="800" dirty="0"/>
          </a:p>
          <a:p>
            <a:r>
              <a:rPr lang="ru-RU" sz="800" dirty="0"/>
              <a:t>т.е. создает годовую секцию для текущего года, переносит туда данные из ежемесячных и создает ежемесячные секции для следующего года.</a:t>
            </a:r>
          </a:p>
          <a:p>
            <a:endParaRPr lang="ru-RU" sz="800" dirty="0"/>
          </a:p>
          <a:p>
            <a:r>
              <a:rPr lang="ru-RU" sz="800" dirty="0"/>
              <a:t>Аналогичное поведение и для других размерностей архивных и фактических секций.</a:t>
            </a:r>
          </a:p>
          <a:p>
            <a:endParaRPr lang="ru-RU" sz="800" dirty="0"/>
          </a:p>
          <a:p>
            <a:r>
              <a:rPr lang="ru-RU" sz="800" dirty="0"/>
              <a:t>Таким образом, можно создать таблицу вида</a:t>
            </a:r>
            <a:r>
              <a:rPr lang="en-US" sz="800" dirty="0"/>
              <a:t>:</a:t>
            </a:r>
          </a:p>
          <a:p>
            <a:endParaRPr lang="en-US" sz="800" dirty="0"/>
          </a:p>
          <a:p>
            <a:r>
              <a:rPr lang="en-US" sz="800" dirty="0"/>
              <a:t>CREATE TABLE IF NOT EXISTS </a:t>
            </a:r>
            <a:r>
              <a:rPr lang="en-US" sz="800" dirty="0" err="1"/>
              <a:t>service.data_partition</a:t>
            </a:r>
            <a:r>
              <a:rPr lang="en-US" sz="800" dirty="0"/>
              <a:t> (</a:t>
            </a:r>
          </a:p>
          <a:p>
            <a:r>
              <a:rPr lang="en-US" sz="800" dirty="0"/>
              <a:t>	</a:t>
            </a:r>
            <a:r>
              <a:rPr lang="en-US" sz="800" dirty="0" err="1"/>
              <a:t>table_name</a:t>
            </a:r>
            <a:r>
              <a:rPr lang="en-US" sz="800" dirty="0"/>
              <a:t> varchar(255) NOT NULL</a:t>
            </a:r>
          </a:p>
          <a:p>
            <a:r>
              <a:rPr lang="en-US" sz="800" dirty="0"/>
              <a:t>	,</a:t>
            </a:r>
            <a:r>
              <a:rPr lang="en-US" sz="800" dirty="0" err="1"/>
              <a:t>schema_name</a:t>
            </a:r>
            <a:r>
              <a:rPr lang="en-US" sz="800" dirty="0"/>
              <a:t> varchar(255) NOT NULL</a:t>
            </a:r>
          </a:p>
          <a:p>
            <a:r>
              <a:rPr lang="en-US" sz="800" dirty="0"/>
              <a:t>	,</a:t>
            </a:r>
            <a:r>
              <a:rPr lang="en-US" sz="800" dirty="0" err="1"/>
              <a:t>is_create_index</a:t>
            </a:r>
            <a:r>
              <a:rPr lang="en-US" sz="800" dirty="0"/>
              <a:t> </a:t>
            </a:r>
            <a:r>
              <a:rPr lang="en-US" sz="800" dirty="0" err="1"/>
              <a:t>boolean</a:t>
            </a:r>
            <a:r>
              <a:rPr lang="en-US" sz="800" dirty="0"/>
              <a:t> DEFAULT TRUE NULL</a:t>
            </a:r>
          </a:p>
          <a:p>
            <a:r>
              <a:rPr lang="en-US" sz="800" dirty="0"/>
              <a:t>	,</a:t>
            </a:r>
            <a:r>
              <a:rPr lang="en-US" sz="800" dirty="0" err="1"/>
              <a:t>list_fields_key_index</a:t>
            </a:r>
            <a:r>
              <a:rPr lang="en-US" sz="800" dirty="0"/>
              <a:t> varchar (500) NULL </a:t>
            </a:r>
          </a:p>
          <a:p>
            <a:r>
              <a:rPr lang="en-US" sz="800" dirty="0"/>
              <a:t>	,</a:t>
            </a:r>
            <a:r>
              <a:rPr lang="en-US" sz="800" dirty="0" err="1"/>
              <a:t>size_fact_partition</a:t>
            </a:r>
            <a:r>
              <a:rPr lang="en-US" sz="800" dirty="0"/>
              <a:t> char(2) NOT NULL</a:t>
            </a:r>
          </a:p>
          <a:p>
            <a:r>
              <a:rPr lang="en-US" sz="800" dirty="0"/>
              <a:t>	,</a:t>
            </a:r>
            <a:r>
              <a:rPr lang="en-US" sz="800" dirty="0" err="1"/>
              <a:t>size_arhive_partition</a:t>
            </a:r>
            <a:r>
              <a:rPr lang="en-US" sz="800" dirty="0"/>
              <a:t> char(2) NOT NULL</a:t>
            </a:r>
          </a:p>
          <a:p>
            <a:r>
              <a:rPr lang="en-US" sz="800" dirty="0"/>
              <a:t>	,</a:t>
            </a:r>
            <a:r>
              <a:rPr lang="en-US" sz="800" dirty="0" err="1"/>
              <a:t>table_space_arhive</a:t>
            </a:r>
            <a:r>
              <a:rPr lang="en-US" sz="800" dirty="0"/>
              <a:t> varchar(255) NOT NULL DEFAULT '</a:t>
            </a:r>
            <a:r>
              <a:rPr lang="en-US" sz="800" dirty="0" err="1"/>
              <a:t>pg_default</a:t>
            </a:r>
            <a:r>
              <a:rPr lang="en-US" sz="800" dirty="0"/>
              <a:t>'</a:t>
            </a:r>
          </a:p>
          <a:p>
            <a:r>
              <a:rPr lang="en-US" sz="800" dirty="0"/>
              <a:t>	,</a:t>
            </a:r>
            <a:r>
              <a:rPr lang="en-US" sz="800" dirty="0" err="1"/>
              <a:t>table_space_fact</a:t>
            </a:r>
            <a:r>
              <a:rPr lang="en-US" sz="800" dirty="0"/>
              <a:t> varchar(255) NOT NULL DEFAULT '</a:t>
            </a:r>
            <a:r>
              <a:rPr lang="en-US" sz="800" dirty="0" err="1"/>
              <a:t>pg_default</a:t>
            </a:r>
            <a:r>
              <a:rPr lang="en-US" sz="800" dirty="0"/>
              <a:t>'</a:t>
            </a:r>
          </a:p>
          <a:p>
            <a:r>
              <a:rPr lang="en-US" sz="800" dirty="0"/>
              <a:t>	,</a:t>
            </a:r>
            <a:r>
              <a:rPr lang="en-US" sz="800" dirty="0" err="1"/>
              <a:t>is_actual</a:t>
            </a:r>
            <a:r>
              <a:rPr lang="en-US" sz="800" dirty="0"/>
              <a:t> </a:t>
            </a:r>
            <a:r>
              <a:rPr lang="en-US" sz="800" dirty="0" err="1"/>
              <a:t>boolean</a:t>
            </a:r>
            <a:r>
              <a:rPr lang="en-US" sz="800" dirty="0"/>
              <a:t> NOT NULL DEFAULT true</a:t>
            </a:r>
          </a:p>
          <a:p>
            <a:r>
              <a:rPr lang="en-US" sz="800" dirty="0"/>
              <a:t>	,</a:t>
            </a:r>
            <a:r>
              <a:rPr lang="en-US" sz="800" dirty="0" err="1"/>
              <a:t>dt_created</a:t>
            </a:r>
            <a:r>
              <a:rPr lang="en-US" sz="800" dirty="0"/>
              <a:t> timestamp NOT NULL DEFAULT LOCALTIMESTAMP</a:t>
            </a:r>
          </a:p>
          <a:p>
            <a:r>
              <a:rPr lang="en-US" sz="800" dirty="0"/>
              <a:t>	,creator varchar(64) NOT NULL DEFAULT SESSION_USER</a:t>
            </a:r>
          </a:p>
          <a:p>
            <a:r>
              <a:rPr lang="en-US" sz="800" dirty="0"/>
              <a:t>	,</a:t>
            </a:r>
            <a:r>
              <a:rPr lang="en-US" sz="800" dirty="0" err="1"/>
              <a:t>dt_modified</a:t>
            </a:r>
            <a:r>
              <a:rPr lang="en-US" sz="800" dirty="0"/>
              <a:t> timestamp NULL</a:t>
            </a:r>
          </a:p>
          <a:p>
            <a:r>
              <a:rPr lang="en-US" sz="800" dirty="0"/>
              <a:t>	,CONSTRAINT </a:t>
            </a:r>
            <a:r>
              <a:rPr lang="en-US" sz="800" dirty="0" err="1"/>
              <a:t>check_data_partition_size_fact_partition</a:t>
            </a:r>
            <a:r>
              <a:rPr lang="en-US" sz="800" dirty="0"/>
              <a:t> CHECK (</a:t>
            </a:r>
            <a:r>
              <a:rPr lang="en-US" sz="800" dirty="0" err="1"/>
              <a:t>size_fact_partition</a:t>
            </a:r>
            <a:r>
              <a:rPr lang="en-US" sz="800" dirty="0"/>
              <a:t> IN ('d','m','q','</a:t>
            </a:r>
            <a:r>
              <a:rPr lang="en-US" sz="800" dirty="0" err="1"/>
              <a:t>hy</a:t>
            </a:r>
            <a:r>
              <a:rPr lang="en-US" sz="800" dirty="0"/>
              <a:t>','y'))</a:t>
            </a:r>
          </a:p>
          <a:p>
            <a:r>
              <a:rPr lang="en-US" sz="800" dirty="0"/>
              <a:t>	,CONSTRAINT </a:t>
            </a:r>
            <a:r>
              <a:rPr lang="en-US" sz="800" dirty="0" err="1"/>
              <a:t>check_data_partition_size_arhive_partition</a:t>
            </a:r>
            <a:r>
              <a:rPr lang="en-US" sz="800" dirty="0"/>
              <a:t> CHECK (</a:t>
            </a:r>
            <a:r>
              <a:rPr lang="en-US" sz="800" dirty="0" err="1"/>
              <a:t>size_arhive_partition</a:t>
            </a:r>
            <a:r>
              <a:rPr lang="en-US" sz="800" dirty="0"/>
              <a:t> IN ('d','m','q','</a:t>
            </a:r>
            <a:r>
              <a:rPr lang="en-US" sz="800" dirty="0" err="1"/>
              <a:t>hy</a:t>
            </a:r>
            <a:r>
              <a:rPr lang="en-US" sz="800" dirty="0"/>
              <a:t>','y'))</a:t>
            </a:r>
          </a:p>
          <a:p>
            <a:r>
              <a:rPr lang="en-US" sz="800" dirty="0"/>
              <a:t>	,CONSTRAINT </a:t>
            </a:r>
            <a:r>
              <a:rPr lang="en-US" sz="800" dirty="0" err="1"/>
              <a:t>pk_data_partition</a:t>
            </a:r>
            <a:r>
              <a:rPr lang="en-US" sz="800" dirty="0"/>
              <a:t> PRIMARY KEY (</a:t>
            </a:r>
            <a:r>
              <a:rPr lang="en-US" sz="800" dirty="0" err="1"/>
              <a:t>schema_name,table_name</a:t>
            </a:r>
            <a:r>
              <a:rPr lang="en-US" sz="800" dirty="0"/>
              <a:t>)</a:t>
            </a:r>
          </a:p>
          <a:p>
            <a:r>
              <a:rPr lang="en-US" sz="800" dirty="0"/>
              <a:t>)</a:t>
            </a:r>
          </a:p>
          <a:p>
            <a:r>
              <a:rPr lang="en-US" sz="800" dirty="0"/>
              <a:t>;</a:t>
            </a:r>
            <a:endParaRPr lang="ru-RU" sz="800" dirty="0"/>
          </a:p>
          <a:p>
            <a:endParaRPr lang="ru-RU" sz="800" dirty="0"/>
          </a:p>
          <a:p>
            <a:r>
              <a:rPr lang="ru-RU" sz="800" dirty="0"/>
              <a:t>Наша система для автоматической обработки и запуска заданий (</a:t>
            </a:r>
            <a:r>
              <a:rPr lang="en-US" sz="800" dirty="0"/>
              <a:t>Apache </a:t>
            </a:r>
            <a:r>
              <a:rPr lang="en-US" sz="800" dirty="0" err="1"/>
              <a:t>NiFi</a:t>
            </a:r>
            <a:r>
              <a:rPr lang="ru-RU" sz="800" dirty="0"/>
              <a:t>, </a:t>
            </a:r>
            <a:r>
              <a:rPr lang="en-US" sz="800" dirty="0"/>
              <a:t>Apache Airflow</a:t>
            </a:r>
            <a:r>
              <a:rPr lang="ru-RU" sz="800" dirty="0"/>
              <a:t> и т.д.) будет считывать эту таблицу обрабатывать метаданные и запускать</a:t>
            </a:r>
          </a:p>
          <a:p>
            <a:r>
              <a:rPr lang="ru-RU" sz="800" dirty="0" err="1"/>
              <a:t>процеудру</a:t>
            </a:r>
            <a:r>
              <a:rPr lang="ru-RU" sz="800" dirty="0"/>
              <a:t> </a:t>
            </a:r>
            <a:r>
              <a:rPr lang="en-US" sz="800" dirty="0" err="1"/>
              <a:t>create_partition</a:t>
            </a:r>
            <a:r>
              <a:rPr lang="ru-RU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512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0" y="1"/>
            <a:ext cx="7290352" cy="316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Ссылка на </a:t>
            </a:r>
            <a:r>
              <a:rPr lang="en-US" sz="1800" dirty="0"/>
              <a:t>git </a:t>
            </a:r>
            <a:r>
              <a:rPr lang="ru-RU" sz="1800" dirty="0"/>
              <a:t>с кодом процедуры и скриптом для тестирования</a:t>
            </a:r>
            <a:r>
              <a:rPr lang="en-US" sz="1800" dirty="0"/>
              <a:t>:</a:t>
            </a:r>
            <a:endParaRPr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822A8-6503-3B8A-F631-AAEDBBFEC6FC}"/>
              </a:ext>
            </a:extLst>
          </p:cNvPr>
          <p:cNvSpPr txBox="1"/>
          <p:nvPr/>
        </p:nvSpPr>
        <p:spPr>
          <a:xfrm>
            <a:off x="43350" y="316149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hlinkClick r:id="rId3"/>
              </a:rPr>
              <a:t>Ссылка на </a:t>
            </a:r>
            <a:r>
              <a:rPr lang="en-US" sz="2000" dirty="0">
                <a:hlinkClick r:id="rId3"/>
              </a:rPr>
              <a:t>git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6550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/>
              <a:t>Тема: Автоматизация процесса создания </a:t>
            </a:r>
            <a:r>
              <a:rPr lang="ru-RU" sz="3000" dirty="0" err="1"/>
              <a:t>партиций</a:t>
            </a:r>
            <a:r>
              <a:rPr lang="ru-RU" sz="3000" dirty="0"/>
              <a:t> для секционированной таблицы по диапазону дат с релокацией данных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372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2418B"/>
                </a:solidFill>
              </a:rPr>
              <a:t>Андреев</a:t>
            </a:r>
            <a:r>
              <a:rPr lang="ru" dirty="0">
                <a:solidFill>
                  <a:srgbClr val="02418B"/>
                </a:solidFill>
              </a:rPr>
              <a:t> Евгений 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64850" y="3258852"/>
            <a:ext cx="5856300" cy="607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Старший разработчик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ООО «ТЦИ»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296C39-AF99-DA3C-6713-F1C808F65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249" y="2934218"/>
            <a:ext cx="1188091" cy="14566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124705109"/>
              </p:ext>
            </p:extLst>
          </p:nvPr>
        </p:nvGraphicFramePr>
        <p:xfrm>
          <a:off x="952500" y="2058925"/>
          <a:ext cx="7239000" cy="1233969"/>
        </p:xfrm>
        <a:graphic>
          <a:graphicData uri="http://schemas.openxmlformats.org/drawingml/2006/table">
            <a:tbl>
              <a:tblPr>
                <a:noFill/>
                <a:tableStyleId>{228D8719-99E6-4CF3-80C2-990F527EBB6F}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Автоматизация процесса секционирования таблиц по диапазону дат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Автоматизация релокации данных между секциями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возможность создания секций по расписанию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планировалось</a:t>
            </a:r>
            <a:endParaRPr sz="3000"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996412927"/>
              </p:ext>
            </p:extLst>
          </p:nvPr>
        </p:nvGraphicFramePr>
        <p:xfrm>
          <a:off x="952500" y="1544194"/>
          <a:ext cx="7239000" cy="577142"/>
        </p:xfrm>
        <a:graphic>
          <a:graphicData uri="http://schemas.openxmlformats.org/drawingml/2006/table">
            <a:tbl>
              <a:tblPr>
                <a:noFill/>
                <a:tableStyleId>{228D8719-99E6-4CF3-80C2-990F527EBB6F}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Ускорить и упростить процесс реализации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партиционирования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таблиц по диапазону дат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543876423"/>
              </p:ext>
            </p:extLst>
          </p:nvPr>
        </p:nvGraphicFramePr>
        <p:xfrm>
          <a:off x="952500" y="1544194"/>
          <a:ext cx="7239000" cy="1537897"/>
        </p:xfrm>
        <a:graphic>
          <a:graphicData uri="http://schemas.openxmlformats.org/drawingml/2006/table">
            <a:tbl>
              <a:tblPr>
                <a:noFill/>
                <a:tableStyleId>{228D8719-99E6-4CF3-80C2-990F527EBB6F}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2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Docker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источник - </a:t>
                      </a:r>
                      <a:r>
                        <a:rPr lang="ru-RU" sz="14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https://www.docker.com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2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Образ </a:t>
                      </a:r>
                      <a:r>
                        <a:rPr lang="ru-RU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*postgres:15.6-alpine3.19*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источник -  </a:t>
                      </a:r>
                      <a:r>
                        <a:rPr lang="ru-RU" sz="14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https://hub.docker.com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8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Desktop application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Dbeaver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, источник - </a:t>
                      </a:r>
                      <a:r>
                        <a:rPr lang="en-US" sz="14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ttps://dbeaver.io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Что получилось</a:t>
            </a:r>
            <a:endParaRPr sz="28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B159F2-8B96-EFD5-5A5C-B3FA0070408F}"/>
              </a:ext>
            </a:extLst>
          </p:cNvPr>
          <p:cNvSpPr txBox="1"/>
          <p:nvPr/>
        </p:nvSpPr>
        <p:spPr>
          <a:xfrm>
            <a:off x="360002" y="933855"/>
            <a:ext cx="47129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Процедура для создания </a:t>
            </a:r>
            <a:r>
              <a:rPr lang="ru-RU" dirty="0" err="1"/>
              <a:t>партиций</a:t>
            </a:r>
            <a:r>
              <a:rPr lang="en-US" dirty="0"/>
              <a:t> - </a:t>
            </a:r>
            <a:r>
              <a:rPr lang="en-US" b="1" dirty="0" err="1"/>
              <a:t>create_partition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sz="1100" dirty="0"/>
              <a:t>Параметры передаваемые в процедуру:</a:t>
            </a:r>
            <a:endParaRPr lang="en-US" sz="1100" dirty="0"/>
          </a:p>
          <a:p>
            <a:endParaRPr lang="ru-RU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1100" b="1" dirty="0"/>
              <a:t>_</a:t>
            </a:r>
            <a:r>
              <a:rPr lang="en-US" sz="1100" b="1" dirty="0" err="1"/>
              <a:t>table_name</a:t>
            </a:r>
            <a:r>
              <a:rPr lang="en-US" sz="1100" b="1" dirty="0"/>
              <a:t> </a:t>
            </a:r>
            <a:r>
              <a:rPr lang="en-US" sz="1100" dirty="0"/>
              <a:t>- </a:t>
            </a:r>
            <a:r>
              <a:rPr lang="ru-RU" sz="1100" dirty="0"/>
              <a:t>Сама секционированная таблица. На деле является виртуальной. Данные не содержит.</a:t>
            </a:r>
            <a:endParaRPr lang="en-US" sz="11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100" dirty="0"/>
              <a:t> </a:t>
            </a:r>
            <a:r>
              <a:rPr lang="ru-RU" sz="1100" b="1" dirty="0"/>
              <a:t>_</a:t>
            </a:r>
            <a:r>
              <a:rPr lang="en-US" sz="1100" b="1" dirty="0" err="1"/>
              <a:t>schema_name</a:t>
            </a:r>
            <a:r>
              <a:rPr lang="en-US" sz="1100" b="1" dirty="0"/>
              <a:t> </a:t>
            </a:r>
            <a:r>
              <a:rPr lang="en-US" sz="1100" dirty="0"/>
              <a:t>- </a:t>
            </a:r>
            <a:r>
              <a:rPr lang="ru-RU" sz="1100" dirty="0"/>
              <a:t>Схема, содержащая секционированную таблицу.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100" dirty="0"/>
              <a:t> </a:t>
            </a:r>
            <a:r>
              <a:rPr lang="ru-RU" sz="1100" b="1" dirty="0"/>
              <a:t>_</a:t>
            </a:r>
            <a:r>
              <a:rPr lang="en-US" sz="1100" b="1" dirty="0" err="1"/>
              <a:t>is_create_index</a:t>
            </a:r>
            <a:r>
              <a:rPr lang="en-US" sz="1100" b="1" dirty="0"/>
              <a:t> </a:t>
            </a:r>
            <a:r>
              <a:rPr lang="en-US" sz="1100" dirty="0"/>
              <a:t>- </a:t>
            </a:r>
            <a:r>
              <a:rPr lang="ru-RU" sz="1100" dirty="0"/>
              <a:t>Признак наличия индекса в </a:t>
            </a:r>
            <a:r>
              <a:rPr lang="ru-RU" sz="1100" dirty="0" err="1"/>
              <a:t>партициях</a:t>
            </a:r>
            <a:r>
              <a:rPr lang="ru-RU" sz="1100" dirty="0"/>
              <a:t>. Т.е. нужен ли индекс в создаваемых </a:t>
            </a:r>
            <a:r>
              <a:rPr lang="ru-RU" sz="1100" dirty="0" err="1"/>
              <a:t>партициях</a:t>
            </a:r>
            <a:r>
              <a:rPr lang="ru-RU" sz="11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1100" b="1" dirty="0"/>
              <a:t>_</a:t>
            </a:r>
            <a:r>
              <a:rPr lang="en-US" sz="1100" b="1" dirty="0" err="1"/>
              <a:t>list_fields_key_index</a:t>
            </a:r>
            <a:r>
              <a:rPr lang="en-US" sz="1100" b="1" dirty="0"/>
              <a:t> </a:t>
            </a:r>
            <a:r>
              <a:rPr lang="en-US" sz="1100" dirty="0"/>
              <a:t>- </a:t>
            </a:r>
            <a:r>
              <a:rPr lang="ru-RU" sz="1100" dirty="0"/>
              <a:t>Перечень полей, входящих в ключ индекса. Релевантен если признак наличия индекса в </a:t>
            </a:r>
            <a:r>
              <a:rPr lang="ru-RU" sz="1100" dirty="0" err="1"/>
              <a:t>партициях</a:t>
            </a:r>
            <a:r>
              <a:rPr lang="ru-RU" sz="1100" dirty="0"/>
              <a:t> проставлен в </a:t>
            </a:r>
            <a:r>
              <a:rPr lang="en-US" sz="1100" dirty="0"/>
              <a:t>TRUE. </a:t>
            </a:r>
            <a:r>
              <a:rPr lang="ru-RU" sz="1100" dirty="0"/>
              <a:t>Передается в виде строки, поля </a:t>
            </a:r>
            <a:r>
              <a:rPr lang="ru-RU" sz="1100" dirty="0" err="1"/>
              <a:t>указываюися</a:t>
            </a:r>
            <a:r>
              <a:rPr lang="ru-RU" sz="1100" dirty="0"/>
              <a:t> через Запятую. Пример</a:t>
            </a:r>
            <a:r>
              <a:rPr lang="en-US" sz="1100" dirty="0"/>
              <a:t>: </a:t>
            </a:r>
            <a:r>
              <a:rPr lang="ru-RU" sz="1100" dirty="0"/>
              <a:t>'</a:t>
            </a:r>
            <a:r>
              <a:rPr lang="en-US" sz="1100" dirty="0"/>
              <a:t>dt, txt'</a:t>
            </a:r>
          </a:p>
          <a:p>
            <a:pPr marL="228600" indent="-228600" algn="just">
              <a:buFont typeface="Wingdings" panose="05000000000000000000" pitchFamily="2" charset="2"/>
              <a:buChar char="q"/>
            </a:pPr>
            <a:r>
              <a:rPr lang="en-US" sz="1100" b="1" dirty="0"/>
              <a:t>_</a:t>
            </a:r>
            <a:r>
              <a:rPr lang="en-US" sz="1100" b="1" dirty="0" err="1"/>
              <a:t>is_create_default_partition</a:t>
            </a:r>
            <a:r>
              <a:rPr lang="en-US" sz="1100" b="1" dirty="0"/>
              <a:t> </a:t>
            </a:r>
            <a:r>
              <a:rPr lang="en-US" sz="1100" dirty="0"/>
              <a:t>- </a:t>
            </a:r>
            <a:r>
              <a:rPr lang="ru-RU" sz="1100" dirty="0"/>
              <a:t>Признак необходимости создание </a:t>
            </a:r>
            <a:r>
              <a:rPr lang="ru-RU" sz="1100" dirty="0" err="1"/>
              <a:t>партиции</a:t>
            </a:r>
            <a:r>
              <a:rPr lang="ru-RU" sz="1100" dirty="0"/>
              <a:t> по умолчанию. Значение по умолчанию = </a:t>
            </a:r>
            <a:r>
              <a:rPr lang="en-US" sz="1100" dirty="0"/>
              <a:t>FALSE</a:t>
            </a:r>
          </a:p>
          <a:p>
            <a:pPr marL="228600" indent="-228600" algn="just">
              <a:buFont typeface="Wingdings" panose="05000000000000000000" pitchFamily="2" charset="2"/>
              <a:buChar char="q"/>
            </a:pPr>
            <a:r>
              <a:rPr lang="en-US" sz="1100" b="1" dirty="0"/>
              <a:t>_</a:t>
            </a:r>
            <a:r>
              <a:rPr lang="en-US" sz="1100" b="1" dirty="0" err="1"/>
              <a:t>table_space_default</a:t>
            </a:r>
            <a:r>
              <a:rPr lang="en-US" sz="1100" b="1" dirty="0"/>
              <a:t> </a:t>
            </a:r>
            <a:r>
              <a:rPr lang="en-US" sz="1100" dirty="0"/>
              <a:t>- </a:t>
            </a:r>
            <a:r>
              <a:rPr lang="ru-RU" sz="1100" dirty="0"/>
              <a:t>Наименование табличного пространства, где будет хранится </a:t>
            </a:r>
            <a:r>
              <a:rPr lang="ru-RU" sz="1100" dirty="0" err="1"/>
              <a:t>партиция</a:t>
            </a:r>
            <a:r>
              <a:rPr lang="ru-RU" sz="1100" dirty="0"/>
              <a:t> по умолчанию. Релевантен, если </a:t>
            </a:r>
            <a:r>
              <a:rPr lang="ru-RU" sz="1100" b="1" dirty="0"/>
              <a:t>_</a:t>
            </a:r>
            <a:r>
              <a:rPr lang="en-US" sz="1100" b="1" dirty="0" err="1"/>
              <a:t>is_create_default_partition</a:t>
            </a:r>
            <a:r>
              <a:rPr lang="en-US" sz="1100" b="1" dirty="0"/>
              <a:t> </a:t>
            </a:r>
            <a:r>
              <a:rPr lang="en-US" sz="1100" dirty="0"/>
              <a:t>= TRUE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63213"/>
            <a:ext cx="8520600" cy="583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710136" y="1264350"/>
            <a:ext cx="3073862" cy="289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B159F2-8B96-EFD5-5A5C-B3FA0070408F}"/>
              </a:ext>
            </a:extLst>
          </p:cNvPr>
          <p:cNvSpPr txBox="1"/>
          <p:nvPr/>
        </p:nvSpPr>
        <p:spPr>
          <a:xfrm>
            <a:off x="417865" y="646889"/>
            <a:ext cx="5160948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is_create_arhive_partition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Признак </a:t>
            </a:r>
            <a:r>
              <a:rPr lang="ru-RU" sz="1050" dirty="0" err="1"/>
              <a:t>небходимости</a:t>
            </a:r>
            <a:r>
              <a:rPr lang="ru-RU" sz="1050" dirty="0"/>
              <a:t> создания архивных </a:t>
            </a:r>
            <a:r>
              <a:rPr lang="ru-RU" sz="1050" dirty="0" err="1"/>
              <a:t>партиций</a:t>
            </a:r>
            <a:r>
              <a:rPr lang="ru-RU" sz="1050" dirty="0"/>
              <a:t>. Значение по умолчанию = </a:t>
            </a:r>
            <a:r>
              <a:rPr lang="en-US" sz="1050" dirty="0"/>
              <a:t>FALSE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dirty="0"/>
              <a:t>_</a:t>
            </a:r>
            <a:r>
              <a:rPr lang="en-US" sz="1050" b="1" dirty="0" err="1"/>
              <a:t>table_space_arhive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Наименование табличного пространства, где будут хранится архивные </a:t>
            </a:r>
            <a:r>
              <a:rPr lang="ru-RU" sz="1050" dirty="0" err="1"/>
              <a:t>партиции</a:t>
            </a:r>
            <a:endParaRPr lang="ru-RU" sz="1050" dirty="0"/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ru-RU" sz="1050" b="1" dirty="0"/>
              <a:t>_</a:t>
            </a:r>
            <a:r>
              <a:rPr lang="en-US" sz="1050" b="1" dirty="0" err="1"/>
              <a:t>size_arhive_partition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Размер архивной </a:t>
            </a:r>
            <a:r>
              <a:rPr lang="ru-RU" sz="1050" dirty="0" err="1"/>
              <a:t>партиции</a:t>
            </a:r>
            <a:r>
              <a:rPr lang="ru-RU" sz="1050" dirty="0"/>
              <a:t>. допустимые значения: </a:t>
            </a:r>
            <a:r>
              <a:rPr lang="en-US" sz="1050" dirty="0" err="1"/>
              <a:t>d,m,q,hy,y</a:t>
            </a:r>
            <a:r>
              <a:rPr lang="en-US" sz="1050" dirty="0"/>
              <a:t>. </a:t>
            </a:r>
            <a:r>
              <a:rPr lang="ru-RU" sz="1050" dirty="0"/>
              <a:t>Значение по умолчанию = </a:t>
            </a:r>
            <a:r>
              <a:rPr lang="en-US" sz="1050" dirty="0"/>
              <a:t>y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dt_start_arhive_partition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Начальная дата создания архивных </a:t>
            </a:r>
            <a:r>
              <a:rPr lang="ru-RU" sz="1050" dirty="0" err="1"/>
              <a:t>партиций</a:t>
            </a:r>
            <a:r>
              <a:rPr lang="ru-RU" sz="1050" dirty="0"/>
              <a:t>. Параметр имеет тип данных </a:t>
            </a:r>
            <a:r>
              <a:rPr lang="en-US" sz="1050" dirty="0"/>
              <a:t>timestamp. </a:t>
            </a:r>
            <a:r>
              <a:rPr lang="ru-RU" sz="1050" dirty="0"/>
              <a:t>Релевантен, если </a:t>
            </a:r>
            <a:r>
              <a:rPr lang="ru-RU" sz="1050" b="1" dirty="0"/>
              <a:t>_</a:t>
            </a:r>
            <a:r>
              <a:rPr lang="en-US" sz="1050" b="1" dirty="0" err="1"/>
              <a:t>is_create_arhive_partition</a:t>
            </a:r>
            <a:r>
              <a:rPr lang="en-US" sz="1050" b="1" dirty="0"/>
              <a:t> </a:t>
            </a:r>
            <a:r>
              <a:rPr lang="en-US" sz="1050" dirty="0"/>
              <a:t>= TRUE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dt_end_arhive_partition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Конечная дата создания архивных </a:t>
            </a:r>
            <a:r>
              <a:rPr lang="ru-RU" sz="1050" dirty="0" err="1"/>
              <a:t>партиций</a:t>
            </a:r>
            <a:r>
              <a:rPr lang="ru-RU" sz="1050" dirty="0"/>
              <a:t>. Параметр имеет тип данных </a:t>
            </a:r>
            <a:r>
              <a:rPr lang="en-US" sz="1050" dirty="0"/>
              <a:t>timestamp. </a:t>
            </a:r>
            <a:r>
              <a:rPr lang="ru-RU" sz="1050" dirty="0"/>
              <a:t>Релевантен, если </a:t>
            </a:r>
            <a:r>
              <a:rPr lang="ru-RU" sz="1050" b="1" dirty="0"/>
              <a:t>_</a:t>
            </a:r>
            <a:r>
              <a:rPr lang="en-US" sz="1050" b="1" dirty="0" err="1"/>
              <a:t>is_create_arhive_partition</a:t>
            </a:r>
            <a:r>
              <a:rPr lang="en-US" sz="1050" b="1" dirty="0"/>
              <a:t> </a:t>
            </a:r>
            <a:r>
              <a:rPr lang="en-US" sz="1050" dirty="0"/>
              <a:t>= TRUE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is_relocate_data_to_arhive_partition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Признак переноса данных из фактической </a:t>
            </a:r>
            <a:r>
              <a:rPr lang="ru-RU" sz="1050" dirty="0" err="1"/>
              <a:t>партиции</a:t>
            </a:r>
            <a:r>
              <a:rPr lang="ru-RU" sz="1050" dirty="0"/>
              <a:t> в архивную. Значение по умолчанию = </a:t>
            </a:r>
            <a:r>
              <a:rPr lang="en-US" sz="1050" dirty="0"/>
              <a:t>FALSE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is_create_fact_partition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Признак </a:t>
            </a:r>
            <a:r>
              <a:rPr lang="ru-RU" sz="1050" dirty="0" err="1"/>
              <a:t>небходимости</a:t>
            </a:r>
            <a:r>
              <a:rPr lang="ru-RU" sz="1050" dirty="0"/>
              <a:t> создания фактических </a:t>
            </a:r>
            <a:r>
              <a:rPr lang="ru-RU" sz="1050" dirty="0" err="1"/>
              <a:t>партиций</a:t>
            </a:r>
            <a:r>
              <a:rPr lang="ru-RU" sz="1050" dirty="0"/>
              <a:t>. Значение по умолчанию = </a:t>
            </a:r>
            <a:r>
              <a:rPr lang="en-US" sz="1050" dirty="0"/>
              <a:t>TRUE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table_space_fact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Наименование табличного пространства, где будут хранится фактические </a:t>
            </a:r>
            <a:r>
              <a:rPr lang="ru-RU" sz="1050" dirty="0" err="1"/>
              <a:t>партиции</a:t>
            </a:r>
            <a:endParaRPr lang="ru-RU" sz="1050" dirty="0"/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ru-RU" sz="1050" dirty="0"/>
              <a:t>_</a:t>
            </a:r>
            <a:r>
              <a:rPr lang="en-US" sz="1050" b="1" dirty="0" err="1"/>
              <a:t>size_fact_partition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Размер фактической </a:t>
            </a:r>
            <a:r>
              <a:rPr lang="ru-RU" sz="1050" dirty="0" err="1"/>
              <a:t>партиции</a:t>
            </a:r>
            <a:r>
              <a:rPr lang="ru-RU" sz="1050" dirty="0"/>
              <a:t>. допустимые значения: </a:t>
            </a:r>
            <a:r>
              <a:rPr lang="en-US" sz="1050" dirty="0" err="1"/>
              <a:t>d,m,q,hy,y</a:t>
            </a:r>
            <a:r>
              <a:rPr lang="en-US" sz="1050" dirty="0"/>
              <a:t>. </a:t>
            </a:r>
            <a:r>
              <a:rPr lang="ru-RU" sz="1050" dirty="0"/>
              <a:t>Значение по умолчанию = </a:t>
            </a:r>
            <a:r>
              <a:rPr lang="en-US" sz="1050" dirty="0"/>
              <a:t>m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dt_start_fact_partition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Дата начала создания фактических </a:t>
            </a:r>
            <a:r>
              <a:rPr lang="ru-RU" sz="1050" dirty="0" err="1"/>
              <a:t>партиций</a:t>
            </a:r>
            <a:r>
              <a:rPr lang="ru-RU" sz="1050" dirty="0"/>
              <a:t>. Параметр имеет тип данных </a:t>
            </a:r>
            <a:r>
              <a:rPr lang="en-US" sz="1050" dirty="0"/>
              <a:t>timestamp. </a:t>
            </a:r>
            <a:r>
              <a:rPr lang="ru-RU" sz="1050" dirty="0"/>
              <a:t>Релевантен, если </a:t>
            </a:r>
            <a:r>
              <a:rPr lang="ru-RU" sz="1050" b="1" dirty="0"/>
              <a:t>_</a:t>
            </a:r>
            <a:r>
              <a:rPr lang="en-US" sz="1050" b="1" dirty="0" err="1"/>
              <a:t>is_create_fact_partition</a:t>
            </a:r>
            <a:r>
              <a:rPr lang="en-US" sz="1050" b="1" dirty="0"/>
              <a:t> </a:t>
            </a:r>
            <a:r>
              <a:rPr lang="en-US" sz="1050" dirty="0"/>
              <a:t>= TRUE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dt_end_fact_partition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Дата окончания создания фактических </a:t>
            </a:r>
            <a:r>
              <a:rPr lang="ru-RU" sz="1050" dirty="0" err="1"/>
              <a:t>партиций</a:t>
            </a:r>
            <a:r>
              <a:rPr lang="ru-RU" sz="1050" dirty="0"/>
              <a:t>. Параметр имеет тип данных </a:t>
            </a:r>
            <a:r>
              <a:rPr lang="en-US" sz="1050" dirty="0"/>
              <a:t>timestamp. </a:t>
            </a:r>
            <a:r>
              <a:rPr lang="ru-RU" sz="1050" dirty="0"/>
              <a:t>Релевантен, если </a:t>
            </a:r>
            <a:r>
              <a:rPr lang="ru-RU" sz="1050" b="1" dirty="0"/>
              <a:t>_</a:t>
            </a:r>
            <a:r>
              <a:rPr lang="en-US" sz="1050" b="1" dirty="0" err="1"/>
              <a:t>is_create_fact_partition</a:t>
            </a:r>
            <a:r>
              <a:rPr lang="en-US" sz="1050" b="1" dirty="0"/>
              <a:t> </a:t>
            </a:r>
            <a:r>
              <a:rPr lang="en-US" sz="1050" dirty="0"/>
              <a:t>= TRUE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72271240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1900</Words>
  <Application>Microsoft Office PowerPoint</Application>
  <PresentationFormat>Экран (16:9)</PresentationFormat>
  <Paragraphs>207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Consolas</vt:lpstr>
      <vt:lpstr>Courier New</vt:lpstr>
      <vt:lpstr>Arial</vt:lpstr>
      <vt:lpstr>Roboto</vt:lpstr>
      <vt:lpstr>Wingdings</vt:lpstr>
      <vt:lpstr>Светлая тема</vt:lpstr>
      <vt:lpstr>PostgreSQL для администраторов баз данных и разработчиков </vt:lpstr>
      <vt:lpstr>Меня хорошо видно &amp; слышно?</vt:lpstr>
      <vt:lpstr>Защита проекта Тема: Автоматизация процесса создания партиций для секционированной таблицы по диапазону дат с релокацией данных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</vt:lpstr>
      <vt:lpstr>Что получилось</vt:lpstr>
      <vt:lpstr>Что получилось</vt:lpstr>
      <vt:lpstr>Как пользоваться при первоначальном создании секционированной таблицы</vt:lpstr>
      <vt:lpstr>Релокация данных</vt:lpstr>
      <vt:lpstr>Запуск по расписанию</vt:lpstr>
      <vt:lpstr>Ссылка на git с кодом процедуры и скриптом для тестирования: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Евгений А</cp:lastModifiedBy>
  <cp:revision>63</cp:revision>
  <dcterms:modified xsi:type="dcterms:W3CDTF">2024-07-21T16:24:04Z</dcterms:modified>
</cp:coreProperties>
</file>