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ru-RU"/>
              <a:t>Образец заголовка</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4E55EE2-9FFC-4D67-93CF-17083C24E7D3}" type="datetimeFigureOut">
              <a:rPr lang="ru-RU" smtClean="0"/>
              <a:t>17.05.2022</a:t>
            </a:fld>
            <a:endParaRPr lang="ru-RU"/>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ru-RU"/>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8E0CAD6-9458-490F-956B-33E979C1E113}" type="slidenum">
              <a:rPr lang="ru-RU" smtClean="0"/>
              <a:t>‹#›</a:t>
            </a:fld>
            <a:endParaRPr lang="ru-RU"/>
          </a:p>
        </p:txBody>
      </p:sp>
    </p:spTree>
    <p:extLst>
      <p:ext uri="{BB962C8B-B14F-4D97-AF65-F5344CB8AC3E}">
        <p14:creationId xmlns:p14="http://schemas.microsoft.com/office/powerpoint/2010/main" val="3584379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4E55EE2-9FFC-4D67-93CF-17083C24E7D3}" type="datetimeFigureOut">
              <a:rPr lang="ru-RU" smtClean="0"/>
              <a:t>17.05.2022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8E0CAD6-9458-490F-956B-33E979C1E113}" type="slidenum">
              <a:rPr lang="ru-RU" smtClean="0"/>
              <a:t>‹#›</a:t>
            </a:fld>
            <a:endParaRPr lang="ru-RU"/>
          </a:p>
        </p:txBody>
      </p:sp>
    </p:spTree>
    <p:extLst>
      <p:ext uri="{BB962C8B-B14F-4D97-AF65-F5344CB8AC3E}">
        <p14:creationId xmlns:p14="http://schemas.microsoft.com/office/powerpoint/2010/main" val="411027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4E55EE2-9FFC-4D67-93CF-17083C24E7D3}" type="datetimeFigureOut">
              <a:rPr lang="ru-RU" smtClean="0"/>
              <a:t>17.05.2022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8E0CAD6-9458-490F-956B-33E979C1E113}" type="slidenum">
              <a:rPr lang="ru-RU" smtClean="0"/>
              <a:t>‹#›</a:t>
            </a:fld>
            <a:endParaRPr lang="ru-RU"/>
          </a:p>
        </p:txBody>
      </p:sp>
    </p:spTree>
    <p:extLst>
      <p:ext uri="{BB962C8B-B14F-4D97-AF65-F5344CB8AC3E}">
        <p14:creationId xmlns:p14="http://schemas.microsoft.com/office/powerpoint/2010/main" val="44864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4E55EE2-9FFC-4D67-93CF-17083C24E7D3}" type="datetimeFigureOut">
              <a:rPr lang="ru-RU" smtClean="0"/>
              <a:t>17.05.2022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8E0CAD6-9458-490F-956B-33E979C1E113}" type="slidenum">
              <a:rPr lang="ru-RU" smtClean="0"/>
              <a:t>‹#›</a:t>
            </a:fld>
            <a:endParaRPr lang="ru-RU"/>
          </a:p>
        </p:txBody>
      </p:sp>
    </p:spTree>
    <p:extLst>
      <p:ext uri="{BB962C8B-B14F-4D97-AF65-F5344CB8AC3E}">
        <p14:creationId xmlns:p14="http://schemas.microsoft.com/office/powerpoint/2010/main" val="205005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ru-RU"/>
              <a:t>Образец заголовка</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4E55EE2-9FFC-4D67-93CF-17083C24E7D3}" type="datetimeFigureOut">
              <a:rPr lang="ru-RU" smtClean="0"/>
              <a:t>17.05.2022</a:t>
            </a:fld>
            <a:endParaRPr lang="ru-RU"/>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ru-RU"/>
          </a:p>
        </p:txBody>
      </p:sp>
      <p:sp>
        <p:nvSpPr>
          <p:cNvPr id="6" name="Slide Number Placeholder 5"/>
          <p:cNvSpPr>
            <a:spLocks noGrp="1"/>
          </p:cNvSpPr>
          <p:nvPr>
            <p:ph type="sldNum" sz="quarter" idx="12"/>
          </p:nvPr>
        </p:nvSpPr>
        <p:spPr>
          <a:xfrm>
            <a:off x="8604504" y="5211060"/>
            <a:ext cx="2112264" cy="228600"/>
          </a:xfrm>
        </p:spPr>
        <p:txBody>
          <a:bodyPr/>
          <a:lstStyle/>
          <a:p>
            <a:fld id="{A8E0CAD6-9458-490F-956B-33E979C1E113}" type="slidenum">
              <a:rPr lang="ru-RU" smtClean="0"/>
              <a:t>‹#›</a:t>
            </a:fld>
            <a:endParaRPr lang="ru-RU"/>
          </a:p>
        </p:txBody>
      </p:sp>
    </p:spTree>
    <p:extLst>
      <p:ext uri="{BB962C8B-B14F-4D97-AF65-F5344CB8AC3E}">
        <p14:creationId xmlns:p14="http://schemas.microsoft.com/office/powerpoint/2010/main" val="27272875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4E55EE2-9FFC-4D67-93CF-17083C24E7D3}" type="datetimeFigureOut">
              <a:rPr lang="ru-RU" smtClean="0"/>
              <a:t>17.05.2022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8E0CAD6-9458-490F-956B-33E979C1E113}" type="slidenum">
              <a:rPr lang="ru-RU" smtClean="0"/>
              <a:t>‹#›</a:t>
            </a:fld>
            <a:endParaRPr lang="ru-RU"/>
          </a:p>
        </p:txBody>
      </p:sp>
    </p:spTree>
    <p:extLst>
      <p:ext uri="{BB962C8B-B14F-4D97-AF65-F5344CB8AC3E}">
        <p14:creationId xmlns:p14="http://schemas.microsoft.com/office/powerpoint/2010/main" val="334012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4E55EE2-9FFC-4D67-93CF-17083C24E7D3}" type="datetimeFigureOut">
              <a:rPr lang="ru-RU" smtClean="0"/>
              <a:t>17.05.2022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8E0CAD6-9458-490F-956B-33E979C1E113}" type="slidenum">
              <a:rPr lang="ru-RU" smtClean="0"/>
              <a:t>‹#›</a:t>
            </a:fld>
            <a:endParaRPr lang="ru-RU"/>
          </a:p>
        </p:txBody>
      </p:sp>
    </p:spTree>
    <p:extLst>
      <p:ext uri="{BB962C8B-B14F-4D97-AF65-F5344CB8AC3E}">
        <p14:creationId xmlns:p14="http://schemas.microsoft.com/office/powerpoint/2010/main" val="50662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4E55EE2-9FFC-4D67-93CF-17083C24E7D3}" type="datetimeFigureOut">
              <a:rPr lang="ru-RU" smtClean="0"/>
              <a:t>17.05.2022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8E0CAD6-9458-490F-956B-33E979C1E113}" type="slidenum">
              <a:rPr lang="ru-RU" smtClean="0"/>
              <a:t>‹#›</a:t>
            </a:fld>
            <a:endParaRPr lang="ru-RU"/>
          </a:p>
        </p:txBody>
      </p:sp>
    </p:spTree>
    <p:extLst>
      <p:ext uri="{BB962C8B-B14F-4D97-AF65-F5344CB8AC3E}">
        <p14:creationId xmlns:p14="http://schemas.microsoft.com/office/powerpoint/2010/main" val="251464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55EE2-9FFC-4D67-93CF-17083C24E7D3}" type="datetimeFigureOut">
              <a:rPr lang="ru-RU" smtClean="0"/>
              <a:t>17.05.2022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8E0CAD6-9458-490F-956B-33E979C1E113}" type="slidenum">
              <a:rPr lang="ru-RU" smtClean="0"/>
              <a:t>‹#›</a:t>
            </a:fld>
            <a:endParaRPr lang="ru-RU"/>
          </a:p>
        </p:txBody>
      </p:sp>
    </p:spTree>
    <p:extLst>
      <p:ext uri="{BB962C8B-B14F-4D97-AF65-F5344CB8AC3E}">
        <p14:creationId xmlns:p14="http://schemas.microsoft.com/office/powerpoint/2010/main" val="250782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ru-RU"/>
              <a:t>Образец заголовка</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64E55EE2-9FFC-4D67-93CF-17083C24E7D3}" type="datetimeFigureOut">
              <a:rPr lang="ru-RU" smtClean="0"/>
              <a:t>17.05.2022</a:t>
            </a:fld>
            <a:endParaRPr lang="ru-RU"/>
          </a:p>
        </p:txBody>
      </p:sp>
      <p:sp>
        <p:nvSpPr>
          <p:cNvPr id="9" name="Footer Placeholder 8"/>
          <p:cNvSpPr>
            <a:spLocks noGrp="1"/>
          </p:cNvSpPr>
          <p:nvPr>
            <p:ph type="ftr" sz="quarter" idx="11"/>
          </p:nvPr>
        </p:nvSpPr>
        <p:spPr/>
        <p:txBody>
          <a:bodyPr/>
          <a:lstStyle>
            <a:lvl1pPr algn="r">
              <a:defRPr/>
            </a:lvl1pPr>
          </a:lstStyle>
          <a:p>
            <a:endParaRPr lang="ru-RU"/>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8E0CAD6-9458-490F-956B-33E979C1E113}" type="slidenum">
              <a:rPr lang="ru-RU" smtClean="0"/>
              <a:t>‹#›</a:t>
            </a:fld>
            <a:endParaRPr lang="ru-RU"/>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079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4E55EE2-9FFC-4D67-93CF-17083C24E7D3}" type="datetimeFigureOut">
              <a:rPr lang="ru-RU" smtClean="0"/>
              <a:t>17.05.2022</a:t>
            </a:fld>
            <a:endParaRPr lang="ru-RU"/>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ru-RU"/>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8E0CAD6-9458-490F-956B-33E979C1E113}" type="slidenum">
              <a:rPr lang="ru-RU" smtClean="0"/>
              <a:t>‹#›</a:t>
            </a:fld>
            <a:endParaRPr lang="ru-RU"/>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167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4E55EE2-9FFC-4D67-93CF-17083C24E7D3}" type="datetimeFigureOut">
              <a:rPr lang="ru-RU" smtClean="0"/>
              <a:t>17.05.2022</a:t>
            </a:fld>
            <a:endParaRPr lang="ru-RU"/>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ru-RU"/>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8E0CAD6-9458-490F-956B-33E979C1E113}" type="slidenum">
              <a:rPr lang="ru-RU" smtClean="0"/>
              <a:t>‹#›</a:t>
            </a:fld>
            <a:endParaRPr lang="ru-RU"/>
          </a:p>
        </p:txBody>
      </p:sp>
    </p:spTree>
    <p:extLst>
      <p:ext uri="{BB962C8B-B14F-4D97-AF65-F5344CB8AC3E}">
        <p14:creationId xmlns:p14="http://schemas.microsoft.com/office/powerpoint/2010/main" val="1315288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F5A105-5D92-860C-C76C-E166F4A085B8}"/>
              </a:ext>
            </a:extLst>
          </p:cNvPr>
          <p:cNvSpPr>
            <a:spLocks noGrp="1"/>
          </p:cNvSpPr>
          <p:nvPr>
            <p:ph type="ctrTitle"/>
          </p:nvPr>
        </p:nvSpPr>
        <p:spPr/>
        <p:txBody>
          <a:bodyPr/>
          <a:lstStyle/>
          <a:p>
            <a:r>
              <a:rPr lang="ru-RU" dirty="0"/>
              <a:t>Себестоимость продукции работ, услуг</a:t>
            </a:r>
          </a:p>
        </p:txBody>
      </p:sp>
      <p:sp>
        <p:nvSpPr>
          <p:cNvPr id="3" name="Подзаголовок 2">
            <a:extLst>
              <a:ext uri="{FF2B5EF4-FFF2-40B4-BE49-F238E27FC236}">
                <a16:creationId xmlns:a16="http://schemas.microsoft.com/office/drawing/2014/main" id="{01FAE197-9D00-C51E-8BF7-23A84517B164}"/>
              </a:ext>
            </a:extLst>
          </p:cNvPr>
          <p:cNvSpPr>
            <a:spLocks noGrp="1"/>
          </p:cNvSpPr>
          <p:nvPr>
            <p:ph type="subTitle" idx="1"/>
          </p:nvPr>
        </p:nvSpPr>
        <p:spPr/>
        <p:txBody>
          <a:bodyPr/>
          <a:lstStyle/>
          <a:p>
            <a:r>
              <a:rPr lang="ru-RU" dirty="0"/>
              <a:t>Игошина М. Е.</a:t>
            </a:r>
          </a:p>
        </p:txBody>
      </p:sp>
    </p:spTree>
    <p:extLst>
      <p:ext uri="{BB962C8B-B14F-4D97-AF65-F5344CB8AC3E}">
        <p14:creationId xmlns:p14="http://schemas.microsoft.com/office/powerpoint/2010/main" val="259791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A8021B-720A-8B40-0E29-54537943FA9D}"/>
              </a:ext>
            </a:extLst>
          </p:cNvPr>
          <p:cNvSpPr>
            <a:spLocks noGrp="1"/>
          </p:cNvSpPr>
          <p:nvPr>
            <p:ph type="title"/>
          </p:nvPr>
        </p:nvSpPr>
        <p:spPr/>
        <p:txBody>
          <a:bodyPr>
            <a:normAutofit fontScale="90000"/>
          </a:bodyPr>
          <a:lstStyle/>
          <a:p>
            <a:pPr algn="ctr"/>
            <a:r>
              <a:rPr lang="ru-RU" b="0" i="0" dirty="0">
                <a:solidFill>
                  <a:srgbClr val="333333"/>
                </a:solidFill>
                <a:effectLst/>
                <a:latin typeface="Helvetica Neue"/>
              </a:rPr>
              <a:t>Себестоимость продукции (работ, услуг)</a:t>
            </a:r>
            <a:endParaRPr lang="ru-RU" dirty="0"/>
          </a:p>
        </p:txBody>
      </p:sp>
      <p:sp>
        <p:nvSpPr>
          <p:cNvPr id="3" name="Объект 2">
            <a:extLst>
              <a:ext uri="{FF2B5EF4-FFF2-40B4-BE49-F238E27FC236}">
                <a16:creationId xmlns:a16="http://schemas.microsoft.com/office/drawing/2014/main" id="{C66E5B4D-7566-02A2-8476-416E8EF259C1}"/>
              </a:ext>
            </a:extLst>
          </p:cNvPr>
          <p:cNvSpPr>
            <a:spLocks noGrp="1"/>
          </p:cNvSpPr>
          <p:nvPr>
            <p:ph idx="1"/>
          </p:nvPr>
        </p:nvSpPr>
        <p:spPr>
          <a:xfrm>
            <a:off x="1066800" y="1974999"/>
            <a:ext cx="10058400" cy="3931920"/>
          </a:xfrm>
        </p:spPr>
        <p:txBody>
          <a:bodyPr>
            <a:noAutofit/>
          </a:bodyPr>
          <a:lstStyle/>
          <a:p>
            <a:r>
              <a:rPr lang="ru-RU" sz="2400" b="0" i="0" dirty="0">
                <a:solidFill>
                  <a:srgbClr val="333333"/>
                </a:solidFill>
                <a:effectLst/>
                <a:latin typeface="Helvetica Neue"/>
              </a:rPr>
              <a:t>Полная себестоимость помимо затрат на производство включает еще затраты, связанные с реализацией продукции, и состоит из производственной себестоимости и внепроизводственных расходов. В зависимости от назначения различают плановую, сметную, нормативную, проектную, отчетную и хозрасчетную калькуляции. Плановая калькуляция предусматривает максимально допустимый размер затрат на изготовление продукции в планируемом периоде и составляется на все виды продукции, включенные в план. Сметная калькуляция разрабатывается аналогично плановой на разовые работы и производство изделий по заказам со стороны. Она является основой цены при расчетах с заказчиком.</a:t>
            </a:r>
            <a:endParaRPr lang="ru-RU" sz="2400" dirty="0"/>
          </a:p>
        </p:txBody>
      </p:sp>
      <p:pic>
        <p:nvPicPr>
          <p:cNvPr id="6146" name="Picture 2" descr="Еж, ежик PNG">
            <a:extLst>
              <a:ext uri="{FF2B5EF4-FFF2-40B4-BE49-F238E27FC236}">
                <a16:creationId xmlns:a16="http://schemas.microsoft.com/office/drawing/2014/main" id="{687F3FA3-E855-84F9-9100-2699CEDBC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153715">
            <a:off x="10229847" y="3376085"/>
            <a:ext cx="20955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55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3D1581-BA62-6A8B-5B04-94DF3ADBD666}"/>
              </a:ext>
            </a:extLst>
          </p:cNvPr>
          <p:cNvSpPr>
            <a:spLocks noGrp="1"/>
          </p:cNvSpPr>
          <p:nvPr>
            <p:ph type="title"/>
          </p:nvPr>
        </p:nvSpPr>
        <p:spPr/>
        <p:txBody>
          <a:bodyPr>
            <a:normAutofit fontScale="90000"/>
          </a:bodyPr>
          <a:lstStyle/>
          <a:p>
            <a:pPr algn="ctr"/>
            <a:r>
              <a:rPr lang="ru-RU" b="0" i="0" dirty="0">
                <a:solidFill>
                  <a:srgbClr val="333333"/>
                </a:solidFill>
                <a:effectLst/>
                <a:latin typeface="Helvetica Neue"/>
              </a:rPr>
              <a:t>Себестоимость продукции (работ, услуг)</a:t>
            </a:r>
            <a:endParaRPr lang="ru-RU" dirty="0"/>
          </a:p>
        </p:txBody>
      </p:sp>
      <p:sp>
        <p:nvSpPr>
          <p:cNvPr id="3" name="Объект 2">
            <a:extLst>
              <a:ext uri="{FF2B5EF4-FFF2-40B4-BE49-F238E27FC236}">
                <a16:creationId xmlns:a16="http://schemas.microsoft.com/office/drawing/2014/main" id="{448567C6-B67F-741E-6A5D-2244C83C419E}"/>
              </a:ext>
            </a:extLst>
          </p:cNvPr>
          <p:cNvSpPr>
            <a:spLocks noGrp="1"/>
          </p:cNvSpPr>
          <p:nvPr>
            <p:ph idx="1"/>
          </p:nvPr>
        </p:nvSpPr>
        <p:spPr/>
        <p:txBody>
          <a:bodyPr/>
          <a:lstStyle/>
          <a:p>
            <a:r>
              <a:rPr lang="ru-RU" b="0" i="0" dirty="0">
                <a:solidFill>
                  <a:srgbClr val="333333"/>
                </a:solidFill>
                <a:effectLst/>
                <a:latin typeface="Helvetica Neue"/>
              </a:rPr>
              <a:t>Для определения полной себестоимости товарной продукции необходимо к ее производственной себестоимости прибавить внепроизводственные расходы (см. табл. 2, п. 11). Внепроизводственные расходы включают расходы на упаковку изделий на складе, транспортировку продукции, комиссионные сборы и другие расходы, связанные со сбытом продукции. Полная себестоимость товарной продукции отличается от себестоимости реализуемой продукции, на базе которой определяется сумма прибыли, наличием остатков нереализованной продукции. Для определения себестоимости реализуемой продукции необходимо к полной себестоимости товарной продукции прибавить себестоимость остатков нереализованной продукции на начало планируемого периода и вычесть себестоимость остатков нереализованной продукции на конец планового периода. Смета затрат на производство используется при разработке финансового плана предприятия, для определения потребности в оборотных средствах, при составлении баланса доходов и расходов и определении ряда других показателей финансовой деятельности предприятия.</a:t>
            </a:r>
            <a:endParaRPr lang="ru-RU" dirty="0"/>
          </a:p>
        </p:txBody>
      </p:sp>
    </p:spTree>
    <p:extLst>
      <p:ext uri="{BB962C8B-B14F-4D97-AF65-F5344CB8AC3E}">
        <p14:creationId xmlns:p14="http://schemas.microsoft.com/office/powerpoint/2010/main" val="2351945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Ёжики живые - 62 фото">
            <a:extLst>
              <a:ext uri="{FF2B5EF4-FFF2-40B4-BE49-F238E27FC236}">
                <a16:creationId xmlns:a16="http://schemas.microsoft.com/office/drawing/2014/main" id="{107A500A-36F8-BDD4-963D-F0F1C27C5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88" y="211555"/>
            <a:ext cx="10295823" cy="64348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1EC97B-598B-8673-C5E0-D34DFF90244F}"/>
              </a:ext>
            </a:extLst>
          </p:cNvPr>
          <p:cNvSpPr txBox="1"/>
          <p:nvPr/>
        </p:nvSpPr>
        <p:spPr>
          <a:xfrm>
            <a:off x="1123749" y="5439436"/>
            <a:ext cx="9944500" cy="1015663"/>
          </a:xfrm>
          <a:prstGeom prst="rect">
            <a:avLst/>
          </a:prstGeom>
          <a:noFill/>
        </p:spPr>
        <p:txBody>
          <a:bodyPr wrap="square" rtlCol="0">
            <a:spAutoFit/>
          </a:bodyPr>
          <a:lstStyle/>
          <a:p>
            <a:pPr algn="ctr"/>
            <a:r>
              <a:rPr lang="ru-RU" sz="6000" b="1" dirty="0">
                <a:solidFill>
                  <a:srgbClr val="00B050"/>
                </a:solidFill>
              </a:rPr>
              <a:t>СПАСИБО ЗА ВНИМАНИЕ</a:t>
            </a:r>
          </a:p>
        </p:txBody>
      </p:sp>
    </p:spTree>
    <p:extLst>
      <p:ext uri="{BB962C8B-B14F-4D97-AF65-F5344CB8AC3E}">
        <p14:creationId xmlns:p14="http://schemas.microsoft.com/office/powerpoint/2010/main" val="83987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435E0B-3C28-4FA8-BAB1-DC52355E345D}"/>
              </a:ext>
            </a:extLst>
          </p:cNvPr>
          <p:cNvSpPr>
            <a:spLocks noGrp="1"/>
          </p:cNvSpPr>
          <p:nvPr>
            <p:ph type="title"/>
          </p:nvPr>
        </p:nvSpPr>
        <p:spPr/>
        <p:txBody>
          <a:bodyPr>
            <a:normAutofit fontScale="90000"/>
          </a:bodyPr>
          <a:lstStyle/>
          <a:p>
            <a:pPr algn="ctr"/>
            <a:r>
              <a:rPr lang="ru-RU" b="0" i="0" dirty="0">
                <a:solidFill>
                  <a:srgbClr val="333333"/>
                </a:solidFill>
                <a:effectLst/>
                <a:latin typeface="Helvetica Neue"/>
              </a:rPr>
              <a:t>Себестоимость продукции (работ, услуг)</a:t>
            </a:r>
            <a:endParaRPr lang="ru-RU" dirty="0"/>
          </a:p>
        </p:txBody>
      </p:sp>
      <p:sp>
        <p:nvSpPr>
          <p:cNvPr id="3" name="Объект 2">
            <a:extLst>
              <a:ext uri="{FF2B5EF4-FFF2-40B4-BE49-F238E27FC236}">
                <a16:creationId xmlns:a16="http://schemas.microsoft.com/office/drawing/2014/main" id="{2B60530B-363A-9B9B-3B59-D78A76CDE88F}"/>
              </a:ext>
            </a:extLst>
          </p:cNvPr>
          <p:cNvSpPr>
            <a:spLocks noGrp="1"/>
          </p:cNvSpPr>
          <p:nvPr>
            <p:ph idx="1"/>
          </p:nvPr>
        </p:nvSpPr>
        <p:spPr/>
        <p:txBody>
          <a:bodyPr>
            <a:normAutofit/>
          </a:bodyPr>
          <a:lstStyle/>
          <a:p>
            <a:r>
              <a:rPr lang="ru-RU" sz="2400" b="0" i="0" dirty="0">
                <a:solidFill>
                  <a:srgbClr val="333333"/>
                </a:solidFill>
                <a:effectLst/>
                <a:latin typeface="Helvetica Neue"/>
              </a:rPr>
              <a:t>Себестоимость продукции (работ, услуг) представляет собой стоимостную оценку используемых в процессе производства продукции (работ, услуг) природных ресурсов, сырья, материалов, топлива, энергии, основных фондов, трудовых ресурсов, а также других затрат на ее производство и реализацию. Себестоимость отражает величину текущих затрат, имеющих производственный, некапитальный характер, обеспечивающих процесс простого воспроизводства на предприятии. </a:t>
            </a:r>
            <a:endParaRPr lang="ru-RU" sz="2400" dirty="0"/>
          </a:p>
        </p:txBody>
      </p:sp>
      <p:pic>
        <p:nvPicPr>
          <p:cNvPr id="1026" name="Picture 2" descr="Еж, ежик PNG">
            <a:extLst>
              <a:ext uri="{FF2B5EF4-FFF2-40B4-BE49-F238E27FC236}">
                <a16:creationId xmlns:a16="http://schemas.microsoft.com/office/drawing/2014/main" id="{FE92EC93-2328-4347-7D16-48309BB12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4155" y="4986399"/>
            <a:ext cx="2006266" cy="1407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35062C-8517-95C6-26D3-B476CE3C4286}"/>
              </a:ext>
            </a:extLst>
          </p:cNvPr>
          <p:cNvSpPr>
            <a:spLocks noGrp="1"/>
          </p:cNvSpPr>
          <p:nvPr>
            <p:ph type="title"/>
          </p:nvPr>
        </p:nvSpPr>
        <p:spPr/>
        <p:txBody>
          <a:bodyPr>
            <a:normAutofit fontScale="90000"/>
          </a:bodyPr>
          <a:lstStyle/>
          <a:p>
            <a:pPr algn="ctr"/>
            <a:r>
              <a:rPr lang="ru-RU" b="0" i="0" dirty="0">
                <a:solidFill>
                  <a:srgbClr val="333333"/>
                </a:solidFill>
                <a:effectLst/>
                <a:latin typeface="Helvetica Neue"/>
              </a:rPr>
              <a:t>Себестоимость продукции (работ, услуг)</a:t>
            </a:r>
            <a:endParaRPr lang="ru-RU" dirty="0"/>
          </a:p>
        </p:txBody>
      </p:sp>
      <p:sp>
        <p:nvSpPr>
          <p:cNvPr id="3" name="Объект 2">
            <a:extLst>
              <a:ext uri="{FF2B5EF4-FFF2-40B4-BE49-F238E27FC236}">
                <a16:creationId xmlns:a16="http://schemas.microsoft.com/office/drawing/2014/main" id="{C74BB90A-D66C-5901-24BF-48C4B2AF6547}"/>
              </a:ext>
            </a:extLst>
          </p:cNvPr>
          <p:cNvSpPr>
            <a:spLocks noGrp="1"/>
          </p:cNvSpPr>
          <p:nvPr>
            <p:ph idx="1"/>
          </p:nvPr>
        </p:nvSpPr>
        <p:spPr/>
        <p:txBody>
          <a:bodyPr>
            <a:normAutofit/>
          </a:bodyPr>
          <a:lstStyle/>
          <a:p>
            <a:r>
              <a:rPr lang="ru-RU" sz="2400" b="0" i="0" dirty="0">
                <a:solidFill>
                  <a:srgbClr val="333333"/>
                </a:solidFill>
                <a:effectLst/>
                <a:latin typeface="Helvetica Neue"/>
              </a:rPr>
              <a:t>Себестоимость является экономической формой возмещения потребляемых факторов производства. Состав и структура затрат, включаемых в себестоимость продукции Затраты, образующие себестоимость, по экономическому содержанию группируются по следующим элементам: материальные затраты, затраты на оплату труда, отчисления на социальные нужды, амортизация основных фондов, прочие затраты.</a:t>
            </a:r>
            <a:endParaRPr lang="ru-RU" sz="2400" dirty="0"/>
          </a:p>
        </p:txBody>
      </p:sp>
      <p:pic>
        <p:nvPicPr>
          <p:cNvPr id="2050" name="Picture 2" descr="ежик, собака, животное">
            <a:extLst>
              <a:ext uri="{FF2B5EF4-FFF2-40B4-BE49-F238E27FC236}">
                <a16:creationId xmlns:a16="http://schemas.microsoft.com/office/drawing/2014/main" id="{0B04D193-7570-B42E-D3A6-222056E24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065" y="4685798"/>
            <a:ext cx="27622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33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336BDC-1BB0-9170-1C93-C5BC7CB0E503}"/>
              </a:ext>
            </a:extLst>
          </p:cNvPr>
          <p:cNvSpPr>
            <a:spLocks noGrp="1"/>
          </p:cNvSpPr>
          <p:nvPr>
            <p:ph type="title"/>
          </p:nvPr>
        </p:nvSpPr>
        <p:spPr/>
        <p:txBody>
          <a:bodyPr>
            <a:normAutofit fontScale="90000"/>
          </a:bodyPr>
          <a:lstStyle/>
          <a:p>
            <a:pPr algn="ctr"/>
            <a:r>
              <a:rPr lang="ru-RU" b="0" i="0" dirty="0">
                <a:solidFill>
                  <a:srgbClr val="333333"/>
                </a:solidFill>
                <a:effectLst/>
                <a:latin typeface="Helvetica Neue"/>
              </a:rPr>
              <a:t>Себестоимость продукции (работ, услуг)</a:t>
            </a:r>
            <a:endParaRPr lang="ru-RU" dirty="0"/>
          </a:p>
        </p:txBody>
      </p:sp>
      <p:sp>
        <p:nvSpPr>
          <p:cNvPr id="3" name="Объект 2">
            <a:extLst>
              <a:ext uri="{FF2B5EF4-FFF2-40B4-BE49-F238E27FC236}">
                <a16:creationId xmlns:a16="http://schemas.microsoft.com/office/drawing/2014/main" id="{993AF2B4-C942-75A5-BC48-A37B76ABA71F}"/>
              </a:ext>
            </a:extLst>
          </p:cNvPr>
          <p:cNvSpPr>
            <a:spLocks noGrp="1"/>
          </p:cNvSpPr>
          <p:nvPr>
            <p:ph idx="1"/>
          </p:nvPr>
        </p:nvSpPr>
        <p:spPr/>
        <p:txBody>
          <a:bodyPr>
            <a:normAutofit/>
          </a:bodyPr>
          <a:lstStyle/>
          <a:p>
            <a:r>
              <a:rPr lang="ru-RU" sz="2400" b="0" i="0" dirty="0">
                <a:solidFill>
                  <a:srgbClr val="333333"/>
                </a:solidFill>
                <a:effectLst/>
                <a:latin typeface="Helvetica Neue"/>
              </a:rPr>
              <a:t>Их структура формируется под влиянием различных факторов: характера производимой продукции и потребляемых материально-сырьевых ресурсов, технического уровня производства, форм его организации и размещения, условий снабжения и сбыта продукции и т.д. В зависимости от преобладающей доли отдельных элементов затрат различают следующие виды отраслей и производств: материалоемкие, трудоемкие, </a:t>
            </a:r>
            <a:r>
              <a:rPr lang="ru-RU" sz="2400" b="0" i="0" dirty="0" err="1">
                <a:solidFill>
                  <a:srgbClr val="333333"/>
                </a:solidFill>
                <a:effectLst/>
                <a:latin typeface="Helvetica Neue"/>
              </a:rPr>
              <a:t>фондоемкие</a:t>
            </a:r>
            <a:r>
              <a:rPr lang="ru-RU" sz="2400" b="0" i="0" dirty="0">
                <a:solidFill>
                  <a:srgbClr val="333333"/>
                </a:solidFill>
                <a:effectLst/>
                <a:latin typeface="Helvetica Neue"/>
              </a:rPr>
              <a:t>, топливо- и энергоемкие и смешанные. </a:t>
            </a:r>
            <a:endParaRPr lang="ru-RU" sz="2400" dirty="0"/>
          </a:p>
        </p:txBody>
      </p:sp>
      <p:sp>
        <p:nvSpPr>
          <p:cNvPr id="4" name="AutoShape 2" descr="Еж, ежик PNG">
            <a:extLst>
              <a:ext uri="{FF2B5EF4-FFF2-40B4-BE49-F238E27FC236}">
                <a16:creationId xmlns:a16="http://schemas.microsoft.com/office/drawing/2014/main" id="{504E9820-38C0-6449-0F4D-12A83E8A0393}"/>
              </a:ext>
            </a:extLst>
          </p:cNvPr>
          <p:cNvSpPr>
            <a:spLocks noChangeAspect="1" noChangeArrowheads="1"/>
          </p:cNvSpPr>
          <p:nvPr/>
        </p:nvSpPr>
        <p:spPr bwMode="auto">
          <a:xfrm>
            <a:off x="12058837" y="4154089"/>
            <a:ext cx="133163" cy="133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6" name="Picture 4" descr="Еж, ежик PNG">
            <a:extLst>
              <a:ext uri="{FF2B5EF4-FFF2-40B4-BE49-F238E27FC236}">
                <a16:creationId xmlns:a16="http://schemas.microsoft.com/office/drawing/2014/main" id="{CE4B6A0A-0722-8114-8BBA-44A10FA0A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837" y="4427621"/>
            <a:ext cx="3129324" cy="202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5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0FE27D-6EC1-B85F-2445-2286A68EE288}"/>
              </a:ext>
            </a:extLst>
          </p:cNvPr>
          <p:cNvSpPr>
            <a:spLocks noGrp="1"/>
          </p:cNvSpPr>
          <p:nvPr>
            <p:ph type="title"/>
          </p:nvPr>
        </p:nvSpPr>
        <p:spPr/>
        <p:txBody>
          <a:bodyPr>
            <a:normAutofit fontScale="90000"/>
          </a:bodyPr>
          <a:lstStyle/>
          <a:p>
            <a:pPr algn="ctr"/>
            <a:r>
              <a:rPr lang="ru-RU" b="0" i="0" dirty="0">
                <a:solidFill>
                  <a:srgbClr val="333333"/>
                </a:solidFill>
                <a:effectLst/>
                <a:latin typeface="Helvetica Neue"/>
              </a:rPr>
              <a:t>Себестоимость продукции (работ, услуг)</a:t>
            </a:r>
            <a:endParaRPr lang="ru-RU" dirty="0"/>
          </a:p>
        </p:txBody>
      </p:sp>
      <p:sp>
        <p:nvSpPr>
          <p:cNvPr id="3" name="Объект 2">
            <a:extLst>
              <a:ext uri="{FF2B5EF4-FFF2-40B4-BE49-F238E27FC236}">
                <a16:creationId xmlns:a16="http://schemas.microsoft.com/office/drawing/2014/main" id="{445A4A0E-D543-1CD7-600D-BABC9CAEADEF}"/>
              </a:ext>
            </a:extLst>
          </p:cNvPr>
          <p:cNvSpPr>
            <a:spLocks noGrp="1"/>
          </p:cNvSpPr>
          <p:nvPr>
            <p:ph idx="1"/>
          </p:nvPr>
        </p:nvSpPr>
        <p:spPr/>
        <p:txBody>
          <a:bodyPr>
            <a:normAutofit/>
          </a:bodyPr>
          <a:lstStyle/>
          <a:p>
            <a:r>
              <a:rPr lang="ru-RU" sz="2400" b="0" i="0" dirty="0">
                <a:solidFill>
                  <a:srgbClr val="333333"/>
                </a:solidFill>
                <a:effectLst/>
                <a:latin typeface="Helvetica Neue"/>
              </a:rPr>
              <a:t>Структура затрат не остается постоянной, она динамична. Амортизация основных фондов на их полное восстановление включается в себестоимость продукции в суммах, определяемых на основе балансовой стоимости фондов и действующих норм амортизационных отчислений. Износ начисляется как на собственные основные фонды, так и арендованные (если иное не предусмотрено договором аренды), а также на стоимость помещений, предоставляемых бесплатно предприятиям общественного питания и медицинского обслуживания трудовых коллективов предприятий.</a:t>
            </a:r>
            <a:endParaRPr lang="ru-RU" sz="2400" dirty="0"/>
          </a:p>
        </p:txBody>
      </p:sp>
      <p:pic>
        <p:nvPicPr>
          <p:cNvPr id="4" name="Рисунок 3">
            <a:extLst>
              <a:ext uri="{FF2B5EF4-FFF2-40B4-BE49-F238E27FC236}">
                <a16:creationId xmlns:a16="http://schemas.microsoft.com/office/drawing/2014/main" id="{C212D085-9233-06AF-417C-EE2C828BD84F}"/>
              </a:ext>
            </a:extLst>
          </p:cNvPr>
          <p:cNvPicPr>
            <a:picLocks noChangeAspect="1"/>
          </p:cNvPicPr>
          <p:nvPr/>
        </p:nvPicPr>
        <p:blipFill>
          <a:blip r:embed="rId2"/>
          <a:stretch>
            <a:fillRect/>
          </a:stretch>
        </p:blipFill>
        <p:spPr>
          <a:xfrm>
            <a:off x="10468949" y="1617846"/>
            <a:ext cx="1312501" cy="970547"/>
          </a:xfrm>
          <a:prstGeom prst="rect">
            <a:avLst/>
          </a:prstGeom>
        </p:spPr>
      </p:pic>
    </p:spTree>
    <p:extLst>
      <p:ext uri="{BB962C8B-B14F-4D97-AF65-F5344CB8AC3E}">
        <p14:creationId xmlns:p14="http://schemas.microsoft.com/office/powerpoint/2010/main" val="325158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49E5E0-7138-8DDF-58D0-3E9157ED2FD0}"/>
              </a:ext>
            </a:extLst>
          </p:cNvPr>
          <p:cNvSpPr>
            <a:spLocks noGrp="1"/>
          </p:cNvSpPr>
          <p:nvPr>
            <p:ph type="title"/>
          </p:nvPr>
        </p:nvSpPr>
        <p:spPr/>
        <p:txBody>
          <a:bodyPr>
            <a:normAutofit fontScale="90000"/>
          </a:bodyPr>
          <a:lstStyle/>
          <a:p>
            <a:pPr algn="ctr"/>
            <a:r>
              <a:rPr lang="ru-RU" b="0" i="0" dirty="0">
                <a:solidFill>
                  <a:srgbClr val="333333"/>
                </a:solidFill>
                <a:effectLst/>
                <a:latin typeface="Helvetica Neue"/>
              </a:rPr>
              <a:t>Себестоимость продукции (работ, услуг)</a:t>
            </a:r>
            <a:endParaRPr lang="ru-RU" dirty="0"/>
          </a:p>
        </p:txBody>
      </p:sp>
      <p:sp>
        <p:nvSpPr>
          <p:cNvPr id="3" name="Объект 2">
            <a:extLst>
              <a:ext uri="{FF2B5EF4-FFF2-40B4-BE49-F238E27FC236}">
                <a16:creationId xmlns:a16="http://schemas.microsoft.com/office/drawing/2014/main" id="{FE62F106-DCEA-2016-1AD1-2E8B5B526893}"/>
              </a:ext>
            </a:extLst>
          </p:cNvPr>
          <p:cNvSpPr>
            <a:spLocks noGrp="1"/>
          </p:cNvSpPr>
          <p:nvPr>
            <p:ph idx="1"/>
          </p:nvPr>
        </p:nvSpPr>
        <p:spPr/>
        <p:txBody>
          <a:bodyPr>
            <a:normAutofit/>
          </a:bodyPr>
          <a:lstStyle/>
          <a:p>
            <a:r>
              <a:rPr lang="ru-RU" sz="2400" b="0" i="0" dirty="0">
                <a:solidFill>
                  <a:srgbClr val="333333"/>
                </a:solidFill>
                <a:effectLst/>
                <a:latin typeface="Helvetica Neue"/>
              </a:rPr>
              <a:t>Материальные затраты во всех отраслях народного хозяйства (кроме добывающих) занимают основную долю в себестоимости продукции. В их состав входят: сырье, основные материалы, покупные полуфабрикаты, топливо, энергия и др. Сырье и материалы включают в себя стоимость приобретаемых со стороны ресурсов, которые входят в продукт и составляют его основу или являются необходимым компонентом. Покупные материалы и полуфабрикаты, приобретаемые со стороны, подвергаются в дальнейшем дополнительной обработке или сборке-монтажу.</a:t>
            </a:r>
            <a:endParaRPr lang="ru-RU" sz="2400" dirty="0"/>
          </a:p>
        </p:txBody>
      </p:sp>
      <p:pic>
        <p:nvPicPr>
          <p:cNvPr id="4098" name="Picture 2" descr="Еж, ежик PNG">
            <a:extLst>
              <a:ext uri="{FF2B5EF4-FFF2-40B4-BE49-F238E27FC236}">
                <a16:creationId xmlns:a16="http://schemas.microsoft.com/office/drawing/2014/main" id="{9AEA7319-A692-AC25-0EC2-8B1A2F0F6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738410">
            <a:off x="9855618" y="1031507"/>
            <a:ext cx="2539164" cy="169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97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7D1713-BDCB-171B-B583-B1BF409AA545}"/>
              </a:ext>
            </a:extLst>
          </p:cNvPr>
          <p:cNvSpPr>
            <a:spLocks noGrp="1"/>
          </p:cNvSpPr>
          <p:nvPr>
            <p:ph type="title"/>
          </p:nvPr>
        </p:nvSpPr>
        <p:spPr/>
        <p:txBody>
          <a:bodyPr>
            <a:normAutofit fontScale="90000"/>
          </a:bodyPr>
          <a:lstStyle/>
          <a:p>
            <a:pPr algn="ctr"/>
            <a:r>
              <a:rPr lang="ru-RU" b="0" i="0" dirty="0">
                <a:solidFill>
                  <a:srgbClr val="333333"/>
                </a:solidFill>
                <a:effectLst/>
                <a:latin typeface="Helvetica Neue"/>
              </a:rPr>
              <a:t>Себестоимость продукции (работ, услуг)</a:t>
            </a:r>
            <a:endParaRPr lang="ru-RU" dirty="0"/>
          </a:p>
        </p:txBody>
      </p:sp>
      <p:sp>
        <p:nvSpPr>
          <p:cNvPr id="3" name="Объект 2">
            <a:extLst>
              <a:ext uri="{FF2B5EF4-FFF2-40B4-BE49-F238E27FC236}">
                <a16:creationId xmlns:a16="http://schemas.microsoft.com/office/drawing/2014/main" id="{F96375A0-EB8F-B710-07B1-6C0302F9B185}"/>
              </a:ext>
            </a:extLst>
          </p:cNvPr>
          <p:cNvSpPr>
            <a:spLocks noGrp="1"/>
          </p:cNvSpPr>
          <p:nvPr>
            <p:ph idx="1"/>
          </p:nvPr>
        </p:nvSpPr>
        <p:spPr/>
        <p:txBody>
          <a:bodyPr>
            <a:normAutofit fontScale="92500" lnSpcReduction="20000"/>
          </a:bodyPr>
          <a:lstStyle/>
          <a:p>
            <a:pPr algn="l"/>
            <a:r>
              <a:rPr lang="ru-RU" sz="2600" b="0" i="0" dirty="0">
                <a:solidFill>
                  <a:srgbClr val="333333"/>
                </a:solidFill>
                <a:effectLst/>
                <a:latin typeface="Helvetica Neue"/>
              </a:rPr>
              <a:t> Вспомогательные материалы добавляются к основным с целью изменения их внешнего вида или других свойств, а также используются при обслуживании производства (смазочные, обтирочные, красители, упаковочные и проч.). Топливо (твердое, жидкое, газообразное) и энергия всех видов (электрическая, тепловая, сжатого воздуха, холода и др.), приобретаемые со стороны, выделяются особо в составе материальных затрат в связи с их важным народнохозяйственным значением. В материальные затраты включаются также расходы на тару, упаковочные материалы, инструмент, запасные части и др.</a:t>
            </a:r>
          </a:p>
          <a:p>
            <a:br>
              <a:rPr lang="ru-RU" dirty="0"/>
            </a:br>
            <a:endParaRPr lang="ru-RU" dirty="0"/>
          </a:p>
        </p:txBody>
      </p:sp>
      <p:pic>
        <p:nvPicPr>
          <p:cNvPr id="4" name="Рисунок 3">
            <a:extLst>
              <a:ext uri="{FF2B5EF4-FFF2-40B4-BE49-F238E27FC236}">
                <a16:creationId xmlns:a16="http://schemas.microsoft.com/office/drawing/2014/main" id="{61F9D69D-D569-98F9-5B4F-4FAE63DE2D70}"/>
              </a:ext>
            </a:extLst>
          </p:cNvPr>
          <p:cNvPicPr>
            <a:picLocks noChangeAspect="1"/>
          </p:cNvPicPr>
          <p:nvPr/>
        </p:nvPicPr>
        <p:blipFill>
          <a:blip r:embed="rId2"/>
          <a:stretch>
            <a:fillRect/>
          </a:stretch>
        </p:blipFill>
        <p:spPr>
          <a:xfrm>
            <a:off x="9398667" y="5194207"/>
            <a:ext cx="2424364" cy="1246439"/>
          </a:xfrm>
          <a:prstGeom prst="rect">
            <a:avLst/>
          </a:prstGeom>
        </p:spPr>
      </p:pic>
    </p:spTree>
    <p:extLst>
      <p:ext uri="{BB962C8B-B14F-4D97-AF65-F5344CB8AC3E}">
        <p14:creationId xmlns:p14="http://schemas.microsoft.com/office/powerpoint/2010/main" val="272729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4B261B-C197-C4F5-DC0F-2AE26D6DADE9}"/>
              </a:ext>
            </a:extLst>
          </p:cNvPr>
          <p:cNvSpPr>
            <a:spLocks noGrp="1"/>
          </p:cNvSpPr>
          <p:nvPr>
            <p:ph type="title"/>
          </p:nvPr>
        </p:nvSpPr>
        <p:spPr/>
        <p:txBody>
          <a:bodyPr>
            <a:normAutofit fontScale="90000"/>
          </a:bodyPr>
          <a:lstStyle/>
          <a:p>
            <a:pPr algn="ctr"/>
            <a:r>
              <a:rPr lang="ru-RU" b="0" i="0" dirty="0">
                <a:solidFill>
                  <a:srgbClr val="333333"/>
                </a:solidFill>
                <a:effectLst/>
                <a:latin typeface="Helvetica Neue"/>
              </a:rPr>
              <a:t>Себестоимость продукции (работ, услуг)</a:t>
            </a:r>
            <a:endParaRPr lang="ru-RU" dirty="0"/>
          </a:p>
        </p:txBody>
      </p:sp>
      <p:sp>
        <p:nvSpPr>
          <p:cNvPr id="3" name="Объект 2">
            <a:extLst>
              <a:ext uri="{FF2B5EF4-FFF2-40B4-BE49-F238E27FC236}">
                <a16:creationId xmlns:a16="http://schemas.microsoft.com/office/drawing/2014/main" id="{F1BAEB79-B0B1-01A0-7156-AA3C8FF79CC0}"/>
              </a:ext>
            </a:extLst>
          </p:cNvPr>
          <p:cNvSpPr>
            <a:spLocks noGrp="1"/>
          </p:cNvSpPr>
          <p:nvPr>
            <p:ph idx="1"/>
          </p:nvPr>
        </p:nvSpPr>
        <p:spPr>
          <a:xfrm>
            <a:off x="1066800" y="1974999"/>
            <a:ext cx="10058400" cy="4377891"/>
          </a:xfrm>
        </p:spPr>
        <p:txBody>
          <a:bodyPr>
            <a:normAutofit fontScale="85000" lnSpcReduction="20000"/>
          </a:bodyPr>
          <a:lstStyle/>
          <a:p>
            <a:pPr algn="l"/>
            <a:r>
              <a:rPr lang="ru-RU" sz="2800" b="0" i="0" dirty="0">
                <a:solidFill>
                  <a:srgbClr val="333333"/>
                </a:solidFill>
                <a:effectLst/>
                <a:latin typeface="Helvetica Neue"/>
              </a:rPr>
              <a:t>Затраты на оплату труда отражают участие в себестоимости продукции необходимого живого труда. Они включают заработную плату основного производственного персонала, а также не состоящих в штате работников. Оплата труда включает: заработную плату, начисляемую по сдельным расценкам, тарифным ставкам и должностным окладам в соответствии с системами оплаты труда, принятыми на предприятии; стоимость продукции, выдаваемой в порядке натуральной оплаты; надбавки и доплаты; премии за производственные результаты; оплату очередных и дополнительных отпусков; стоимость бесплатно предоставляемых услуг; единовременные вознаграждения за выслугу лет; надбавки по районным коэффициентам и другие расходы.</a:t>
            </a:r>
          </a:p>
          <a:p>
            <a:br>
              <a:rPr lang="ru-RU" dirty="0"/>
            </a:br>
            <a:endParaRPr lang="ru-RU" dirty="0"/>
          </a:p>
        </p:txBody>
      </p:sp>
      <p:pic>
        <p:nvPicPr>
          <p:cNvPr id="5122" name="Picture 2" descr="ежик, одомашненный ежик, Fourtoed ежик">
            <a:extLst>
              <a:ext uri="{FF2B5EF4-FFF2-40B4-BE49-F238E27FC236}">
                <a16:creationId xmlns:a16="http://schemas.microsoft.com/office/drawing/2014/main" id="{9E748FC0-C387-C473-7759-F08F52B6C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14" y="505110"/>
            <a:ext cx="1244172" cy="1244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6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522D38-7DF2-CEB5-8717-F20B4E24DAF7}"/>
              </a:ext>
            </a:extLst>
          </p:cNvPr>
          <p:cNvSpPr>
            <a:spLocks noGrp="1"/>
          </p:cNvSpPr>
          <p:nvPr>
            <p:ph type="title"/>
          </p:nvPr>
        </p:nvSpPr>
        <p:spPr/>
        <p:txBody>
          <a:bodyPr>
            <a:normAutofit fontScale="90000"/>
          </a:bodyPr>
          <a:lstStyle/>
          <a:p>
            <a:pPr algn="ctr"/>
            <a:r>
              <a:rPr lang="ru-RU" b="0" i="0" dirty="0">
                <a:solidFill>
                  <a:srgbClr val="333333"/>
                </a:solidFill>
                <a:effectLst/>
                <a:latin typeface="Helvetica Neue"/>
              </a:rPr>
              <a:t>Себестоимость продукции (работ, услуг)</a:t>
            </a:r>
            <a:endParaRPr lang="ru-RU" dirty="0"/>
          </a:p>
        </p:txBody>
      </p:sp>
      <p:sp>
        <p:nvSpPr>
          <p:cNvPr id="3" name="Объект 2">
            <a:extLst>
              <a:ext uri="{FF2B5EF4-FFF2-40B4-BE49-F238E27FC236}">
                <a16:creationId xmlns:a16="http://schemas.microsoft.com/office/drawing/2014/main" id="{27517BEB-C7D6-9887-6AFD-29B92EFBAE9B}"/>
              </a:ext>
            </a:extLst>
          </p:cNvPr>
          <p:cNvSpPr>
            <a:spLocks noGrp="1"/>
          </p:cNvSpPr>
          <p:nvPr>
            <p:ph idx="1"/>
          </p:nvPr>
        </p:nvSpPr>
        <p:spPr/>
        <p:txBody>
          <a:bodyPr>
            <a:normAutofit/>
          </a:bodyPr>
          <a:lstStyle/>
          <a:p>
            <a:r>
              <a:rPr lang="ru-RU" sz="2400" b="0" i="0" dirty="0">
                <a:solidFill>
                  <a:srgbClr val="333333"/>
                </a:solidFill>
                <a:effectLst/>
                <a:latin typeface="Helvetica Neue"/>
              </a:rPr>
              <a:t>В зависимости от полноты охвата классификационных статей расходов на промышленных предприятиях различают следующие виды себестоимости: • цеховую; • фабрично-заводскую; • полную себестоимость товарной продукции предприятия. Цеховая себестоимость продукции складывается из затрат цехов, участков; фабрично-заводская (производственная) себестоимость формируется из всех затрат предприятия, связанных с процессом производства и управления предприятием. </a:t>
            </a:r>
            <a:endParaRPr lang="ru-RU" sz="2400" dirty="0"/>
          </a:p>
        </p:txBody>
      </p:sp>
      <p:pic>
        <p:nvPicPr>
          <p:cNvPr id="4" name="Рисунок 3">
            <a:extLst>
              <a:ext uri="{FF2B5EF4-FFF2-40B4-BE49-F238E27FC236}">
                <a16:creationId xmlns:a16="http://schemas.microsoft.com/office/drawing/2014/main" id="{34BE14B6-94F0-9300-425D-C6B99071A819}"/>
              </a:ext>
            </a:extLst>
          </p:cNvPr>
          <p:cNvPicPr>
            <a:picLocks noChangeAspect="1"/>
          </p:cNvPicPr>
          <p:nvPr/>
        </p:nvPicPr>
        <p:blipFill>
          <a:blip r:embed="rId2"/>
          <a:stretch>
            <a:fillRect/>
          </a:stretch>
        </p:blipFill>
        <p:spPr>
          <a:xfrm>
            <a:off x="9894971" y="4731819"/>
            <a:ext cx="1607219" cy="1483587"/>
          </a:xfrm>
          <a:prstGeom prst="rect">
            <a:avLst/>
          </a:prstGeom>
        </p:spPr>
      </p:pic>
    </p:spTree>
    <p:extLst>
      <p:ext uri="{BB962C8B-B14F-4D97-AF65-F5344CB8AC3E}">
        <p14:creationId xmlns:p14="http://schemas.microsoft.com/office/powerpoint/2010/main" val="1336645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
  <a:themeElements>
    <a:clrScheme name="Савон">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Савон">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авон">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TM03457510[[fn=Савон]]</Template>
  <TotalTime>15</TotalTime>
  <Words>895</Words>
  <Application>Microsoft Office PowerPoint</Application>
  <PresentationFormat>Широкоэкранный</PresentationFormat>
  <Paragraphs>25</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Century Gothic</vt:lpstr>
      <vt:lpstr>Garamond</vt:lpstr>
      <vt:lpstr>Helvetica Neue</vt:lpstr>
      <vt:lpstr>Савон</vt:lpstr>
      <vt:lpstr>Себестоимость продукции работ, услуг</vt:lpstr>
      <vt:lpstr>Себестоимость продукции (работ, услуг)</vt:lpstr>
      <vt:lpstr>Себестоимость продукции (работ, услуг)</vt:lpstr>
      <vt:lpstr>Себестоимость продукции (работ, услуг)</vt:lpstr>
      <vt:lpstr>Себестоимость продукции (работ, услуг)</vt:lpstr>
      <vt:lpstr>Себестоимость продукции (работ, услуг)</vt:lpstr>
      <vt:lpstr>Себестоимость продукции (работ, услуг)</vt:lpstr>
      <vt:lpstr>Себестоимость продукции (работ, услуг)</vt:lpstr>
      <vt:lpstr>Себестоимость продукции (работ, услуг)</vt:lpstr>
      <vt:lpstr>Себестоимость продукции (работ, услуг)</vt:lpstr>
      <vt:lpstr>Себестоимость продукции (работ, услуг)</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Себестоимость продукции работ, услуг</dc:title>
  <dc:creator>Пользователь</dc:creator>
  <cp:lastModifiedBy>Пользователь</cp:lastModifiedBy>
  <cp:revision>1</cp:revision>
  <dcterms:created xsi:type="dcterms:W3CDTF">2022-05-17T06:39:15Z</dcterms:created>
  <dcterms:modified xsi:type="dcterms:W3CDTF">2022-05-17T06:54:25Z</dcterms:modified>
</cp:coreProperties>
</file>