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DA9F4A-F5AF-41D1-B326-C8FEFD153EAE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C0DFBE9-B40B-4207-9679-734E916BE95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8136904" cy="216024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9217024" cy="61949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ПРОИЗВОДСТВЕННАЯ И ПОЛНАЯ СЕБЕСТОИМОСТЬ</a:t>
            </a:r>
            <a:endParaRPr lang="ru-RU" sz="2800" dirty="0"/>
          </a:p>
        </p:txBody>
      </p:sp>
      <p:pic>
        <p:nvPicPr>
          <p:cNvPr id="14338" name="Picture 2" descr="Экономи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291207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476672"/>
            <a:ext cx="3657600" cy="914400"/>
          </a:xfrm>
        </p:spPr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5040560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 smtClean="0"/>
              <a:t>производственная себестоимость — включает цеховую себестоимость и общехозяйственные </a:t>
            </a:r>
            <a:r>
              <a:rPr lang="ru-RU" sz="3200" dirty="0" smtClean="0"/>
              <a:t>расходы;</a:t>
            </a:r>
          </a:p>
          <a:p>
            <a:endParaRPr lang="ru-RU" sz="3200" dirty="0" smtClean="0"/>
          </a:p>
          <a:p>
            <a:pPr fontAlgn="t"/>
            <a:r>
              <a:rPr lang="ru-RU" sz="3200" dirty="0" smtClean="0"/>
              <a:t>Себестоимость -Сумма</a:t>
            </a:r>
            <a:r>
              <a:rPr lang="ru-RU" sz="3200" dirty="0" smtClean="0"/>
              <a:t>, затраченная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при </a:t>
            </a:r>
            <a:r>
              <a:rPr lang="ru-RU" sz="3200" dirty="0" smtClean="0"/>
              <a:t>производстве </a:t>
            </a:r>
            <a:r>
              <a:rPr lang="ru-RU" sz="3200" dirty="0" smtClean="0"/>
              <a:t>товара</a:t>
            </a:r>
            <a:br>
              <a:rPr lang="ru-RU" sz="3200" dirty="0" smtClean="0"/>
            </a:br>
            <a:r>
              <a:rPr lang="ru-RU" sz="3200" dirty="0" smtClean="0"/>
              <a:t> </a:t>
            </a:r>
            <a:r>
              <a:rPr lang="ru-RU" sz="3200" dirty="0" smtClean="0"/>
              <a:t>(или его транспортировке</a:t>
            </a:r>
            <a:r>
              <a:rPr lang="ru-RU" sz="3200" dirty="0" smtClean="0"/>
              <a:t>,</a:t>
            </a:r>
            <a:br>
              <a:rPr lang="ru-RU" sz="3200" dirty="0" smtClean="0"/>
            </a:br>
            <a:r>
              <a:rPr lang="ru-RU" sz="3200" dirty="0" smtClean="0"/>
              <a:t> </a:t>
            </a:r>
            <a:r>
              <a:rPr lang="ru-RU" sz="3200" dirty="0" smtClean="0"/>
              <a:t>приобретении).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полная </a:t>
            </a:r>
            <a:r>
              <a:rPr lang="ru-RU" sz="3200" dirty="0" smtClean="0"/>
              <a:t>себестоимость — включает производственную себестоимость и затраты организации на реализацию продукции и внепроизводственные расходы.</a:t>
            </a:r>
            <a:endParaRPr lang="ru-RU" dirty="0"/>
          </a:p>
        </p:txBody>
      </p:sp>
      <p:pic>
        <p:nvPicPr>
          <p:cNvPr id="13314" name="Picture 2" descr="Полная себестоимос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348880"/>
            <a:ext cx="1802507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себестоимости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Себестоимость готовой продукции изменяется в зависимости от объёма затрат при её изготовлении. Таким образом, существуют следующие виды </a:t>
            </a:r>
            <a:r>
              <a:rPr lang="ru-RU" dirty="0" smtClean="0"/>
              <a:t>себестоимости:</a:t>
            </a:r>
            <a:endParaRPr lang="ru-RU" dirty="0" smtClean="0"/>
          </a:p>
          <a:p>
            <a:r>
              <a:rPr lang="ru-RU" i="1" dirty="0" smtClean="0"/>
              <a:t>прямая себестоимость</a:t>
            </a:r>
            <a:r>
              <a:rPr lang="ru-RU" dirty="0" smtClean="0"/>
              <a:t> — это затраты на сырьё и материалы, комплектующие, возвратные отходы, </a:t>
            </a:r>
            <a:r>
              <a:rPr lang="ru-RU" dirty="0" err="1" smtClean="0"/>
              <a:t>з</a:t>
            </a:r>
            <a:r>
              <a:rPr lang="ru-RU" dirty="0" smtClean="0"/>
              <a:t>/</a:t>
            </a:r>
            <a:r>
              <a:rPr lang="ru-RU" dirty="0" err="1" smtClean="0"/>
              <a:t>п</a:t>
            </a:r>
            <a:r>
              <a:rPr lang="ru-RU" dirty="0" smtClean="0"/>
              <a:t> рабочим, налоги и отчисления от </a:t>
            </a:r>
            <a:r>
              <a:rPr lang="ru-RU" dirty="0" err="1" smtClean="0"/>
              <a:t>з</a:t>
            </a:r>
            <a:r>
              <a:rPr lang="ru-RU" dirty="0" smtClean="0"/>
              <a:t>/</a:t>
            </a:r>
            <a:r>
              <a:rPr lang="ru-RU" dirty="0" err="1" smtClean="0"/>
              <a:t>п</a:t>
            </a:r>
            <a:r>
              <a:rPr lang="ru-RU" dirty="0" smtClean="0"/>
              <a:t>, а также расходы на оборудование;</a:t>
            </a:r>
          </a:p>
          <a:p>
            <a:r>
              <a:rPr lang="ru-RU" i="1" dirty="0" smtClean="0"/>
              <a:t>цеховая себестоимость</a:t>
            </a:r>
            <a:r>
              <a:rPr lang="ru-RU" dirty="0" smtClean="0"/>
              <a:t> — включает </a:t>
            </a:r>
            <a:r>
              <a:rPr lang="ru-RU" i="1" dirty="0" smtClean="0"/>
              <a:t>прямую себестоимость</a:t>
            </a:r>
            <a:r>
              <a:rPr lang="ru-RU" dirty="0" smtClean="0"/>
              <a:t> и цеховые затраты, участвующие в обслуживание и управление цехом и других производственных структур, которые непосредственно участвовали в процессе изготовления определенного набора товаров и услуг;</a:t>
            </a:r>
          </a:p>
          <a:p>
            <a:r>
              <a:rPr lang="ru-RU" i="1" dirty="0" smtClean="0"/>
              <a:t>производственная себестоимость</a:t>
            </a:r>
            <a:r>
              <a:rPr lang="ru-RU" dirty="0" smtClean="0"/>
              <a:t> — включает </a:t>
            </a:r>
            <a:r>
              <a:rPr lang="ru-RU" i="1" dirty="0" smtClean="0"/>
              <a:t>цеховую себестоимость</a:t>
            </a:r>
            <a:r>
              <a:rPr lang="ru-RU" dirty="0" smtClean="0"/>
              <a:t> и общехозяйственные расходы;</a:t>
            </a:r>
          </a:p>
          <a:p>
            <a:r>
              <a:rPr lang="ru-RU" i="1" dirty="0" smtClean="0"/>
              <a:t>полная себестоимость</a:t>
            </a:r>
            <a:r>
              <a:rPr lang="ru-RU" dirty="0" smtClean="0"/>
              <a:t> — включает </a:t>
            </a:r>
            <a:r>
              <a:rPr lang="ru-RU" i="1" dirty="0" smtClean="0"/>
              <a:t>производственную себестоимость</a:t>
            </a:r>
            <a:r>
              <a:rPr lang="ru-RU" dirty="0" smtClean="0"/>
              <a:t> и затраты организации на реализацию продукции и внепроизводственные расходы.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12064"/>
            <a:ext cx="8676456" cy="972720"/>
          </a:xfrm>
        </p:spPr>
        <p:txBody>
          <a:bodyPr/>
          <a:lstStyle/>
          <a:p>
            <a:r>
              <a:rPr lang="ru-RU" dirty="0" smtClean="0"/>
              <a:t>Структура себестоимости по элементам затрат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I Материальные затраты:</a:t>
            </a:r>
          </a:p>
          <a:p>
            <a:pPr lvl="1"/>
            <a:r>
              <a:rPr lang="ru-RU" dirty="0" smtClean="0"/>
              <a:t>1) Сырьё, материалы, комплектующие изделия и т. д.;</a:t>
            </a:r>
          </a:p>
          <a:p>
            <a:pPr lvl="1"/>
            <a:r>
              <a:rPr lang="ru-RU" dirty="0" smtClean="0"/>
              <a:t>2) Топливо, энергия;</a:t>
            </a:r>
          </a:p>
          <a:p>
            <a:pPr lvl="1"/>
            <a:r>
              <a:rPr lang="ru-RU" dirty="0" smtClean="0"/>
              <a:t>3) Общепроизводственные затраты.</a:t>
            </a:r>
          </a:p>
          <a:p>
            <a:r>
              <a:rPr lang="ru-RU" dirty="0" smtClean="0"/>
              <a:t>II Оплата труда — заработная </a:t>
            </a:r>
            <a:r>
              <a:rPr lang="ru-RU" dirty="0" smtClean="0"/>
              <a:t>плата:</a:t>
            </a:r>
            <a:endParaRPr lang="ru-RU" dirty="0" smtClean="0"/>
          </a:p>
          <a:p>
            <a:pPr lvl="1"/>
            <a:r>
              <a:rPr lang="ru-RU" dirty="0" smtClean="0"/>
              <a:t>1) основного производственного персонала;</a:t>
            </a:r>
          </a:p>
          <a:p>
            <a:pPr lvl="1"/>
            <a:r>
              <a:rPr lang="ru-RU" dirty="0" smtClean="0"/>
              <a:t>2) вспомогательного производственного персонала (обслуживание оборудования и т. п.);</a:t>
            </a:r>
          </a:p>
          <a:p>
            <a:pPr lvl="1"/>
            <a:r>
              <a:rPr lang="ru-RU" dirty="0" smtClean="0"/>
              <a:t>3) интеллектуального персонала;</a:t>
            </a:r>
          </a:p>
          <a:p>
            <a:pPr lvl="1"/>
            <a:r>
              <a:rPr lang="ru-RU" dirty="0" smtClean="0"/>
              <a:t>4) служащих (руководство, менеджеры, бухгалтеры и т. п.);</a:t>
            </a:r>
          </a:p>
          <a:p>
            <a:pPr lvl="1"/>
            <a:r>
              <a:rPr lang="ru-RU" dirty="0" smtClean="0"/>
              <a:t>5) младшего обслуживающего персонала.</a:t>
            </a:r>
          </a:p>
          <a:p>
            <a:r>
              <a:rPr lang="ru-RU" dirty="0" smtClean="0"/>
              <a:t>III Отчисления на социальные мероприятия.</a:t>
            </a:r>
          </a:p>
          <a:p>
            <a:r>
              <a:rPr lang="ru-RU" dirty="0" smtClean="0"/>
              <a:t>IV </a:t>
            </a:r>
            <a:r>
              <a:rPr lang="ru-RU" dirty="0" smtClean="0"/>
              <a:t>Амортизация основных </a:t>
            </a:r>
            <a:r>
              <a:rPr lang="ru-RU" dirty="0" smtClean="0"/>
              <a:t>средств.</a:t>
            </a:r>
          </a:p>
          <a:p>
            <a:r>
              <a:rPr lang="ru-RU" dirty="0" smtClean="0"/>
              <a:t>V Прочее (накладные расходы, непосредственно связанные с производством и реализацией; маркетинговые расходы и т. п.)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554144" cy="914400"/>
          </a:xfrm>
        </p:spPr>
        <p:txBody>
          <a:bodyPr/>
          <a:lstStyle/>
          <a:p>
            <a:r>
              <a:rPr lang="ru-RU" b="1" dirty="0" smtClean="0"/>
              <a:t>Производственная себестоимость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Себестоимость может быть сформирована на разных этапах производства. Различают цеховую, производственную себестоимость и полную. Непосредственно участвующие в производстве продукции структуры и приходящиеся на них затраты формируют цеховую себестоимость. Производственная себестоимость включает все затраты, связанные с производством продукции. Полная себестоимость формируется исходя из затрат на производство и реализацию.</a:t>
            </a:r>
            <a:endParaRPr lang="ru-RU" sz="2000" dirty="0"/>
          </a:p>
        </p:txBody>
      </p:sp>
      <p:pic>
        <p:nvPicPr>
          <p:cNvPr id="15364" name="Picture 4" descr="Бесплатный семинар «Расчет себестоимости и его влияние на результат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509120"/>
            <a:ext cx="3168352" cy="2116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Полная себестоимость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Расчет полной себестоимости продукции необходим для анализа деятельности предприятия, формирования уровня цен, контроля за расходами и оперативного регулирования в случае отклонения фактических расходов от плановых. Полная себестоимость должна учитывать все расходы предприятия на производство и реализацию продукции.</a:t>
            </a:r>
            <a:endParaRPr lang="ru-RU" sz="2000" dirty="0"/>
          </a:p>
        </p:txBody>
      </p:sp>
      <p:pic>
        <p:nvPicPr>
          <p:cNvPr id="18434" name="Picture 2" descr="Себестоимость продукции - что это такое и как рассчитать | виды и  калькуляция себестоимости по формул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89040"/>
            <a:ext cx="6912768" cy="2924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404664"/>
            <a:ext cx="7772400" cy="9144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8" name="Picture 2" descr="Снимаю шляпу - Создать мем - Meme-arsenal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920880" cy="5254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</TotalTime>
  <Words>152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Метро</vt:lpstr>
      <vt:lpstr>Слайд 1</vt:lpstr>
      <vt:lpstr>Определение</vt:lpstr>
      <vt:lpstr>Виды себестоимости </vt:lpstr>
      <vt:lpstr>Структура себестоимости по элементам затрат </vt:lpstr>
      <vt:lpstr>Производственная себестоимость </vt:lpstr>
      <vt:lpstr>Полная себестоимость 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Windows</dc:creator>
  <cp:lastModifiedBy>Windows</cp:lastModifiedBy>
  <cp:revision>3</cp:revision>
  <dcterms:created xsi:type="dcterms:W3CDTF">2022-05-17T09:06:05Z</dcterms:created>
  <dcterms:modified xsi:type="dcterms:W3CDTF">2022-05-17T09:30:43Z</dcterms:modified>
</cp:coreProperties>
</file>