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48128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81920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14300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48128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81920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48128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81920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114300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48128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81920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3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ru-RU" sz="7200" spc="-1" strike="noStrike" cap="all">
                <a:solidFill>
                  <a:srgbClr val="ffffff"/>
                </a:solidFill>
                <a:latin typeface="Corbel"/>
              </a:rPr>
              <a:t>Образец заголовка</a:t>
            </a:r>
            <a:endParaRPr b="0" lang="en-US" sz="7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0A9A0B-4512-41B5-8D6B-626233A456CE}" type="datetime">
              <a:rPr b="0" lang="ru-RU" sz="1200" spc="-1" strike="noStrike">
                <a:solidFill>
                  <a:srgbClr val="ffffff"/>
                </a:solidFill>
                <a:latin typeface="Corbel"/>
              </a:rPr>
              <a:t>17.5.22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12732B-AA37-4502-9938-BC79841B552C}" type="slidenum">
              <a:rPr b="0" lang="ru-RU" sz="1200" spc="-1" strike="noStrike">
                <a:solidFill>
                  <a:srgbClr val="ffffff"/>
                </a:solidFill>
                <a:latin typeface="Corbe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6" name="Straight Connector 7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53356"/>
                </a:solidFill>
                <a:latin typeface="Corbel"/>
              </a:rPr>
              <a:t>Для правки структуры щёлкните мышью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53356"/>
                </a:solidFill>
                <a:latin typeface="Corbel"/>
              </a:rPr>
              <a:t>Второй уровень структуры</a:t>
            </a:r>
            <a:endParaRPr b="0" lang="en-US" sz="1800" spc="-1" strike="noStrike">
              <a:solidFill>
                <a:srgbClr val="253356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53356"/>
                </a:solidFill>
                <a:latin typeface="Corbel"/>
              </a:rPr>
              <a:t>Третий уровень структуры</a:t>
            </a:r>
            <a:endParaRPr b="0" lang="en-US" sz="1600" spc="-1" strike="noStrike">
              <a:solidFill>
                <a:srgbClr val="253356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53356"/>
                </a:solidFill>
                <a:latin typeface="Corbel"/>
              </a:rPr>
              <a:t>Четвёртый уровень структуры</a:t>
            </a:r>
            <a:endParaRPr b="0" lang="en-US" sz="1600" spc="-1" strike="noStrike">
              <a:solidFill>
                <a:srgbClr val="253356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53356"/>
                </a:solidFill>
                <a:latin typeface="Corbel"/>
              </a:rPr>
              <a:t>Пятый уровень структуры</a:t>
            </a:r>
            <a:endParaRPr b="0" lang="en-US" sz="2000" spc="-1" strike="noStrike">
              <a:solidFill>
                <a:srgbClr val="253356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53356"/>
                </a:solidFill>
                <a:latin typeface="Corbel"/>
              </a:rPr>
              <a:t>Шестой уровень структуры</a:t>
            </a:r>
            <a:endParaRPr b="0" lang="en-US" sz="2000" spc="-1" strike="noStrike">
              <a:solidFill>
                <a:srgbClr val="253356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53356"/>
                </a:solidFill>
                <a:latin typeface="Corbel"/>
              </a:rPr>
              <a:t>Седьмой уровень структуры</a:t>
            </a:r>
            <a:endParaRPr b="0" lang="en-US" sz="20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3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53356"/>
                </a:solidFill>
                <a:latin typeface="Corbel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Образец текста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000" spc="-1" strike="noStrike">
                <a:solidFill>
                  <a:srgbClr val="253356"/>
                </a:solidFill>
                <a:latin typeface="Corbel"/>
              </a:rPr>
              <a:t>Второй уровень</a:t>
            </a:r>
            <a:endParaRPr b="0" lang="en-US" sz="2000" spc="-1" strike="noStrike">
              <a:solidFill>
                <a:srgbClr val="253356"/>
              </a:solidFill>
              <a:latin typeface="Corbel"/>
            </a:endParaRPr>
          </a:p>
          <a:p>
            <a:pPr lvl="2" marL="7315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1800" spc="-1" strike="noStrike">
                <a:solidFill>
                  <a:srgbClr val="253356"/>
                </a:solidFill>
                <a:latin typeface="Corbel"/>
              </a:rPr>
              <a:t>Третий уровень</a:t>
            </a:r>
            <a:endParaRPr b="0" lang="en-US" sz="1800" spc="-1" strike="noStrike">
              <a:solidFill>
                <a:srgbClr val="253356"/>
              </a:solidFill>
              <a:latin typeface="Corbel"/>
            </a:endParaRPr>
          </a:p>
          <a:p>
            <a:pPr lvl="3" marL="100584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1600" spc="-1" strike="noStrike">
                <a:solidFill>
                  <a:srgbClr val="253356"/>
                </a:solidFill>
                <a:latin typeface="Corbel"/>
              </a:rPr>
              <a:t>Четвертый уровень</a:t>
            </a:r>
            <a:endParaRPr b="0" lang="en-US" sz="1600" spc="-1" strike="noStrike">
              <a:solidFill>
                <a:srgbClr val="253356"/>
              </a:solidFill>
              <a:latin typeface="Corbel"/>
            </a:endParaRPr>
          </a:p>
          <a:p>
            <a:pPr lvl="4" marL="12801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1600" spc="-1" strike="noStrike">
                <a:solidFill>
                  <a:srgbClr val="253356"/>
                </a:solidFill>
                <a:latin typeface="Corbel"/>
              </a:rPr>
              <a:t>Пятый уровень</a:t>
            </a:r>
            <a:endParaRPr b="0" lang="en-US" sz="16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EED0A0E-61D0-4540-8530-94D87F1CC03D}" type="datetime">
              <a:rPr b="0" lang="ru-RU" sz="1200" spc="-1" strike="noStrike">
                <a:solidFill>
                  <a:srgbClr val="253356"/>
                </a:solidFill>
                <a:latin typeface="Corbel"/>
              </a:rPr>
              <a:t>17.5.22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73F1E0-C095-4184-82E6-E43CDE900D81}" type="slidenum">
              <a:rPr b="0" lang="ru-RU" sz="1200" spc="-1" strike="noStrike">
                <a:solidFill>
                  <a:srgbClr val="253356"/>
                </a:solidFill>
                <a:latin typeface="Corbe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26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ru-RU" sz="7200" spc="-1" strike="noStrike" cap="all">
                <a:solidFill>
                  <a:srgbClr val="ffffff"/>
                </a:solidFill>
                <a:latin typeface="Corbel"/>
              </a:rPr>
              <a:t>Классификация производственных процессов</a:t>
            </a:r>
            <a:endParaRPr b="0" lang="en-US" sz="7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70160" y="5852880"/>
            <a:ext cx="8767440" cy="799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Corbel"/>
              </a:rPr>
              <a:t>Выполнила студентка группы 19-ИС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Corbel"/>
              </a:rPr>
              <a:t>Четверик Мария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86720" y="427680"/>
            <a:ext cx="10528560" cy="566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По степени автоматизации выделяют ручные, механизированные (машинно-ручные и машинные), автоматизированные и автоматические производственные процессы.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Ручные операции выполняются рабочим без помощи механизмов.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Машинно-ручные операции выполняются с помощью машин и механизированного инструмента при непрерывном участии рабочего.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Машинные операции выполняются на станках, агрегатах, установках при ограниченном участии рабочего.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703440" y="608760"/>
            <a:ext cx="110408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Важнейшими факторами, определяющими разделение производственных процессов в промышленном производстве, считаются состав готового продукта, характер воздействия на предметы труда, роль различных процессов в организации производства продукции, тип организации производства.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786600" y="501840"/>
            <a:ext cx="9872640" cy="238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Готовый продукт влияет на производственный процесс своей конструкцией (сложностью и размерами форм), а также точностью составных частей, их физическими и химическими свойствами. С точки зрения организации производства большое значение имеет также количество компонентов изготовляемого продукта и количество операций, по-разному согласованных во времени и пространстве.   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Классификация: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  <p:sp>
        <p:nvSpPr>
          <p:cNvPr id="90" name="TextBox 3"/>
          <p:cNvSpPr/>
          <p:nvPr/>
        </p:nvSpPr>
        <p:spPr>
          <a:xfrm>
            <a:off x="1175760" y="3229920"/>
            <a:ext cx="13417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orbel"/>
              </a:rPr>
              <a:t>Простые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4061520" y="3245040"/>
            <a:ext cx="1757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orbel"/>
              </a:rPr>
              <a:t>Комплексные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2" name="Прямая со стрелкой 6"/>
          <p:cNvSpPr/>
          <p:nvPr/>
        </p:nvSpPr>
        <p:spPr>
          <a:xfrm flipH="1">
            <a:off x="3882600" y="3630240"/>
            <a:ext cx="605160" cy="152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33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Прямая со стрелкой 8"/>
          <p:cNvSpPr/>
          <p:nvPr/>
        </p:nvSpPr>
        <p:spPr>
          <a:xfrm>
            <a:off x="5387400" y="3564360"/>
            <a:ext cx="1298160" cy="149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33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Box 9"/>
          <p:cNvSpPr/>
          <p:nvPr/>
        </p:nvSpPr>
        <p:spPr>
          <a:xfrm>
            <a:off x="2517480" y="4952160"/>
            <a:ext cx="1971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orbel"/>
              </a:rPr>
              <a:t>Аналитические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5" name="TextBox 10"/>
          <p:cNvSpPr/>
          <p:nvPr/>
        </p:nvSpPr>
        <p:spPr>
          <a:xfrm>
            <a:off x="6139440" y="4952160"/>
            <a:ext cx="203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orbel"/>
              </a:rPr>
              <a:t>Синтетические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80000" y="6238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3600" spc="-1" strike="noStrike">
                <a:solidFill>
                  <a:srgbClr val="253356"/>
                </a:solidFill>
                <a:latin typeface="Corbel"/>
              </a:rPr>
              <a:t>Простые производственные процессы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7200" y="1894680"/>
            <a:ext cx="9872640" cy="1492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При простых производственных процессах в ходе последовательного воздействия на однородные предметы труда производят одинаковые продукты. 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0480" y="33660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600" spc="-1" strike="noStrike">
                <a:solidFill>
                  <a:srgbClr val="253356"/>
                </a:solidFill>
                <a:latin typeface="Corbel"/>
              </a:rPr>
              <a:t>Аналитические производственные процессы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15320" y="1579320"/>
            <a:ext cx="9872640" cy="135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При аналитических производственных процессах предмет труда однороден, однако в ходе выполнения отчасти одинаковых операций производят неодинаковые продукты, т.е. из одного вида сырья получают несколько видов продукции. 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600" spc="-1" strike="noStrike">
                <a:solidFill>
                  <a:srgbClr val="253356"/>
                </a:solidFill>
                <a:latin typeface="Corbel"/>
              </a:rPr>
              <a:t>Синтетические производственные процессы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91560" y="1889280"/>
            <a:ext cx="11064600" cy="153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При синтетических производственных процессах различные простые детали изготавливают путем различных операций над разными предметами труда, а затем из них составляют сложные блоки, узлы (производственный процесс образуется в ходе различных, но связанных в единый комплекс частичных процессов).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680040" y="501840"/>
            <a:ext cx="11183400" cy="170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Чем сложнее продукт и разнообразнее методы его изготовления, тем сложнее и организация производственного процесса. 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Преобладание на предприятии какой-либо из перечисленных разновидностей процесса производства оказывает большое влияние на его производственную структуру. 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620640" y="549360"/>
            <a:ext cx="11159640" cy="4319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Производственные процессы бывают основные, вспомогательные и обслуживающие.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Основные предназначены для непосредственного изменения формы или состояния материала продукции.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Вспомогательные производственные процессы обеспечивают бесперебойное протекание основных процессов; в результате появляется продукция, потребляемая на предприятии в основном производстве.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Обслуживающие производственные процессы обеспечивают основные и вспомогательные процессы услугами, необходимыми для их нормального функционирования.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691560" y="69156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53356"/>
              </a:buClr>
              <a:buSzPct val="80000"/>
              <a:buFont typeface="Corbel"/>
              <a:buChar char="•"/>
            </a:pPr>
            <a:r>
              <a:rPr b="0" lang="ru-RU" sz="2200" spc="-1" strike="noStrike">
                <a:solidFill>
                  <a:srgbClr val="253356"/>
                </a:solidFill>
                <a:latin typeface="Corbel"/>
              </a:rPr>
              <a:t>Основные, вспомогательные и обслуживающие производственные процессы имеют специфические особенности и связанные с этим разные тенденции развития. Например, многие вспомогательные производственные процессы могут быть переданы специализированным заводам.</a:t>
            </a:r>
            <a:endParaRPr b="0" lang="en-US" sz="2200" spc="-1" strike="noStrike">
              <a:solidFill>
                <a:srgbClr val="253356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25335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25335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64</TotalTime>
  <Application>LibreOffice/7.2.0.4$Windows_X86_64 LibreOffice_project/9a9c6381e3f7a62afc1329bd359cc48accb6435b</Application>
  <AppVersion>15.0000</AppVersion>
  <Words>371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2022-05-16T20:49:52Z</dcterms:created>
  <dc:creator>Мария Четверик</dc:creator>
  <dc:description/>
  <dc:language>ru-RU</dc:language>
  <cp:lastModifiedBy/>
  <dcterms:modified xsi:type="dcterms:W3CDTF">2022-05-17T12:08:44Z</dcterms:modified>
  <cp:revision>9</cp:revision>
  <dc:subject/>
  <dc:title>Классификация производственных процессов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