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1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177B8-AD25-4BF2-95F7-E517464FA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Состав и структура оборотных средств предприятия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ED1D-C915-4613-A640-61EBA44A4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4093279" cy="106984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группы 19-ИС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Варвара</a:t>
            </a:r>
          </a:p>
        </p:txBody>
      </p:sp>
    </p:spTree>
    <p:extLst>
      <p:ext uri="{BB962C8B-B14F-4D97-AF65-F5344CB8AC3E}">
        <p14:creationId xmlns:p14="http://schemas.microsoft.com/office/powerpoint/2010/main" val="85146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F7A480-F8DD-4D24-9406-D19416FE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92728"/>
            <a:ext cx="100584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оборотных средств </a:t>
            </a:r>
            <a:r>
              <a:rPr lang="ru-RU" sz="3600" i="1" dirty="0"/>
              <a:t>характеризуется удельным весом стоимости отдельных элементов оборотных средств в общей их стоимости и выражается в процентах.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6815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6E4C6-BFD6-4EBE-835A-94AF9DD3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i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 стадии кругооборота оборотных средств</a:t>
            </a:r>
            <a:endParaRPr lang="ru-RU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999CF0D-2CD0-4B01-B5EF-9036C7113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07773"/>
              </p:ext>
            </p:extLst>
          </p:nvPr>
        </p:nvGraphicFramePr>
        <p:xfrm>
          <a:off x="1782762" y="2093976"/>
          <a:ext cx="862647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303240" imgH="1215720" progId="Visio.Drawing.11">
                  <p:embed/>
                </p:oleObj>
              </mc:Choice>
              <mc:Fallback>
                <p:oleObj name="Visio" r:id="rId3" imgW="6303240" imgH="1215720" progId="Visio.Drawing.11">
                  <p:embed/>
                  <p:pic>
                    <p:nvPicPr>
                      <p:cNvPr id="410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2" y="2093976"/>
                        <a:ext cx="8626475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3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045983-C7CB-440A-8C03-F8386467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87927"/>
            <a:ext cx="10058400" cy="57842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Оборотные средства находятся в постоянном движении. На про­тяжении одного производственного цикла они совершают кругообо­рот, состоящий из трех стадий (меняя свою форму).</a:t>
            </a:r>
          </a:p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первой стадии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предприятия затрачивают денежные средства на оплату счетов за поставляемые предметы труда (оборотные фон­ды). На этой стадии оборотные средства из денежной формы пе­реходят в товарную, а денежные средства - из сферы обращения в сферу производства.</a:t>
            </a:r>
          </a:p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второй стадии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приобретенные оборотные фонды переходят непосредственно в процесс производства и превращаются вначале в производственные запасы и полуфабрикаты, а после завершения про­изводственного процесса - в готовую продукцию (товарная форма).</a:t>
            </a:r>
          </a:p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третьей стадии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готовая продукция реализуется, в результа­те чего оборотные фонды из сферы производства приходят в сферу обращения и снова принимают денежную форму. Эти средства на­правляются на приобретение новых предметов труда и вступают в новый кругооборот (Д-Т-П-Т-Д-Т-П-Т-Д)и т.д. Но это не означает, что оборотные средства последовательно переходят из одной стадии кругооборота в другую. Напротив, они одновременно находятся во всех трех стадиях кругооборота. Что-то в каждый мо­мент покупается, производится, продается и снова покупается. Именно это и обеспечивает непрерывность и бесперебойность про­изводства и реализации продукции.</a:t>
            </a:r>
          </a:p>
        </p:txBody>
      </p:sp>
    </p:spTree>
    <p:extLst>
      <p:ext uri="{BB962C8B-B14F-4D97-AF65-F5344CB8AC3E}">
        <p14:creationId xmlns:p14="http://schemas.microsoft.com/office/powerpoint/2010/main" val="336327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5E020-7B40-4C5B-A325-1CDA359C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Потребность предприятия в оборотных средств зависит от: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CBAAF-E7F2-406A-858A-3BD2CC6E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объема производства и реализации продукции;</a:t>
            </a:r>
          </a:p>
          <a:p>
            <a:pPr lvl="0"/>
            <a:r>
              <a:rPr lang="ru-RU" sz="3200" dirty="0"/>
              <a:t>характера деятельности предприятия;</a:t>
            </a:r>
          </a:p>
          <a:p>
            <a:pPr lvl="0"/>
            <a:r>
              <a:rPr lang="ru-RU" sz="3200" dirty="0"/>
              <a:t>длительности производственного цикла;</a:t>
            </a:r>
          </a:p>
          <a:p>
            <a:pPr lvl="0"/>
            <a:r>
              <a:rPr lang="ru-RU" sz="3200" dirty="0"/>
              <a:t>структуры капитала предприятия;</a:t>
            </a:r>
          </a:p>
          <a:p>
            <a:pPr lvl="0"/>
            <a:r>
              <a:rPr lang="ru-RU" sz="3200" dirty="0"/>
              <a:t>условия кредитования.</a:t>
            </a:r>
          </a:p>
        </p:txBody>
      </p:sp>
    </p:spTree>
    <p:extLst>
      <p:ext uri="{BB962C8B-B14F-4D97-AF65-F5344CB8AC3E}">
        <p14:creationId xmlns:p14="http://schemas.microsoft.com/office/powerpoint/2010/main" val="398114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43A2A-AFDD-4DBD-B057-61BA1C8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оборотных средств предприятия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4C3E0-16F8-48BC-A527-A9F2CD1A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7200"/>
            <a:ext cx="10058400" cy="444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В свой состав оборотные средства включают оборотные производственные фонды и фонды обращения. 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Соответственно: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Оборотные производственные фонды заняты в сфере производства.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Фонды обращения заняты в сфере обмена.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 Состав оборотных средств определяется исключительно особенностями их использования на предприятии с учетом их распределения в различных сферах производства и реализации продукции. По своей сути состав оборотных средств предприятия отражает их размещение в зависимости от нахождения в определенной форме: денежной, производственной или товарной. </a:t>
            </a:r>
            <a:endParaRPr lang="ru-RU" sz="2200" dirty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51873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9BACD-6A4D-493C-8967-917FF72B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оборотных средств предприятия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2A7C02-0E70-4951-A997-3EBF73DAB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87" t="8350" r="12576" b="14344"/>
          <a:stretch/>
        </p:blipFill>
        <p:spPr>
          <a:xfrm>
            <a:off x="2840181" y="1560946"/>
            <a:ext cx="6511637" cy="50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617CC-BE51-453E-9B74-CC1D69B0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911"/>
            <a:ext cx="10058400" cy="1230653"/>
          </a:xfrm>
        </p:spPr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оборотных средств предприятия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BE98F-F7AD-4055-8C29-CBD4F677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60582"/>
            <a:ext cx="10058400" cy="56064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Состав оборотных средств предприятия соответствует их классификации по назначению в производственном процессе, т.е. по элементам оборотных производственных фондов и фондов обращения.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1. Производственные запасы и сырье </a:t>
            </a:r>
          </a:p>
          <a:p>
            <a:pPr>
              <a:lnSpc>
                <a:spcPct val="100000"/>
              </a:lnSpc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Основные материалы и сырье – это предметы труда, из которых изготавливают продукцию. </a:t>
            </a:r>
          </a:p>
          <a:p>
            <a:pPr>
              <a:lnSpc>
                <a:spcPct val="100000"/>
              </a:lnSpc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Полуфабрикаты – это материалы, которые имеют некоторую степень обработки, но готовой продукцией не являются. </a:t>
            </a:r>
          </a:p>
          <a:p>
            <a:pPr>
              <a:lnSpc>
                <a:spcPct val="100000"/>
              </a:lnSpc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Топливо – включает нефть, газ, бензин, уголь и т.п. и используется для технологических, двигательных, хозяйственных и других нужд предприятия. </a:t>
            </a:r>
          </a:p>
          <a:p>
            <a:pPr>
              <a:lnSpc>
                <a:spcPct val="100000"/>
              </a:lnSpc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Вспомогательные материалы – используются для воздействия на основные материалы, сырье и полуфабрикаты с целью придания дополнительных, но не главных свойств готовой продукции, а также для обслуживания, ремонта, ухода за орудиями труда и облегчения производственных процессов. </a:t>
            </a:r>
          </a:p>
          <a:p>
            <a:pPr>
              <a:lnSpc>
                <a:spcPct val="100000"/>
              </a:lnSpc>
            </a:pPr>
            <a:r>
              <a:rPr lang="ru-RU" sz="1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Малоценные и быстроизнашивающиеся предметы – используются в процессе труда, для хозяйственных нужд и т.п.</a:t>
            </a:r>
            <a:endParaRPr lang="ru-RU" sz="1800" dirty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833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815640-DECF-4590-A9DC-199DAEF3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5637"/>
            <a:ext cx="10058400" cy="5756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2. Незавершенное производство – продукция, которая еще прошла все производственные стадии, т.е. не стала готовой продукцией, а также неукомплектованные изделия.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3. Расходы будущих периодов – произведенные в отчетном периоде, но относящиеся к следующим отчетным периодам.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4. Готовая продукция – часть готовой продукции, которая находится на складе предприятия. Это полностью законченная, изготовленная и укомплектованная продукция.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5. Товары отгруженные – часть готовой продукции, которая была отгружена покупателям, но еще не оплачена.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6. Дебиторская задолженность – задолженность контрагентов перед предприятием.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7. Денежные средства – средства на расчетных счетах и в кассе предприятия.</a:t>
            </a:r>
            <a:endParaRPr lang="ru-RU" sz="2400" dirty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0817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4CB7A-FFFB-4E1D-ABC4-06734C5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оборотных средств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273B7-73A5-4F2D-B39C-914A22C9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6509"/>
            <a:ext cx="10058400" cy="4315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В отличие от состава оборотных средств, их структура является более сложной категорией, так как подразумевает наличие нормируемых и ненормируемых оборотных активов. К нормируемым оборотным активам относятся материальные оборотные средства, а к ненормируемым – финансовые оборотные средства.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 Соответственно структура оборотных средств помимо оборотных производственных фондов и фондов обращения учитывает и материальные и финансовые оборотные активы.</a:t>
            </a:r>
            <a:endParaRPr lang="ru-RU" sz="2400" dirty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8610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5C7D2-2C70-48A9-A1EC-7707B51F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оборотных средств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937A5-4AAF-482A-92A7-4EA33E1DE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3" t="14950" r="31818" b="10977"/>
          <a:stretch/>
        </p:blipFill>
        <p:spPr>
          <a:xfrm>
            <a:off x="3151909" y="1625600"/>
            <a:ext cx="5888181" cy="47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BF70D-78B4-4E54-9305-372F93FB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9905"/>
            <a:ext cx="10058400" cy="1609344"/>
          </a:xfrm>
        </p:spPr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оборотных средств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AF4DF-33E9-4645-BED0-CA82C21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8581"/>
            <a:ext cx="10058400" cy="4849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 (Основной текст)"/>
              </a:rPr>
              <a:t>Согласно данной структуре, оборотные производственные фонды, равно как и фонды сферы обращения, разделяются на составные элементы с учетом того, что все они имеют вполне конкретную финансово-материальную сущность. С учетом этого, структура оборотных средств на конкретном предприятии формируется с учетом необходимости обеспечения непрерывности производственного процесса.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ambria (Основной текст)"/>
              </a:rPr>
              <a:t> Важно: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В зависимости от отрасли и сферы деятельности предприятия формируют различную структуру оборотных средств, которая определяется необходимым соотношением между отдельными элементами и пропорциями, необходимыми для непрерывного производственного процесса.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 (Основной текст)"/>
              </a:rPr>
              <a:t> Для конкретного предприятия структура оборотных средств выражается в виде процентного соотношения отдельных элементов – это позволяет оценить распределение ресурсов между отдельными элементами текущих активов. Информация для такой оценки берется из второго раздела бухгалтерского баланса и может быть представлена графически</a:t>
            </a:r>
            <a:endParaRPr lang="ru-RU" dirty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41739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B6073-DA4C-4843-B7DB-6C40CF5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оборотных средств конкретного предприятия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1BE6E-71E4-4542-BEC8-B6A90085E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3" t="37441" r="33182" b="26330"/>
          <a:stretch/>
        </p:blipFill>
        <p:spPr>
          <a:xfrm>
            <a:off x="6576290" y="2093976"/>
            <a:ext cx="4886037" cy="290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0984F-4031-473B-A10F-397177EF7436}"/>
              </a:ext>
            </a:extLst>
          </p:cNvPr>
          <p:cNvSpPr txBox="1"/>
          <p:nvPr/>
        </p:nvSpPr>
        <p:spPr>
          <a:xfrm>
            <a:off x="951345" y="2093975"/>
            <a:ext cx="538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Cambria (Основной текст)"/>
              </a:rPr>
              <a:t>При оценке структуры оборотных средств предприятия также важно рассчитать, какая часть оборотных средств сформирована за счет собственных средств, а какая – за счет заемных.</a:t>
            </a:r>
            <a:endParaRPr lang="ru-RU" sz="2800" dirty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375106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107</TotalTime>
  <Words>862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Cambria</vt:lpstr>
      <vt:lpstr>Cambria (Основной текст)</vt:lpstr>
      <vt:lpstr>Rockwell</vt:lpstr>
      <vt:lpstr>Rockwell Condensed</vt:lpstr>
      <vt:lpstr>Times New Roman</vt:lpstr>
      <vt:lpstr>Wingdings</vt:lpstr>
      <vt:lpstr>Дерево</vt:lpstr>
      <vt:lpstr>Visio</vt:lpstr>
      <vt:lpstr>Состав и структура оборотных средств предприятия</vt:lpstr>
      <vt:lpstr>состав оборотных средств предприятия</vt:lpstr>
      <vt:lpstr>состав оборотных средств предприятия</vt:lpstr>
      <vt:lpstr>состав оборотных средств предприятия</vt:lpstr>
      <vt:lpstr>Презентация PowerPoint</vt:lpstr>
      <vt:lpstr>структура оборотных средств</vt:lpstr>
      <vt:lpstr>структура оборотных средств</vt:lpstr>
      <vt:lpstr>структура оборотных средств</vt:lpstr>
      <vt:lpstr>структура оборотных средств конкретного предприятия</vt:lpstr>
      <vt:lpstr>Презентация PowerPoint</vt:lpstr>
      <vt:lpstr>Три стадии кругооборота оборотных средств</vt:lpstr>
      <vt:lpstr>Презентация PowerPoint</vt:lpstr>
      <vt:lpstr>Потребность предприятия в оборотных средств зависит от: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 и структура оборотных средств предприятия</dc:title>
  <dc:creator>User</dc:creator>
  <cp:lastModifiedBy>User</cp:lastModifiedBy>
  <cp:revision>10</cp:revision>
  <dcterms:created xsi:type="dcterms:W3CDTF">2022-05-16T11:53:38Z</dcterms:created>
  <dcterms:modified xsi:type="dcterms:W3CDTF">2022-05-16T13:41:18Z</dcterms:modified>
</cp:coreProperties>
</file>