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57" r:id="rId3"/>
    <p:sldId id="258" r:id="rId4"/>
    <p:sldId id="259" r:id="rId5"/>
    <p:sldId id="260" r:id="rId6"/>
    <p:sldId id="271" r:id="rId7"/>
    <p:sldId id="261" r:id="rId8"/>
    <p:sldId id="262" r:id="rId9"/>
    <p:sldId id="263" r:id="rId10"/>
    <p:sldId id="264" r:id="rId11"/>
    <p:sldId id="272" r:id="rId12"/>
    <p:sldId id="266" r:id="rId13"/>
    <p:sldId id="267" r:id="rId14"/>
    <p:sldId id="27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3254A2-7DE1-44E7-A44C-7A9D1BE15279}">
          <p14:sldIdLst>
            <p14:sldId id="256"/>
            <p14:sldId id="257"/>
            <p14:sldId id="258"/>
            <p14:sldId id="259"/>
            <p14:sldId id="260"/>
            <p14:sldId id="271"/>
            <p14:sldId id="261"/>
            <p14:sldId id="262"/>
            <p14:sldId id="263"/>
            <p14:sldId id="264"/>
            <p14:sldId id="272"/>
            <p14:sldId id="266"/>
            <p14:sldId id="267"/>
            <p14:sldId id="273"/>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F5485D-C82A-4480-9A3F-9AFD3F6B7201}" v="13" dt="2024-08-12T15:30:24.8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773" autoAdjust="0"/>
  </p:normalViewPr>
  <p:slideViewPr>
    <p:cSldViewPr snapToGrid="0">
      <p:cViewPr varScale="1">
        <p:scale>
          <a:sx n="82" d="100"/>
          <a:sy n="82" d="100"/>
        </p:scale>
        <p:origin x="73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26C19-D667-4609-8A3C-F90D9AAE83B9}"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E1043-DC3E-4C41-BDB7-C6C129F3D7EB}" type="slidenum">
              <a:rPr lang="en-US" smtClean="0"/>
              <a:t>‹#›</a:t>
            </a:fld>
            <a:endParaRPr lang="en-US" dirty="0"/>
          </a:p>
        </p:txBody>
      </p:sp>
    </p:spTree>
    <p:extLst>
      <p:ext uri="{BB962C8B-B14F-4D97-AF65-F5344CB8AC3E}">
        <p14:creationId xmlns:p14="http://schemas.microsoft.com/office/powerpoint/2010/main" val="117534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E69E1043-DC3E-4C41-BDB7-C6C129F3D7EB}" type="slidenum">
              <a:rPr lang="en-US" smtClean="0"/>
              <a:t>1</a:t>
            </a:fld>
            <a:endParaRPr lang="en-US" dirty="0"/>
          </a:p>
        </p:txBody>
      </p:sp>
    </p:spTree>
    <p:extLst>
      <p:ext uri="{BB962C8B-B14F-4D97-AF65-F5344CB8AC3E}">
        <p14:creationId xmlns:p14="http://schemas.microsoft.com/office/powerpoint/2010/main" val="305196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E1043-DC3E-4C41-BDB7-C6C129F3D7EB}" type="slidenum">
              <a:rPr lang="en-US" smtClean="0"/>
              <a:t>2</a:t>
            </a:fld>
            <a:endParaRPr lang="en-US"/>
          </a:p>
        </p:txBody>
      </p:sp>
    </p:spTree>
    <p:extLst>
      <p:ext uri="{BB962C8B-B14F-4D97-AF65-F5344CB8AC3E}">
        <p14:creationId xmlns:p14="http://schemas.microsoft.com/office/powerpoint/2010/main" val="2845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75571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316319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255042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85193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757865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38937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108422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3806616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218086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59474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240308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308984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397763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26139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301568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375651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dirty="0"/>
          </a:p>
        </p:txBody>
      </p:sp>
    </p:spTree>
    <p:extLst>
      <p:ext uri="{BB962C8B-B14F-4D97-AF65-F5344CB8AC3E}">
        <p14:creationId xmlns:p14="http://schemas.microsoft.com/office/powerpoint/2010/main" val="3937232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736193-EDE3-4BB5-AE5F-E6E5472AB8BE}" type="datetimeFigureOut">
              <a:rPr lang="en-US" smtClean="0"/>
              <a:t>8/12/2024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C2C9B9-B4B7-45CC-A7EB-16F8BADE9045}" type="slidenum">
              <a:rPr lang="en-US" smtClean="0"/>
              <a:t>‹#›</a:t>
            </a:fld>
            <a:endParaRPr lang="en-US" dirty="0"/>
          </a:p>
        </p:txBody>
      </p:sp>
    </p:spTree>
    <p:extLst>
      <p:ext uri="{BB962C8B-B14F-4D97-AF65-F5344CB8AC3E}">
        <p14:creationId xmlns:p14="http://schemas.microsoft.com/office/powerpoint/2010/main" val="192444407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C29DE779-356C-3B5B-0E60-F2653B6FB7CD}"/>
              </a:ext>
            </a:extLst>
          </p:cNvPr>
          <p:cNvPicPr>
            <a:picLocks noChangeAspect="1"/>
          </p:cNvPicPr>
          <p:nvPr/>
        </p:nvPicPr>
        <p:blipFill rotWithShape="1">
          <a:blip r:embed="rId3">
            <a:alphaModFix amt="50000"/>
          </a:blip>
          <a:srcRect t="17279"/>
          <a:stretch/>
        </p:blipFill>
        <p:spPr>
          <a:xfrm>
            <a:off x="-1" y="0"/>
            <a:ext cx="12192001" cy="6858000"/>
          </a:xfrm>
          <a:prstGeom prst="rect">
            <a:avLst/>
          </a:prstGeom>
        </p:spPr>
      </p:pic>
      <p:sp>
        <p:nvSpPr>
          <p:cNvPr id="2" name="Title 1">
            <a:extLst>
              <a:ext uri="{FF2B5EF4-FFF2-40B4-BE49-F238E27FC236}">
                <a16:creationId xmlns:a16="http://schemas.microsoft.com/office/drawing/2014/main" id="{1D713BD2-369A-CBE5-8BCC-3C6BE60372EA}"/>
              </a:ext>
            </a:extLst>
          </p:cNvPr>
          <p:cNvSpPr>
            <a:spLocks noGrp="1"/>
          </p:cNvSpPr>
          <p:nvPr>
            <p:ph type="ctrTitle"/>
          </p:nvPr>
        </p:nvSpPr>
        <p:spPr>
          <a:xfrm>
            <a:off x="2216003" y="263174"/>
            <a:ext cx="6501691" cy="852263"/>
          </a:xfrm>
          <a:noFill/>
        </p:spPr>
        <p:txBody>
          <a:bodyPr anchor="b">
            <a:noAutofit/>
          </a:bodyPr>
          <a:lstStyle/>
          <a:p>
            <a:pPr algn="ctr"/>
            <a:r>
              <a:rPr lang="ro-RO" sz="3600" b="1" cap="none" dirty="0">
                <a:solidFill>
                  <a:schemeClr val="bg1"/>
                </a:solidFill>
                <a:latin typeface="Arial" panose="020B0604020202020204" pitchFamily="34" charset="0"/>
                <a:cs typeface="Arial" panose="020B0604020202020204" pitchFamily="34" charset="0"/>
              </a:rPr>
              <a:t>Proiect</a:t>
            </a:r>
            <a:r>
              <a:rPr lang="en-US" sz="3600" b="1" cap="none" dirty="0">
                <a:solidFill>
                  <a:schemeClr val="bg1"/>
                </a:solidFill>
                <a:latin typeface="Arial" panose="020B0604020202020204" pitchFamily="34" charset="0"/>
                <a:cs typeface="Arial" panose="020B0604020202020204" pitchFamily="34" charset="0"/>
              </a:rPr>
              <a:t> Final</a:t>
            </a:r>
          </a:p>
        </p:txBody>
      </p:sp>
      <p:sp>
        <p:nvSpPr>
          <p:cNvPr id="3" name="Subtitle 2">
            <a:extLst>
              <a:ext uri="{FF2B5EF4-FFF2-40B4-BE49-F238E27FC236}">
                <a16:creationId xmlns:a16="http://schemas.microsoft.com/office/drawing/2014/main" id="{2DB7B3DC-FE82-1266-BF54-0D2E167F28B1}"/>
              </a:ext>
            </a:extLst>
          </p:cNvPr>
          <p:cNvSpPr>
            <a:spLocks noGrp="1"/>
          </p:cNvSpPr>
          <p:nvPr>
            <p:ph type="subTitle" idx="1"/>
          </p:nvPr>
        </p:nvSpPr>
        <p:spPr>
          <a:xfrm>
            <a:off x="930513" y="3591802"/>
            <a:ext cx="4536336" cy="619145"/>
          </a:xfrm>
          <a:noFill/>
        </p:spPr>
        <p:txBody>
          <a:bodyPr anchor="t">
            <a:noAutofit/>
          </a:bodyPr>
          <a:lstStyle/>
          <a:p>
            <a:r>
              <a:rPr lang="en-US" sz="1800" b="1" dirty="0">
                <a:solidFill>
                  <a:schemeClr val="bg1"/>
                </a:solidFill>
                <a:latin typeface="Arial" panose="020B0604020202020204" pitchFamily="34" charset="0"/>
                <a:cs typeface="Arial" panose="020B0604020202020204" pitchFamily="34" charset="0"/>
              </a:rPr>
              <a:t>Florea Andrei - </a:t>
            </a:r>
            <a:r>
              <a:rPr lang="ro-RO" sz="1800" b="1" dirty="0">
                <a:solidFill>
                  <a:schemeClr val="bg1"/>
                </a:solidFill>
                <a:latin typeface="Arial" panose="020B0604020202020204" pitchFamily="34" charset="0"/>
                <a:cs typeface="Arial" panose="020B0604020202020204" pitchFamily="34" charset="0"/>
              </a:rPr>
              <a:t>Ionuț</a:t>
            </a:r>
            <a:endParaRPr lang="en-US" sz="1800" b="1"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latin typeface="Arial" panose="020B0604020202020204" pitchFamily="34" charset="0"/>
                <a:cs typeface="Arial" panose="020B0604020202020204" pitchFamily="34" charset="0"/>
              </a:rPr>
              <a:t>31.07.2024</a:t>
            </a:r>
          </a:p>
        </p:txBody>
      </p:sp>
    </p:spTree>
    <p:extLst>
      <p:ext uri="{BB962C8B-B14F-4D97-AF65-F5344CB8AC3E}">
        <p14:creationId xmlns:p14="http://schemas.microsoft.com/office/powerpoint/2010/main" val="172403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Imagine 3">
            <a:extLst>
              <a:ext uri="{FF2B5EF4-FFF2-40B4-BE49-F238E27FC236}">
                <a16:creationId xmlns:a16="http://schemas.microsoft.com/office/drawing/2014/main" id="{BCB8567B-682B-DBB9-E9BE-99DFC45B5063}"/>
              </a:ext>
            </a:extLst>
          </p:cNvPr>
          <p:cNvPicPr>
            <a:picLocks noChangeAspect="1"/>
          </p:cNvPicPr>
          <p:nvPr/>
        </p:nvPicPr>
        <p:blipFill>
          <a:blip r:embed="rId3"/>
          <a:stretch>
            <a:fillRect/>
          </a:stretch>
        </p:blipFill>
        <p:spPr>
          <a:xfrm>
            <a:off x="93306" y="76539"/>
            <a:ext cx="10282335" cy="4663411"/>
          </a:xfrm>
          <a:prstGeom prst="rect">
            <a:avLst/>
          </a:prstGeom>
        </p:spPr>
      </p:pic>
      <p:sp>
        <p:nvSpPr>
          <p:cNvPr id="5" name="CasetăText 4">
            <a:extLst>
              <a:ext uri="{FF2B5EF4-FFF2-40B4-BE49-F238E27FC236}">
                <a16:creationId xmlns:a16="http://schemas.microsoft.com/office/drawing/2014/main" id="{E0EB0317-DB15-505E-306C-72CFEA641906}"/>
              </a:ext>
            </a:extLst>
          </p:cNvPr>
          <p:cNvSpPr txBox="1"/>
          <p:nvPr/>
        </p:nvSpPr>
        <p:spPr>
          <a:xfrm>
            <a:off x="93306" y="4739950"/>
            <a:ext cx="10179698" cy="1169551"/>
          </a:xfrm>
          <a:prstGeom prst="rect">
            <a:avLst/>
          </a:prstGeom>
          <a:noFill/>
        </p:spPr>
        <p:txBody>
          <a:bodyPr wrap="square" rtlCol="0">
            <a:spAutoFit/>
          </a:bodyPr>
          <a:lstStyle/>
          <a:p>
            <a:r>
              <a:rPr lang="ro-RO" sz="1400" dirty="0">
                <a:latin typeface="Arial" panose="020B0604020202020204" pitchFamily="34" charset="0"/>
                <a:cs typeface="Arial" panose="020B0604020202020204" pitchFamily="34" charset="0"/>
              </a:rPr>
              <a:t>Scopul principal al matricei de urmărire a cerințelor este de a valida dacă toate cerințele sunt verificate prin cazuri de testare, astfel încât nicio funcționalitate să nu fie debifată în timpul testării software-ului.</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 </a:t>
            </a:r>
            <a:r>
              <a:rPr lang="ro-RO" sz="1400" dirty="0">
                <a:latin typeface="Arial" panose="020B0604020202020204" pitchFamily="34" charset="0"/>
                <a:cs typeface="Arial" panose="020B0604020202020204" pitchFamily="34" charset="0"/>
              </a:rPr>
              <a:t>matrice</a:t>
            </a:r>
            <a:r>
              <a:rPr lang="en-US" sz="1400" dirty="0">
                <a:latin typeface="Arial" panose="020B0604020202020204" pitchFamily="34" charset="0"/>
                <a:cs typeface="Arial" panose="020B0604020202020204" pitchFamily="34" charset="0"/>
              </a:rPr>
              <a:t> se poate vedea ca story-</a:t>
            </a:r>
            <a:r>
              <a:rPr lang="en-US" sz="1400" dirty="0" err="1">
                <a:latin typeface="Arial" panose="020B0604020202020204" pitchFamily="34" charset="0"/>
                <a:cs typeface="Arial" panose="020B0604020202020204" pitchFamily="34" charset="0"/>
              </a:rPr>
              <a:t>ul</a:t>
            </a:r>
            <a:r>
              <a:rPr lang="en-US" sz="1400" dirty="0">
                <a:latin typeface="Arial" panose="020B0604020202020204" pitchFamily="34" charset="0"/>
                <a:cs typeface="Arial" panose="020B0604020202020204" pitchFamily="34" charset="0"/>
              </a:rPr>
              <a:t> AFT-69 are testul AFT 73 unde sau gasit 4 buguri aferente story-</a:t>
            </a:r>
            <a:r>
              <a:rPr lang="en-US" sz="1400" dirty="0" err="1">
                <a:latin typeface="Arial" panose="020B0604020202020204" pitchFamily="34" charset="0"/>
                <a:cs typeface="Arial" panose="020B0604020202020204" pitchFamily="34" charset="0"/>
              </a:rPr>
              <a:t>ul</a:t>
            </a:r>
            <a:r>
              <a:rPr lang="en-US" sz="1400" dirty="0">
                <a:latin typeface="Arial" panose="020B0604020202020204" pitchFamily="34" charset="0"/>
                <a:cs typeface="Arial" panose="020B0604020202020204" pitchFamily="34" charset="0"/>
              </a:rPr>
              <a:t> AFT 69, la fel sunt si story-urile “AFT 66”-”AFT 42”-”AFT 41” doar ca AFT 66 are 3 buguri iar AFT 41 si 42 au cate un bug fiecare.Pentru story-urile AFT 65,64 si 40 sau executat cazurile de test dar nu sau gasit nici un bug.</a:t>
            </a:r>
            <a:endParaRPr lang="ro-RO"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180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ine 5">
            <a:extLst>
              <a:ext uri="{FF2B5EF4-FFF2-40B4-BE49-F238E27FC236}">
                <a16:creationId xmlns:a16="http://schemas.microsoft.com/office/drawing/2014/main" id="{C858CB3A-7ECE-6DA4-A2C1-D92D88CDE7FF}"/>
              </a:ext>
            </a:extLst>
          </p:cNvPr>
          <p:cNvPicPr>
            <a:picLocks noChangeAspect="1"/>
          </p:cNvPicPr>
          <p:nvPr/>
        </p:nvPicPr>
        <p:blipFill>
          <a:blip r:embed="rId2"/>
          <a:stretch>
            <a:fillRect/>
          </a:stretch>
        </p:blipFill>
        <p:spPr>
          <a:xfrm>
            <a:off x="78208" y="67456"/>
            <a:ext cx="6224555" cy="4364585"/>
          </a:xfrm>
          <a:prstGeom prst="rect">
            <a:avLst/>
          </a:prstGeom>
        </p:spPr>
      </p:pic>
      <p:pic>
        <p:nvPicPr>
          <p:cNvPr id="8" name="Imagine 7">
            <a:extLst>
              <a:ext uri="{FF2B5EF4-FFF2-40B4-BE49-F238E27FC236}">
                <a16:creationId xmlns:a16="http://schemas.microsoft.com/office/drawing/2014/main" id="{C31BA7D5-9C00-3475-9854-F3AAFC6C62ED}"/>
              </a:ext>
            </a:extLst>
          </p:cNvPr>
          <p:cNvPicPr>
            <a:picLocks noChangeAspect="1"/>
          </p:cNvPicPr>
          <p:nvPr/>
        </p:nvPicPr>
        <p:blipFill>
          <a:blip r:embed="rId3"/>
          <a:stretch>
            <a:fillRect/>
          </a:stretch>
        </p:blipFill>
        <p:spPr>
          <a:xfrm>
            <a:off x="6369438" y="67455"/>
            <a:ext cx="4060859" cy="4364585"/>
          </a:xfrm>
          <a:prstGeom prst="rect">
            <a:avLst/>
          </a:prstGeom>
        </p:spPr>
      </p:pic>
      <p:sp>
        <p:nvSpPr>
          <p:cNvPr id="9" name="CasetăText 8">
            <a:extLst>
              <a:ext uri="{FF2B5EF4-FFF2-40B4-BE49-F238E27FC236}">
                <a16:creationId xmlns:a16="http://schemas.microsoft.com/office/drawing/2014/main" id="{A8BBDB2D-0856-E665-D95E-8FD2F1E1A4C5}"/>
              </a:ext>
            </a:extLst>
          </p:cNvPr>
          <p:cNvSpPr txBox="1"/>
          <p:nvPr/>
        </p:nvSpPr>
        <p:spPr>
          <a:xfrm>
            <a:off x="76379" y="4531567"/>
            <a:ext cx="6226384" cy="738664"/>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Test Execution by cycle – Arata toate teste executate si care sunt pass,fail</a:t>
            </a:r>
          </a:p>
          <a:p>
            <a:r>
              <a:rPr lang="en-US" sz="1400" dirty="0">
                <a:latin typeface="Arial" panose="020B0604020202020204" pitchFamily="34" charset="0"/>
                <a:cs typeface="Arial" panose="020B0604020202020204" pitchFamily="34" charset="0"/>
              </a:rPr>
              <a:t>wip,blocked,unexecuted si ad hoc.Aici se poate vedea si cele 3 epice si cate</a:t>
            </a:r>
          </a:p>
          <a:p>
            <a:r>
              <a:rPr lang="en-US" sz="1400" dirty="0">
                <a:latin typeface="Arial" panose="020B0604020202020204" pitchFamily="34" charset="0"/>
                <a:cs typeface="Arial" panose="020B0604020202020204" pitchFamily="34" charset="0"/>
              </a:rPr>
              <a:t>teste are fiecare dupa cycle.</a:t>
            </a:r>
            <a:endParaRPr lang="ro-RO" sz="1400" dirty="0">
              <a:latin typeface="Arial" panose="020B0604020202020204" pitchFamily="34" charset="0"/>
              <a:cs typeface="Arial" panose="020B0604020202020204" pitchFamily="34" charset="0"/>
            </a:endParaRPr>
          </a:p>
        </p:txBody>
      </p:sp>
      <p:sp>
        <p:nvSpPr>
          <p:cNvPr id="12" name="CasetăText 11">
            <a:extLst>
              <a:ext uri="{FF2B5EF4-FFF2-40B4-BE49-F238E27FC236}">
                <a16:creationId xmlns:a16="http://schemas.microsoft.com/office/drawing/2014/main" id="{18A23762-F0BD-3C87-FED8-1B9128CD75C2}"/>
              </a:ext>
            </a:extLst>
          </p:cNvPr>
          <p:cNvSpPr txBox="1"/>
          <p:nvPr/>
        </p:nvSpPr>
        <p:spPr>
          <a:xfrm>
            <a:off x="6369438" y="4531567"/>
            <a:ext cx="5726248" cy="95410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Test Execution Progress by Component – Sunt 3 componente majore</a:t>
            </a:r>
          </a:p>
          <a:p>
            <a:r>
              <a:rPr lang="en-US" sz="1400" dirty="0">
                <a:latin typeface="Arial" panose="020B0604020202020204" pitchFamily="34" charset="0"/>
                <a:cs typeface="Arial" panose="020B0604020202020204" pitchFamily="34" charset="0"/>
              </a:rPr>
              <a:t>fiecare cu testele aferente, dupa cum se vede si in grafic.Aici se vede </a:t>
            </a:r>
          </a:p>
          <a:p>
            <a:r>
              <a:rPr lang="en-US" sz="1400" dirty="0">
                <a:latin typeface="Arial" panose="020B0604020202020204" pitchFamily="34" charset="0"/>
                <a:cs typeface="Arial" panose="020B0604020202020204" pitchFamily="34" charset="0"/>
              </a:rPr>
              <a:t>doar cate teste sunt pentru fiecare epic si nu arata care au trecut sau </a:t>
            </a:r>
          </a:p>
          <a:p>
            <a:r>
              <a:rPr lang="en-US" sz="1400" dirty="0">
                <a:latin typeface="Arial" panose="020B0604020202020204" pitchFamily="34" charset="0"/>
                <a:cs typeface="Arial" panose="020B0604020202020204" pitchFamily="34" charset="0"/>
              </a:rPr>
              <a:t>au picat.</a:t>
            </a:r>
          </a:p>
        </p:txBody>
      </p:sp>
    </p:spTree>
    <p:extLst>
      <p:ext uri="{BB962C8B-B14F-4D97-AF65-F5344CB8AC3E}">
        <p14:creationId xmlns:p14="http://schemas.microsoft.com/office/powerpoint/2010/main" val="262287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BCC978-32A7-F67A-264A-9FA66EC20634}"/>
              </a:ext>
            </a:extLst>
          </p:cNvPr>
          <p:cNvGraphicFramePr>
            <a:graphicFrameLocks noGrp="1"/>
          </p:cNvGraphicFramePr>
          <p:nvPr>
            <p:extLst>
              <p:ext uri="{D42A27DB-BD31-4B8C-83A1-F6EECF244321}">
                <p14:modId xmlns:p14="http://schemas.microsoft.com/office/powerpoint/2010/main" val="890965748"/>
              </p:ext>
            </p:extLst>
          </p:nvPr>
        </p:nvGraphicFramePr>
        <p:xfrm>
          <a:off x="445662" y="93307"/>
          <a:ext cx="9271818" cy="6625247"/>
        </p:xfrm>
        <a:graphic>
          <a:graphicData uri="http://schemas.openxmlformats.org/drawingml/2006/table">
            <a:tbl>
              <a:tblPr firstRow="1" bandRow="1">
                <a:tableStyleId>{5940675A-B579-460E-94D1-54222C63F5DA}</a:tableStyleId>
              </a:tblPr>
              <a:tblGrid>
                <a:gridCol w="1520616">
                  <a:extLst>
                    <a:ext uri="{9D8B030D-6E8A-4147-A177-3AD203B41FA5}">
                      <a16:colId xmlns:a16="http://schemas.microsoft.com/office/drawing/2014/main" val="3704469269"/>
                    </a:ext>
                  </a:extLst>
                </a:gridCol>
                <a:gridCol w="1845760">
                  <a:extLst>
                    <a:ext uri="{9D8B030D-6E8A-4147-A177-3AD203B41FA5}">
                      <a16:colId xmlns:a16="http://schemas.microsoft.com/office/drawing/2014/main" val="3454886385"/>
                    </a:ext>
                  </a:extLst>
                </a:gridCol>
                <a:gridCol w="1815224">
                  <a:extLst>
                    <a:ext uri="{9D8B030D-6E8A-4147-A177-3AD203B41FA5}">
                      <a16:colId xmlns:a16="http://schemas.microsoft.com/office/drawing/2014/main" val="3615401265"/>
                    </a:ext>
                  </a:extLst>
                </a:gridCol>
                <a:gridCol w="1573161">
                  <a:extLst>
                    <a:ext uri="{9D8B030D-6E8A-4147-A177-3AD203B41FA5}">
                      <a16:colId xmlns:a16="http://schemas.microsoft.com/office/drawing/2014/main" val="3032204967"/>
                    </a:ext>
                  </a:extLst>
                </a:gridCol>
                <a:gridCol w="1622323">
                  <a:extLst>
                    <a:ext uri="{9D8B030D-6E8A-4147-A177-3AD203B41FA5}">
                      <a16:colId xmlns:a16="http://schemas.microsoft.com/office/drawing/2014/main" val="2763520924"/>
                    </a:ext>
                  </a:extLst>
                </a:gridCol>
                <a:gridCol w="894734">
                  <a:extLst>
                    <a:ext uri="{9D8B030D-6E8A-4147-A177-3AD203B41FA5}">
                      <a16:colId xmlns:a16="http://schemas.microsoft.com/office/drawing/2014/main" val="2602891770"/>
                    </a:ext>
                  </a:extLst>
                </a:gridCol>
              </a:tblGrid>
              <a:tr h="370244">
                <a:tc>
                  <a:txBody>
                    <a:bodyPr/>
                    <a:lstStyle/>
                    <a:p>
                      <a:pPr algn="ctr"/>
                      <a:endParaRPr lang="en-US"/>
                    </a:p>
                  </a:txBody>
                  <a:tcPr/>
                </a:tc>
                <a:tc gridSpan="5">
                  <a:txBody>
                    <a:bodyPr/>
                    <a:lstStyle/>
                    <a:p>
                      <a:pPr algn="ctr"/>
                      <a:r>
                        <a:rPr lang="ro-RO" b="1" noProof="0" dirty="0">
                          <a:latin typeface="Arial" panose="020B0604020202020204" pitchFamily="34" charset="0"/>
                          <a:cs typeface="Arial" panose="020B0604020202020204" pitchFamily="34" charset="0"/>
                        </a:rPr>
                        <a:t>Probabilitate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44953557"/>
                  </a:ext>
                </a:extLst>
              </a:tr>
              <a:tr h="529462">
                <a:tc>
                  <a:txBody>
                    <a:bodyPr/>
                    <a:lstStyle/>
                    <a:p>
                      <a:r>
                        <a:rPr lang="en-US" b="1">
                          <a:latin typeface="Arial" panose="020B0604020202020204" pitchFamily="34" charset="0"/>
                          <a:cs typeface="Arial" panose="020B0604020202020204" pitchFamily="34" charset="0"/>
                        </a:rPr>
                        <a:t>Impact</a:t>
                      </a:r>
                    </a:p>
                  </a:txBody>
                  <a:tcPr/>
                </a:tc>
                <a:tc>
                  <a:txBody>
                    <a:bodyPr/>
                    <a:lstStyle/>
                    <a:p>
                      <a:r>
                        <a:rPr lang="en-US" sz="1400" i="1" dirty="0">
                          <a:latin typeface="Arial" panose="020B0604020202020204" pitchFamily="34" charset="0"/>
                          <a:cs typeface="Arial" panose="020B0604020202020204" pitchFamily="34" charset="0"/>
                        </a:rPr>
                        <a:t>Foarte scazuta</a:t>
                      </a:r>
                    </a:p>
                  </a:txBody>
                  <a:tcPr/>
                </a:tc>
                <a:tc>
                  <a:txBody>
                    <a:bodyPr/>
                    <a:lstStyle/>
                    <a:p>
                      <a:r>
                        <a:rPr lang="en-US" sz="1400" i="1" dirty="0">
                          <a:latin typeface="Arial" panose="020B0604020202020204" pitchFamily="34" charset="0"/>
                          <a:cs typeface="Arial" panose="020B0604020202020204" pitchFamily="34" charset="0"/>
                        </a:rPr>
                        <a:t>Scazuta</a:t>
                      </a:r>
                    </a:p>
                  </a:txBody>
                  <a:tcPr/>
                </a:tc>
                <a:tc>
                  <a:txBody>
                    <a:bodyPr/>
                    <a:lstStyle/>
                    <a:p>
                      <a:r>
                        <a:rPr lang="ro-RO" sz="1400" i="1" noProof="0" dirty="0">
                          <a:latin typeface="Arial" panose="020B0604020202020204" pitchFamily="34" charset="0"/>
                          <a:cs typeface="Arial" panose="020B0604020202020204" pitchFamily="34" charset="0"/>
                        </a:rPr>
                        <a:t>Medie</a:t>
                      </a:r>
                    </a:p>
                  </a:txBody>
                  <a:tcPr/>
                </a:tc>
                <a:tc>
                  <a:txBody>
                    <a:bodyPr/>
                    <a:lstStyle/>
                    <a:p>
                      <a:r>
                        <a:rPr lang="ro-RO" sz="1400" i="1" noProof="0" dirty="0">
                          <a:latin typeface="Arial" panose="020B0604020202020204" pitchFamily="34" charset="0"/>
                          <a:cs typeface="Arial" panose="020B0604020202020204" pitchFamily="34" charset="0"/>
                        </a:rPr>
                        <a:t>Ridicata</a:t>
                      </a:r>
                    </a:p>
                  </a:txBody>
                  <a:tcPr/>
                </a:tc>
                <a:tc>
                  <a:txBody>
                    <a:bodyPr/>
                    <a:lstStyle/>
                    <a:p>
                      <a:r>
                        <a:rPr lang="ro-RO" sz="1400" i="1" noProof="0" dirty="0">
                          <a:latin typeface="Arial" panose="020B0604020202020204" pitchFamily="34" charset="0"/>
                          <a:cs typeface="Arial" panose="020B0604020202020204" pitchFamily="34" charset="0"/>
                        </a:rPr>
                        <a:t>Foarte</a:t>
                      </a:r>
                      <a:r>
                        <a:rPr lang="en-US" sz="1400" i="1" dirty="0">
                          <a:latin typeface="Arial" panose="020B0604020202020204" pitchFamily="34" charset="0"/>
                          <a:cs typeface="Arial" panose="020B0604020202020204" pitchFamily="34" charset="0"/>
                        </a:rPr>
                        <a:t> </a:t>
                      </a:r>
                      <a:r>
                        <a:rPr lang="ro-RO" sz="1400" i="1" noProof="0" dirty="0">
                          <a:latin typeface="Arial" panose="020B0604020202020204" pitchFamily="34" charset="0"/>
                          <a:cs typeface="Arial" panose="020B0604020202020204" pitchFamily="34" charset="0"/>
                        </a:rPr>
                        <a:t>ridicata</a:t>
                      </a:r>
                    </a:p>
                  </a:txBody>
                  <a:tcPr/>
                </a:tc>
                <a:extLst>
                  <a:ext uri="{0D108BD9-81ED-4DB2-BD59-A6C34878D82A}">
                    <a16:rowId xmlns:a16="http://schemas.microsoft.com/office/drawing/2014/main" val="3114955566"/>
                  </a:ext>
                </a:extLst>
              </a:tr>
              <a:tr h="389373">
                <a:tc rowSpan="2">
                  <a:txBody>
                    <a:bodyPr/>
                    <a:lstStyle/>
                    <a:p>
                      <a:r>
                        <a:rPr lang="en-US" sz="1400" i="1" baseline="0" dirty="0">
                          <a:latin typeface="Arial" panose="020B0604020202020204" pitchFamily="34" charset="0"/>
                          <a:cs typeface="Arial" panose="020B0604020202020204" pitchFamily="34" charset="0"/>
                        </a:rPr>
                        <a:t>Minor</a:t>
                      </a:r>
                    </a:p>
                  </a:txBody>
                  <a:tcPr/>
                </a:tc>
                <a:tc rowSpan="2">
                  <a:txBody>
                    <a:bodyPr/>
                    <a:lstStyle/>
                    <a:p>
                      <a:endParaRPr lang="en-US" sz="1400">
                        <a:solidFill>
                          <a:srgbClr val="0070C0"/>
                        </a:solidFill>
                        <a:latin typeface="Arial" panose="020B0604020202020204" pitchFamily="34" charset="0"/>
                        <a:cs typeface="Arial" panose="020B0604020202020204" pitchFamily="34" charset="0"/>
                      </a:endParaRPr>
                    </a:p>
                  </a:txBody>
                  <a:tcPr>
                    <a:solidFill>
                      <a:srgbClr val="00B050"/>
                    </a:solidFill>
                  </a:tcPr>
                </a:tc>
                <a:tc rowSpan="2">
                  <a:txBody>
                    <a:bodyPr/>
                    <a:lstStyle/>
                    <a:p>
                      <a:endParaRPr lang="en-US"/>
                    </a:p>
                  </a:txBody>
                  <a:tcPr>
                    <a:solidFill>
                      <a:srgbClr val="00B050"/>
                    </a:solidFill>
                  </a:tcPr>
                </a:tc>
                <a:tc rowSpan="2">
                  <a:txBody>
                    <a:bodyPr/>
                    <a:lstStyle/>
                    <a:p>
                      <a:endParaRPr lang="en-US"/>
                    </a:p>
                  </a:txBody>
                  <a:tcPr>
                    <a:solidFill>
                      <a:srgbClr val="008000"/>
                    </a:solidFill>
                  </a:tcPr>
                </a:tc>
                <a:tc>
                  <a:txBody>
                    <a:bodyPr/>
                    <a:lstStyle/>
                    <a:p>
                      <a:endParaRPr lang="en-US"/>
                    </a:p>
                  </a:txBody>
                  <a:tcPr>
                    <a:solidFill>
                      <a:srgbClr val="FFFF00"/>
                    </a:solidFill>
                  </a:tcPr>
                </a:tc>
                <a:tc>
                  <a:txBody>
                    <a:bodyPr/>
                    <a:lstStyle/>
                    <a:p>
                      <a:endParaRPr lang="en-US"/>
                    </a:p>
                  </a:txBody>
                  <a:tcPr>
                    <a:solidFill>
                      <a:srgbClr val="FFFF00"/>
                    </a:solidFill>
                  </a:tcPr>
                </a:tc>
                <a:extLst>
                  <a:ext uri="{0D108BD9-81ED-4DB2-BD59-A6C34878D82A}">
                    <a16:rowId xmlns:a16="http://schemas.microsoft.com/office/drawing/2014/main" val="2087644862"/>
                  </a:ext>
                </a:extLst>
              </a:tr>
              <a:tr h="389373">
                <a:tc vMerge="1">
                  <a:txBody>
                    <a:bodyPr/>
                    <a:lstStyle/>
                    <a:p>
                      <a:endParaRPr lang="ro-RO"/>
                    </a:p>
                  </a:txBody>
                  <a:tcPr/>
                </a:tc>
                <a:tc vMerge="1">
                  <a:txBody>
                    <a:bodyPr/>
                    <a:lstStyle/>
                    <a:p>
                      <a:endParaRPr lang="ro-RO"/>
                    </a:p>
                  </a:txBody>
                  <a:tcPr/>
                </a:tc>
                <a:tc vMerge="1">
                  <a:txBody>
                    <a:bodyPr/>
                    <a:lstStyle/>
                    <a:p>
                      <a:endParaRPr lang="ro-RO"/>
                    </a:p>
                  </a:txBody>
                  <a:tcPr/>
                </a:tc>
                <a:tc vMerge="1">
                  <a:txBody>
                    <a:bodyPr/>
                    <a:lstStyle/>
                    <a:p>
                      <a:endParaRPr lang="ro-RO"/>
                    </a:p>
                  </a:txBody>
                  <a:tcPr/>
                </a:tc>
                <a:tc>
                  <a:txBody>
                    <a:bodyPr/>
                    <a:lstStyle/>
                    <a:p>
                      <a:endParaRPr lang="en-US"/>
                    </a:p>
                  </a:txBody>
                  <a:tcPr>
                    <a:solidFill>
                      <a:srgbClr val="FF6600"/>
                    </a:solidFill>
                  </a:tcPr>
                </a:tc>
                <a:tc>
                  <a:txBody>
                    <a:bodyPr/>
                    <a:lstStyle/>
                    <a:p>
                      <a:endParaRPr lang="en-US"/>
                    </a:p>
                  </a:txBody>
                  <a:tcPr>
                    <a:solidFill>
                      <a:schemeClr val="accent1"/>
                    </a:solidFill>
                  </a:tcPr>
                </a:tc>
                <a:extLst>
                  <a:ext uri="{0D108BD9-81ED-4DB2-BD59-A6C34878D82A}">
                    <a16:rowId xmlns:a16="http://schemas.microsoft.com/office/drawing/2014/main" val="255774388"/>
                  </a:ext>
                </a:extLst>
              </a:tr>
              <a:tr h="2491583">
                <a:tc>
                  <a:txBody>
                    <a:bodyPr/>
                    <a:lstStyle/>
                    <a:p>
                      <a:r>
                        <a:rPr lang="en-US" sz="1400" i="1" dirty="0">
                          <a:latin typeface="Arial" panose="020B0604020202020204" pitchFamily="34" charset="0"/>
                          <a:cs typeface="Arial" panose="020B0604020202020204" pitchFamily="34" charset="0"/>
                        </a:rPr>
                        <a:t>Scazut</a:t>
                      </a:r>
                    </a:p>
                  </a:txBody>
                  <a:tcPr/>
                </a:tc>
                <a:tc>
                  <a:txBody>
                    <a:bodyPr/>
                    <a:lstStyle/>
                    <a:p>
                      <a:endParaRPr lang="en-US"/>
                    </a:p>
                  </a:txBody>
                  <a:tcPr>
                    <a:solidFill>
                      <a:srgbClr val="00B050"/>
                    </a:solidFill>
                  </a:tcPr>
                </a:tc>
                <a:tc>
                  <a:txBody>
                    <a:bodyPr/>
                    <a:lstStyle/>
                    <a:p>
                      <a:r>
                        <a:rPr lang="en-US" i="1" dirty="0"/>
                        <a:t> </a:t>
                      </a:r>
                      <a:r>
                        <a:rPr lang="en-US" sz="1200" i="1" dirty="0">
                          <a:solidFill>
                            <a:schemeClr val="tx1"/>
                          </a:solidFill>
                          <a:latin typeface="Arial" panose="020B0604020202020204" pitchFamily="34" charset="0"/>
                          <a:cs typeface="Arial" panose="020B0604020202020204" pitchFamily="34" charset="0"/>
                        </a:rPr>
                        <a:t>Browserul opera se poate bloca pe această </a:t>
                      </a:r>
                      <a:r>
                        <a:rPr lang="ro-RO" sz="1200" i="1" noProof="0" dirty="0">
                          <a:solidFill>
                            <a:schemeClr val="tx1"/>
                          </a:solidFill>
                          <a:latin typeface="Arial" panose="020B0604020202020204" pitchFamily="34" charset="0"/>
                          <a:cs typeface="Arial" panose="020B0604020202020204" pitchFamily="34" charset="0"/>
                        </a:rPr>
                        <a:t>versiune</a:t>
                      </a:r>
                      <a:r>
                        <a:rPr lang="en-US" sz="1200" i="1" noProof="0" dirty="0">
                          <a:solidFill>
                            <a:schemeClr val="tx1"/>
                          </a:solidFill>
                          <a:latin typeface="Arial" panose="020B0604020202020204" pitchFamily="34" charset="0"/>
                          <a:cs typeface="Arial" panose="020B0604020202020204" pitchFamily="34" charset="0"/>
                        </a:rPr>
                        <a:t>.</a:t>
                      </a:r>
                    </a:p>
                    <a:p>
                      <a:endParaRPr lang="en-US" sz="1400" i="1" noProof="0" dirty="0">
                        <a:solidFill>
                          <a:schemeClr val="tx1"/>
                        </a:solidFill>
                        <a:latin typeface="Arial" panose="020B0604020202020204" pitchFamily="34" charset="0"/>
                        <a:cs typeface="Arial" panose="020B0604020202020204" pitchFamily="34" charset="0"/>
                      </a:endParaRPr>
                    </a:p>
                    <a:p>
                      <a:r>
                        <a:rPr lang="en-US" sz="1400" i="1" noProof="0" dirty="0">
                          <a:solidFill>
                            <a:schemeClr val="tx1"/>
                          </a:solidFill>
                          <a:latin typeface="Arial" panose="020B0604020202020204" pitchFamily="34" charset="0"/>
                          <a:cs typeface="Arial" panose="020B0604020202020204" pitchFamily="34" charset="0"/>
                        </a:rPr>
                        <a:t>(</a:t>
                      </a:r>
                      <a:r>
                        <a:rPr lang="en-US" sz="1200" i="1" noProof="0" dirty="0">
                          <a:solidFill>
                            <a:schemeClr val="tx1"/>
                          </a:solidFill>
                          <a:latin typeface="Arial" panose="020B0604020202020204" pitchFamily="34" charset="0"/>
                          <a:cs typeface="Arial" panose="020B0604020202020204" pitchFamily="34" charset="0"/>
                        </a:rPr>
                        <a:t>RISC DE PRODUS</a:t>
                      </a:r>
                      <a:r>
                        <a:rPr lang="en-US" sz="1400" i="1" noProof="0" dirty="0">
                          <a:solidFill>
                            <a:schemeClr val="tx1"/>
                          </a:solidFill>
                          <a:latin typeface="Arial" panose="020B0604020202020204" pitchFamily="34" charset="0"/>
                          <a:cs typeface="Arial" panose="020B0604020202020204" pitchFamily="34" charset="0"/>
                        </a:rPr>
                        <a:t>)</a:t>
                      </a:r>
                      <a:endParaRPr lang="ro-RO" sz="1400" i="1" noProof="0" dirty="0">
                        <a:solidFill>
                          <a:schemeClr val="tx1"/>
                        </a:solidFill>
                        <a:latin typeface="Arial" panose="020B0604020202020204" pitchFamily="34" charset="0"/>
                        <a:cs typeface="Arial" panose="020B0604020202020204" pitchFamily="34" charset="0"/>
                      </a:endParaRPr>
                    </a:p>
                  </a:txBody>
                  <a:tcPr>
                    <a:solidFill>
                      <a:srgbClr val="008000"/>
                    </a:solidFill>
                  </a:tcPr>
                </a:tc>
                <a:tc>
                  <a:txBody>
                    <a:bodyPr/>
                    <a:lstStyle/>
                    <a:p>
                      <a:r>
                        <a:rPr lang="en-US" sz="1200" i="1" dirty="0">
                          <a:solidFill>
                            <a:srgbClr val="0070C0"/>
                          </a:solidFill>
                          <a:latin typeface="Arial" panose="020B0604020202020204" pitchFamily="34" charset="0"/>
                          <a:cs typeface="Arial" panose="020B0604020202020204" pitchFamily="34" charset="0"/>
                        </a:rPr>
                        <a:t>I</a:t>
                      </a:r>
                      <a:r>
                        <a:rPr lang="ro-RO" sz="1200" i="1" dirty="0">
                          <a:solidFill>
                            <a:srgbClr val="0070C0"/>
                          </a:solidFill>
                          <a:latin typeface="Arial" panose="020B0604020202020204" pitchFamily="34" charset="0"/>
                          <a:cs typeface="Arial" panose="020B0604020202020204" pitchFamily="34" charset="0"/>
                        </a:rPr>
                        <a:t>nterfață de navigare confuzabilă care ar putea provoca feedback negativ din partea utilizatorilor și, prin urmare, o posibilă pierdere de clienți</a:t>
                      </a:r>
                      <a:r>
                        <a:rPr lang="en-US" sz="1200" i="1" dirty="0">
                          <a:solidFill>
                            <a:srgbClr val="0070C0"/>
                          </a:solidFill>
                          <a:latin typeface="Arial" panose="020B0604020202020204" pitchFamily="34" charset="0"/>
                          <a:cs typeface="Arial" panose="020B0604020202020204" pitchFamily="34" charset="0"/>
                        </a:rPr>
                        <a:t>.</a:t>
                      </a:r>
                    </a:p>
                    <a:p>
                      <a:endParaRPr lang="en-US" sz="1200" i="1" dirty="0">
                        <a:solidFill>
                          <a:srgbClr val="0070C0"/>
                        </a:solidFill>
                        <a:latin typeface="Arial" panose="020B0604020202020204" pitchFamily="34" charset="0"/>
                        <a:cs typeface="Arial" panose="020B0604020202020204" pitchFamily="34" charset="0"/>
                      </a:endParaRPr>
                    </a:p>
                    <a:p>
                      <a:r>
                        <a:rPr lang="en-US" sz="1400" i="1" dirty="0">
                          <a:solidFill>
                            <a:srgbClr val="0070C0"/>
                          </a:solidFill>
                          <a:latin typeface="Arial" panose="020B0604020202020204" pitchFamily="34" charset="0"/>
                          <a:cs typeface="Arial" panose="020B0604020202020204" pitchFamily="34" charset="0"/>
                        </a:rPr>
                        <a:t>(</a:t>
                      </a:r>
                      <a:r>
                        <a:rPr lang="en-US" sz="1200" i="1" dirty="0">
                          <a:solidFill>
                            <a:srgbClr val="0070C0"/>
                          </a:solidFill>
                          <a:latin typeface="Arial" panose="020B0604020202020204" pitchFamily="34" charset="0"/>
                          <a:cs typeface="Arial" panose="020B0604020202020204" pitchFamily="34" charset="0"/>
                        </a:rPr>
                        <a:t>RISC DE PRODUS)</a:t>
                      </a:r>
                      <a:endParaRPr lang="en-US" sz="1400" i="1" dirty="0">
                        <a:solidFill>
                          <a:srgbClr val="0070C0"/>
                        </a:solidFill>
                        <a:latin typeface="Arial" panose="020B0604020202020204" pitchFamily="34" charset="0"/>
                        <a:cs typeface="Arial" panose="020B0604020202020204" pitchFamily="34" charset="0"/>
                      </a:endParaRPr>
                    </a:p>
                  </a:txBody>
                  <a:tcPr>
                    <a:solidFill>
                      <a:srgbClr val="FFFF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Din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cauza</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termenului</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limită</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majoritatea</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testelor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ar</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putea</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rămâne</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nefăcute</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și pot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avea</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probleme</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de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funcționalitate</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(RISC DE PROIECT)</a:t>
                      </a:r>
                    </a:p>
                    <a:p>
                      <a:endParaRPr lang="en-US" dirty="0"/>
                    </a:p>
                  </a:txBody>
                  <a:tcPr>
                    <a:solidFill>
                      <a:srgbClr val="FF6600"/>
                    </a:solidFill>
                  </a:tcPr>
                </a:tc>
                <a:tc>
                  <a:txBody>
                    <a:bodyPr/>
                    <a:lstStyle/>
                    <a:p>
                      <a:endParaRPr lang="en-US"/>
                    </a:p>
                  </a:txBody>
                  <a:tcPr>
                    <a:solidFill>
                      <a:schemeClr val="accent1"/>
                    </a:solidFill>
                  </a:tcPr>
                </a:tc>
                <a:extLst>
                  <a:ext uri="{0D108BD9-81ED-4DB2-BD59-A6C34878D82A}">
                    <a16:rowId xmlns:a16="http://schemas.microsoft.com/office/drawing/2014/main" val="1720237216"/>
                  </a:ext>
                </a:extLst>
              </a:tr>
              <a:tr h="1460143">
                <a:tc>
                  <a:txBody>
                    <a:bodyPr/>
                    <a:lstStyle/>
                    <a:p>
                      <a:r>
                        <a:rPr lang="ro-RO" sz="1400" i="1" noProof="0" dirty="0">
                          <a:latin typeface="Arial" panose="020B0604020202020204" pitchFamily="34" charset="0"/>
                          <a:cs typeface="Arial" panose="020B0604020202020204" pitchFamily="34" charset="0"/>
                        </a:rPr>
                        <a:t>Notabil</a:t>
                      </a:r>
                    </a:p>
                  </a:txBody>
                  <a:tcPr/>
                </a:tc>
                <a:tc>
                  <a:txBody>
                    <a:bodyPr/>
                    <a:lstStyle/>
                    <a:p>
                      <a:r>
                        <a:rPr lang="ro-RO" sz="1200" i="1" dirty="0">
                          <a:solidFill>
                            <a:schemeClr val="tx1"/>
                          </a:solidFill>
                          <a:latin typeface="Arial" panose="020B0604020202020204" pitchFamily="34" charset="0"/>
                          <a:cs typeface="Arial" panose="020B0604020202020204" pitchFamily="34" charset="0"/>
                        </a:rPr>
                        <a:t>Traducerea în aplicația web</a:t>
                      </a:r>
                      <a:r>
                        <a:rPr lang="en-US" sz="1200" i="1" dirty="0">
                          <a:solidFill>
                            <a:schemeClr val="tx1"/>
                          </a:solidFill>
                          <a:latin typeface="Arial" panose="020B0604020202020204" pitchFamily="34" charset="0"/>
                          <a:cs typeface="Arial" panose="020B0604020202020204" pitchFamily="34" charset="0"/>
                        </a:rPr>
                        <a:t> </a:t>
                      </a:r>
                      <a:r>
                        <a:rPr lang="ro-RO" sz="1200" i="1" dirty="0">
                          <a:solidFill>
                            <a:schemeClr val="tx1"/>
                          </a:solidFill>
                          <a:latin typeface="Arial" panose="020B0604020202020204" pitchFamily="34" charset="0"/>
                          <a:cs typeface="Arial" panose="020B0604020202020204" pitchFamily="34" charset="0"/>
                        </a:rPr>
                        <a:t> nu funcționează</a:t>
                      </a:r>
                      <a:r>
                        <a:rPr lang="en-US" sz="1200" i="1" dirty="0">
                          <a:solidFill>
                            <a:schemeClr val="tx1"/>
                          </a:solidFill>
                          <a:latin typeface="Arial" panose="020B0604020202020204" pitchFamily="34" charset="0"/>
                          <a:cs typeface="Arial" panose="020B0604020202020204" pitchFamily="34" charset="0"/>
                        </a:rPr>
                        <a:t> corect.</a:t>
                      </a:r>
                    </a:p>
                    <a:p>
                      <a:endParaRPr lang="en-US" sz="1400" i="1" dirty="0">
                        <a:solidFill>
                          <a:schemeClr val="tx1"/>
                        </a:solidFill>
                        <a:latin typeface="Arial" panose="020B0604020202020204" pitchFamily="34" charset="0"/>
                        <a:cs typeface="Arial" panose="020B0604020202020204" pitchFamily="34" charset="0"/>
                      </a:endParaRPr>
                    </a:p>
                    <a:p>
                      <a:r>
                        <a:rPr lang="en-US" sz="1400" i="1" dirty="0">
                          <a:solidFill>
                            <a:schemeClr val="tx1"/>
                          </a:solidFill>
                          <a:latin typeface="Arial" panose="020B0604020202020204" pitchFamily="34" charset="0"/>
                          <a:cs typeface="Arial" panose="020B0604020202020204" pitchFamily="34" charset="0"/>
                        </a:rPr>
                        <a:t>(</a:t>
                      </a:r>
                      <a:r>
                        <a:rPr lang="en-US" sz="1200" i="1" dirty="0">
                          <a:solidFill>
                            <a:schemeClr val="tx1"/>
                          </a:solidFill>
                          <a:latin typeface="Arial" panose="020B0604020202020204" pitchFamily="34" charset="0"/>
                          <a:cs typeface="Arial" panose="020B0604020202020204" pitchFamily="34" charset="0"/>
                        </a:rPr>
                        <a:t>RISC DE PRODUS</a:t>
                      </a:r>
                      <a:r>
                        <a:rPr lang="en-US" sz="1400" i="1" dirty="0">
                          <a:solidFill>
                            <a:schemeClr val="tx1"/>
                          </a:solidFill>
                          <a:latin typeface="Arial" panose="020B0604020202020204" pitchFamily="34" charset="0"/>
                          <a:cs typeface="Arial" panose="020B0604020202020204" pitchFamily="34" charset="0"/>
                        </a:rPr>
                        <a:t>)</a:t>
                      </a:r>
                    </a:p>
                  </a:txBody>
                  <a:tcPr>
                    <a:solidFill>
                      <a:srgbClr val="00B050"/>
                    </a:solidFill>
                  </a:tcPr>
                </a:tc>
                <a:tc>
                  <a:txBody>
                    <a:bodyPr/>
                    <a:lstStyle/>
                    <a:p>
                      <a:r>
                        <a:rPr lang="en-US" sz="1200" i="1" dirty="0">
                          <a:solidFill>
                            <a:schemeClr val="tx1"/>
                          </a:solidFill>
                          <a:latin typeface="Arial" panose="020B0604020202020204" pitchFamily="34" charset="0"/>
                          <a:cs typeface="Arial" panose="020B0604020202020204" pitchFamily="34" charset="0"/>
                        </a:rPr>
                        <a:t>Este posibil ca unele categorii să nu funcționeze </a:t>
                      </a:r>
                      <a:r>
                        <a:rPr lang="en-US" sz="1200" i="1" dirty="0" err="1">
                          <a:solidFill>
                            <a:schemeClr val="tx1"/>
                          </a:solidFill>
                          <a:latin typeface="Arial" panose="020B0604020202020204" pitchFamily="34" charset="0"/>
                          <a:cs typeface="Arial" panose="020B0604020202020204" pitchFamily="34" charset="0"/>
                        </a:rPr>
                        <a:t>în</a:t>
                      </a:r>
                      <a:r>
                        <a:rPr lang="en-US" sz="1200" i="1" dirty="0">
                          <a:solidFill>
                            <a:schemeClr val="tx1"/>
                          </a:solidFill>
                          <a:latin typeface="Arial" panose="020B0604020202020204" pitchFamily="34" charset="0"/>
                          <a:cs typeface="Arial" panose="020B0604020202020204" pitchFamily="34" charset="0"/>
                        </a:rPr>
                        <a:t> diferite limbi.</a:t>
                      </a:r>
                    </a:p>
                    <a:p>
                      <a:endParaRPr lang="en-US" sz="1200" i="1" dirty="0">
                        <a:solidFill>
                          <a:schemeClr val="tx1"/>
                        </a:solidFill>
                        <a:latin typeface="Arial" panose="020B0604020202020204" pitchFamily="34" charset="0"/>
                        <a:cs typeface="Arial" panose="020B0604020202020204" pitchFamily="34" charset="0"/>
                      </a:endParaRPr>
                    </a:p>
                    <a:p>
                      <a:r>
                        <a:rPr lang="en-US" sz="1400" i="1" dirty="0">
                          <a:solidFill>
                            <a:schemeClr val="tx1"/>
                          </a:solidFill>
                          <a:latin typeface="Arial" panose="020B0604020202020204" pitchFamily="34" charset="0"/>
                          <a:cs typeface="Arial" panose="020B0604020202020204" pitchFamily="34" charset="0"/>
                        </a:rPr>
                        <a:t>(</a:t>
                      </a:r>
                      <a:r>
                        <a:rPr lang="en-US" sz="1200" i="1" dirty="0">
                          <a:solidFill>
                            <a:schemeClr val="tx1"/>
                          </a:solidFill>
                          <a:latin typeface="Arial" panose="020B0604020202020204" pitchFamily="34" charset="0"/>
                          <a:cs typeface="Arial" panose="020B0604020202020204" pitchFamily="34" charset="0"/>
                        </a:rPr>
                        <a:t>RISC DE PRODUS</a:t>
                      </a:r>
                      <a:r>
                        <a:rPr lang="en-US" sz="1400" i="1" dirty="0">
                          <a:solidFill>
                            <a:schemeClr val="tx1"/>
                          </a:solidFill>
                          <a:latin typeface="Arial" panose="020B0604020202020204" pitchFamily="34" charset="0"/>
                          <a:cs typeface="Arial" panose="020B0604020202020204" pitchFamily="34" charset="0"/>
                        </a:rPr>
                        <a:t>)</a:t>
                      </a:r>
                    </a:p>
                  </a:txBody>
                  <a:tcPr>
                    <a:solidFill>
                      <a:srgbClr val="008000"/>
                    </a:solidFill>
                  </a:tcPr>
                </a:tc>
                <a:tc>
                  <a:txBody>
                    <a:bodyPr/>
                    <a:lstStyle/>
                    <a:p>
                      <a:r>
                        <a:rPr lang="it-IT" sz="1200" i="1" dirty="0">
                          <a:solidFill>
                            <a:srgbClr val="0070C0"/>
                          </a:solidFill>
                          <a:latin typeface="Arial" panose="020B0604020202020204" pitchFamily="34" charset="0"/>
                          <a:cs typeface="Arial" panose="020B0604020202020204" pitchFamily="34" charset="0"/>
                        </a:rPr>
                        <a:t>Versiunile mai vechi de Google Chrome pot afecta performanța.</a:t>
                      </a:r>
                    </a:p>
                    <a:p>
                      <a:endParaRPr lang="it-IT" sz="1200" i="1" dirty="0">
                        <a:solidFill>
                          <a:srgbClr val="0070C0"/>
                        </a:solidFill>
                        <a:latin typeface="Arial" panose="020B0604020202020204" pitchFamily="34" charset="0"/>
                        <a:cs typeface="Arial" panose="020B0604020202020204" pitchFamily="34" charset="0"/>
                      </a:endParaRPr>
                    </a:p>
                    <a:p>
                      <a:r>
                        <a:rPr lang="it-IT" sz="1200" i="1" dirty="0">
                          <a:solidFill>
                            <a:srgbClr val="0070C0"/>
                          </a:solidFill>
                          <a:latin typeface="Arial" panose="020B0604020202020204" pitchFamily="34" charset="0"/>
                          <a:cs typeface="Arial" panose="020B0604020202020204" pitchFamily="34" charset="0"/>
                        </a:rPr>
                        <a:t>(RISC DE PRODUS)</a:t>
                      </a:r>
                      <a:endParaRPr lang="en-US" sz="1200" i="1" dirty="0">
                        <a:solidFill>
                          <a:srgbClr val="0070C0"/>
                        </a:solidFill>
                        <a:latin typeface="Arial" panose="020B0604020202020204" pitchFamily="34" charset="0"/>
                        <a:cs typeface="Arial" panose="020B0604020202020204" pitchFamily="34" charset="0"/>
                      </a:endParaRPr>
                    </a:p>
                  </a:txBody>
                  <a:tcPr>
                    <a:solidFill>
                      <a:srgbClr val="FFFF00"/>
                    </a:solidFill>
                  </a:tcPr>
                </a:tc>
                <a:tc>
                  <a:txBody>
                    <a:bodyPr/>
                    <a:lstStyle/>
                    <a:p>
                      <a:r>
                        <a:rPr lang="ro-RO" sz="1200" i="1" dirty="0">
                          <a:latin typeface="Arial" panose="020B0604020202020204" pitchFamily="34" charset="0"/>
                          <a:cs typeface="Arial" panose="020B0604020202020204" pitchFamily="34" charset="0"/>
                        </a:rPr>
                        <a:t>Paginarea paginii web ar putea fi afectată atunci când este deschisă pe dispozitive mobile</a:t>
                      </a:r>
                      <a:r>
                        <a:rPr lang="en-US" sz="1200" i="1" dirty="0">
                          <a:latin typeface="Arial" panose="020B0604020202020204" pitchFamily="34" charset="0"/>
                          <a:cs typeface="Arial" panose="020B0604020202020204" pitchFamily="34" charset="0"/>
                        </a:rPr>
                        <a:t>.</a:t>
                      </a:r>
                    </a:p>
                    <a:p>
                      <a:endParaRPr lang="en-US" sz="1200" i="1" dirty="0">
                        <a:latin typeface="Arial" panose="020B0604020202020204" pitchFamily="34" charset="0"/>
                        <a:cs typeface="Arial" panose="020B0604020202020204" pitchFamily="34" charset="0"/>
                      </a:endParaRPr>
                    </a:p>
                    <a:p>
                      <a:r>
                        <a:rPr lang="en-US" sz="1200" i="1" dirty="0">
                          <a:latin typeface="Arial" panose="020B0604020202020204" pitchFamily="34" charset="0"/>
                          <a:cs typeface="Arial" panose="020B0604020202020204" pitchFamily="34" charset="0"/>
                        </a:rPr>
                        <a:t>(RISC DE PRODUS)</a:t>
                      </a:r>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058333683"/>
                  </a:ext>
                </a:extLst>
              </a:tr>
              <a:tr h="621331">
                <a:tc>
                  <a:txBody>
                    <a:bodyPr/>
                    <a:lstStyle/>
                    <a:p>
                      <a:r>
                        <a:rPr lang="en-US" sz="1400" i="1" dirty="0">
                          <a:latin typeface="Arial" panose="020B0604020202020204" pitchFamily="34" charset="0"/>
                          <a:cs typeface="Arial" panose="020B0604020202020204" pitchFamily="34" charset="0"/>
                        </a:rPr>
                        <a:t>Major</a:t>
                      </a:r>
                    </a:p>
                  </a:txBody>
                  <a:tcPr/>
                </a:tc>
                <a:tc>
                  <a:txBody>
                    <a:bodyPr/>
                    <a:lstStyle/>
                    <a:p>
                      <a:endParaRPr lang="en-US"/>
                    </a:p>
                  </a:txBody>
                  <a:tcPr>
                    <a:solidFill>
                      <a:srgbClr val="008000"/>
                    </a:solidFill>
                  </a:tcPr>
                </a:tc>
                <a:tc>
                  <a:txBody>
                    <a:bodyPr/>
                    <a:lstStyle/>
                    <a:p>
                      <a:endParaRPr lang="en-US"/>
                    </a:p>
                  </a:txBody>
                  <a:tcPr>
                    <a:solidFill>
                      <a:srgbClr val="FFFF00"/>
                    </a:solidFill>
                  </a:tcPr>
                </a:tc>
                <a:tc>
                  <a:txBody>
                    <a:bodyPr/>
                    <a:lstStyle/>
                    <a:p>
                      <a:endParaRPr lang="en-US" dirty="0"/>
                    </a:p>
                  </a:txBody>
                  <a:tcPr>
                    <a:solidFill>
                      <a:srgbClr val="FF6600"/>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3575912030"/>
                  </a:ext>
                </a:extLst>
              </a:tr>
              <a:tr h="373738">
                <a:tc>
                  <a:txBody>
                    <a:bodyPr/>
                    <a:lstStyle/>
                    <a:p>
                      <a:r>
                        <a:rPr lang="ro-RO" sz="1400" i="1" noProof="0" dirty="0">
                          <a:latin typeface="Arial" panose="020B0604020202020204" pitchFamily="34" charset="0"/>
                          <a:cs typeface="Arial" panose="020B0604020202020204" pitchFamily="34" charset="0"/>
                        </a:rPr>
                        <a:t>Extrem</a:t>
                      </a:r>
                    </a:p>
                  </a:txBody>
                  <a:tcPr/>
                </a:tc>
                <a:tc>
                  <a:txBody>
                    <a:bodyPr/>
                    <a:lstStyle/>
                    <a:p>
                      <a:endParaRPr lang="en-US"/>
                    </a:p>
                  </a:txBody>
                  <a:tcPr>
                    <a:solidFill>
                      <a:srgbClr val="FFFF00"/>
                    </a:solidFill>
                  </a:tcPr>
                </a:tc>
                <a:tc>
                  <a:txBody>
                    <a:bodyPr/>
                    <a:lstStyle/>
                    <a:p>
                      <a:endParaRPr lang="en-US"/>
                    </a:p>
                  </a:txBody>
                  <a:tcPr>
                    <a:solidFill>
                      <a:srgbClr val="FF6600"/>
                    </a:solidFill>
                  </a:tcPr>
                </a:tc>
                <a:tc>
                  <a:txBody>
                    <a:bodyPr/>
                    <a:lstStyle/>
                    <a:p>
                      <a:endParaRPr lang="en-US"/>
                    </a:p>
                  </a:txBody>
                  <a:tcPr>
                    <a:solidFill>
                      <a:srgbClr val="FF6600"/>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4197247818"/>
                  </a:ext>
                </a:extLst>
              </a:tr>
            </a:tbl>
          </a:graphicData>
        </a:graphic>
      </p:graphicFrame>
    </p:spTree>
    <p:extLst>
      <p:ext uri="{BB962C8B-B14F-4D97-AF65-F5344CB8AC3E}">
        <p14:creationId xmlns:p14="http://schemas.microsoft.com/office/powerpoint/2010/main" val="198117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FF96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ine 3">
            <a:extLst>
              <a:ext uri="{FF2B5EF4-FFF2-40B4-BE49-F238E27FC236}">
                <a16:creationId xmlns:a16="http://schemas.microsoft.com/office/drawing/2014/main" id="{53AF4482-A127-27C7-13E3-E1693BD51246}"/>
              </a:ext>
            </a:extLst>
          </p:cNvPr>
          <p:cNvPicPr>
            <a:picLocks noChangeAspect="1"/>
          </p:cNvPicPr>
          <p:nvPr/>
        </p:nvPicPr>
        <p:blipFill rotWithShape="1">
          <a:blip r:embed="rId3"/>
          <a:srcRect r="1" b="5396"/>
          <a:stretch/>
        </p:blipFill>
        <p:spPr>
          <a:xfrm>
            <a:off x="643467" y="643467"/>
            <a:ext cx="10905066" cy="5571066"/>
          </a:xfrm>
          <a:prstGeom prst="rect">
            <a:avLst/>
          </a:prstGeom>
        </p:spPr>
      </p:pic>
      <p:sp>
        <p:nvSpPr>
          <p:cNvPr id="13" name="Rectangle 12">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Tree>
    <p:extLst>
      <p:ext uri="{BB962C8B-B14F-4D97-AF65-F5344CB8AC3E}">
        <p14:creationId xmlns:p14="http://schemas.microsoft.com/office/powerpoint/2010/main" val="304522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ine 2" descr="O imagine care conține text, captură de ecran, Font, număr&#10;&#10;Descriere generată automat">
            <a:extLst>
              <a:ext uri="{FF2B5EF4-FFF2-40B4-BE49-F238E27FC236}">
                <a16:creationId xmlns:a16="http://schemas.microsoft.com/office/drawing/2014/main" id="{6DC35358-10E9-45CA-6E41-0F76D62E8674}"/>
              </a:ext>
            </a:extLst>
          </p:cNvPr>
          <p:cNvPicPr>
            <a:picLocks noChangeAspect="1"/>
          </p:cNvPicPr>
          <p:nvPr/>
        </p:nvPicPr>
        <p:blipFill rotWithShape="1">
          <a:blip r:embed="rId3"/>
          <a:srcRect r="1" b="2693"/>
          <a:stretch/>
        </p:blipFill>
        <p:spPr>
          <a:xfrm>
            <a:off x="643467" y="643467"/>
            <a:ext cx="10905066" cy="5571066"/>
          </a:xfrm>
          <a:prstGeom prst="rect">
            <a:avLst/>
          </a:prstGeom>
        </p:spPr>
      </p:pic>
      <p:sp>
        <p:nvSpPr>
          <p:cNvPr id="12" name="Rectangle 11">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Tree>
    <p:extLst>
      <p:ext uri="{BB962C8B-B14F-4D97-AF65-F5344CB8AC3E}">
        <p14:creationId xmlns:p14="http://schemas.microsoft.com/office/powerpoint/2010/main" val="112437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9871E024-494D-0F9D-AF09-29BEC4EAAFCB}"/>
              </a:ext>
            </a:extLst>
          </p:cNvPr>
          <p:cNvSpPr txBox="1"/>
          <p:nvPr/>
        </p:nvSpPr>
        <p:spPr>
          <a:xfrm>
            <a:off x="1614196" y="2967335"/>
            <a:ext cx="8276253" cy="923330"/>
          </a:xfrm>
          <a:prstGeom prst="rect">
            <a:avLst/>
          </a:prstGeom>
          <a:noFill/>
        </p:spPr>
        <p:txBody>
          <a:bodyPr wrap="square" rtlCol="0">
            <a:spAutoFit/>
          </a:bodyPr>
          <a:lstStyle/>
          <a:p>
            <a:r>
              <a:rPr lang="ro-RO" sz="5400" dirty="0">
                <a:latin typeface="Abadi" panose="020B0604020104020204" pitchFamily="34" charset="0"/>
              </a:rPr>
              <a:t>Mulțumesc</a:t>
            </a:r>
            <a:r>
              <a:rPr lang="en-US" sz="5400" dirty="0">
                <a:latin typeface="Abadi" panose="020B0604020104020204" pitchFamily="34" charset="0"/>
              </a:rPr>
              <a:t> pentru </a:t>
            </a:r>
            <a:r>
              <a:rPr lang="ro-RO" sz="5400" dirty="0">
                <a:latin typeface="Abadi" panose="020B0604020104020204" pitchFamily="34" charset="0"/>
              </a:rPr>
              <a:t>atenție</a:t>
            </a:r>
            <a:r>
              <a:rPr lang="en-US" sz="5400" dirty="0">
                <a:latin typeface="Abadi" panose="020B0604020104020204" pitchFamily="34" charset="0"/>
              </a:rPr>
              <a:t> !</a:t>
            </a:r>
            <a:endParaRPr lang="ro-RO" sz="5400" dirty="0">
              <a:latin typeface="Abadi" panose="020B0604020104020204" pitchFamily="34" charset="0"/>
            </a:endParaRPr>
          </a:p>
        </p:txBody>
      </p:sp>
    </p:spTree>
    <p:extLst>
      <p:ext uri="{BB962C8B-B14F-4D97-AF65-F5344CB8AC3E}">
        <p14:creationId xmlns:p14="http://schemas.microsoft.com/office/powerpoint/2010/main" val="162455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961D81-04B4-623A-2F2E-CC93DD3B72AC}"/>
              </a:ext>
            </a:extLst>
          </p:cNvPr>
          <p:cNvSpPr>
            <a:spLocks noGrp="1"/>
          </p:cNvSpPr>
          <p:nvPr>
            <p:ph type="title"/>
          </p:nvPr>
        </p:nvSpPr>
        <p:spPr>
          <a:xfrm>
            <a:off x="269082" y="84840"/>
            <a:ext cx="10237187" cy="516479"/>
          </a:xfrm>
        </p:spPr>
        <p:txBody>
          <a:bodyPr/>
          <a:lstStyle/>
          <a:p>
            <a:pPr algn="ctr"/>
            <a:r>
              <a:rPr lang="en-US" sz="3200" dirty="0">
                <a:latin typeface="Calibri" panose="020F0502020204030204" pitchFamily="34" charset="0"/>
                <a:cs typeface="Calibri" panose="020F0502020204030204" pitchFamily="34" charset="0"/>
              </a:rPr>
              <a:t>I</a:t>
            </a:r>
            <a:r>
              <a:rPr lang="en-US" sz="4000" dirty="0">
                <a:latin typeface="Calibri" panose="020F0502020204030204" pitchFamily="34" charset="0"/>
                <a:cs typeface="Calibri" panose="020F0502020204030204" pitchFamily="34" charset="0"/>
              </a:rPr>
              <a:t>.</a:t>
            </a:r>
            <a:r>
              <a:rPr lang="en-US" sz="1000" dirty="0"/>
              <a:t> </a:t>
            </a:r>
            <a:r>
              <a:rPr lang="en-US" sz="1600" dirty="0">
                <a:latin typeface="Arial" panose="020B0604020202020204" pitchFamily="34" charset="0"/>
                <a:cs typeface="Arial" panose="020B0604020202020204" pitchFamily="34" charset="0"/>
              </a:rPr>
              <a:t>INFORMAȚII ACUMULATE CA URMARE A PARCURGERII CURSULUI DE TESTARE MANUALĂ</a:t>
            </a:r>
          </a:p>
        </p:txBody>
      </p:sp>
      <p:sp>
        <p:nvSpPr>
          <p:cNvPr id="5" name="Text Placeholder 4">
            <a:extLst>
              <a:ext uri="{FF2B5EF4-FFF2-40B4-BE49-F238E27FC236}">
                <a16:creationId xmlns:a16="http://schemas.microsoft.com/office/drawing/2014/main" id="{31F9EE28-5344-9BEA-25EF-2331A54AC580}"/>
              </a:ext>
            </a:extLst>
          </p:cNvPr>
          <p:cNvSpPr>
            <a:spLocks noGrp="1"/>
          </p:cNvSpPr>
          <p:nvPr>
            <p:ph type="body" sz="half" idx="2"/>
          </p:nvPr>
        </p:nvSpPr>
        <p:spPr>
          <a:xfrm>
            <a:off x="83975" y="676734"/>
            <a:ext cx="11999167" cy="6096411"/>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chor="t">
            <a:noAutofit/>
          </a:bodyPr>
          <a:lstStyle/>
          <a:p>
            <a:pPr algn="ctr"/>
            <a:endParaRPr lang="en-US" sz="1400" b="1"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1.Explicați pe </a:t>
            </a:r>
            <a:r>
              <a:rPr lang="ro-RO" sz="1400" b="1" dirty="0">
                <a:latin typeface="Arial" panose="020B0604020202020204" pitchFamily="34" charset="0"/>
                <a:cs typeface="Arial" panose="020B0604020202020204" pitchFamily="34" charset="0"/>
              </a:rPr>
              <a:t>scurt</a:t>
            </a:r>
            <a:r>
              <a:rPr lang="en-US" sz="1400" b="1" dirty="0">
                <a:latin typeface="Arial" panose="020B0604020202020204" pitchFamily="34" charset="0"/>
                <a:cs typeface="Arial" panose="020B0604020202020204" pitchFamily="34" charset="0"/>
              </a:rPr>
              <a:t> ce sunt cerințele de business, la ce ne folosesc </a:t>
            </a:r>
            <a:r>
              <a:rPr lang="ro-RO" sz="1400" b="1" noProof="1">
                <a:latin typeface="Arial" panose="020B0604020202020204" pitchFamily="34" charset="0"/>
                <a:cs typeface="Arial" panose="020B0604020202020204" pitchFamily="34" charset="0"/>
              </a:rPr>
              <a:t>și</a:t>
            </a:r>
            <a:r>
              <a:rPr lang="en-US" sz="1400" b="1" dirty="0">
                <a:latin typeface="Arial" panose="020B0604020202020204" pitchFamily="34" charset="0"/>
                <a:cs typeface="Arial" panose="020B0604020202020204" pitchFamily="34" charset="0"/>
              </a:rPr>
              <a:t> cine le </a:t>
            </a:r>
            <a:r>
              <a:rPr lang="ro-RO" sz="1400" b="1" noProof="0" dirty="0">
                <a:latin typeface="Arial" panose="020B0604020202020204" pitchFamily="34" charset="0"/>
                <a:cs typeface="Arial" panose="020B0604020202020204" pitchFamily="34" charset="0"/>
              </a:rPr>
              <a:t>creează</a:t>
            </a:r>
            <a:r>
              <a:rPr lang="en-US" sz="1400" b="1" dirty="0">
                <a:latin typeface="Arial" panose="020B0604020202020204" pitchFamily="34" charset="0"/>
                <a:cs typeface="Arial" panose="020B0604020202020204" pitchFamily="34" charset="0"/>
              </a:rPr>
              <a:t>.</a:t>
            </a:r>
          </a:p>
          <a:p>
            <a:pPr>
              <a:spcBef>
                <a:spcPts val="0"/>
              </a:spcBef>
            </a:pPr>
            <a:endParaRPr lang="ro-RO" sz="1400" b="1" dirty="0">
              <a:latin typeface="Arial" panose="020B0604020202020204" pitchFamily="34" charset="0"/>
              <a:cs typeface="Arial" panose="020B0604020202020204" pitchFamily="34" charset="0"/>
            </a:endParaRPr>
          </a:p>
          <a:p>
            <a:pPr>
              <a:spcBef>
                <a:spcPts val="0"/>
              </a:spcBef>
            </a:pPr>
            <a:r>
              <a:rPr lang="en-US" sz="12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Este un document care </a:t>
            </a:r>
            <a:r>
              <a:rPr lang="ro-RO" sz="1400" dirty="0">
                <a:latin typeface="Arial" panose="020B0604020202020204" pitchFamily="34" charset="0"/>
                <a:cs typeface="Arial" panose="020B0604020202020204" pitchFamily="34" charset="0"/>
              </a:rPr>
              <a:t>conține</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felul</a:t>
            </a:r>
            <a:r>
              <a:rPr lang="en-US" sz="1400" dirty="0">
                <a:latin typeface="Arial" panose="020B0604020202020204" pitchFamily="34" charset="0"/>
                <a:cs typeface="Arial" panose="020B0604020202020204" pitchFamily="34" charset="0"/>
              </a:rPr>
              <a:t> in care </a:t>
            </a:r>
            <a:r>
              <a:rPr lang="ro-RO" sz="1400" dirty="0">
                <a:latin typeface="Arial" panose="020B0604020202020204" pitchFamily="34" charset="0"/>
                <a:cs typeface="Arial" panose="020B0604020202020204" pitchFamily="34" charset="0"/>
              </a:rPr>
              <a:t>produsul</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trebuie</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sa</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funcționeze</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cerințelor</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clientului</a:t>
            </a:r>
            <a:r>
              <a:rPr lang="en-US" sz="1400" dirty="0">
                <a:latin typeface="Arial" panose="020B0604020202020204" pitchFamily="34" charset="0"/>
                <a:cs typeface="Arial" panose="020B0604020202020204" pitchFamily="34" charset="0"/>
              </a:rPr>
              <a:t>/</a:t>
            </a:r>
            <a:r>
              <a:rPr lang="ro-RO" sz="1400" dirty="0">
                <a:latin typeface="Arial" panose="020B0604020202020204" pitchFamily="34" charset="0"/>
                <a:cs typeface="Arial" panose="020B0604020202020204" pitchFamily="34" charset="0"/>
              </a:rPr>
              <a:t>organizației</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si</a:t>
            </a:r>
            <a:r>
              <a:rPr lang="en-US" sz="1400" dirty="0">
                <a:latin typeface="Arial" panose="020B0604020202020204" pitchFamily="34" charset="0"/>
                <a:cs typeface="Arial" panose="020B0604020202020204" pitchFamily="34" charset="0"/>
              </a:rPr>
              <a:t> care </a:t>
            </a:r>
            <a:r>
              <a:rPr lang="ro-RO" sz="1400" dirty="0">
                <a:latin typeface="Arial" panose="020B0604020202020204" pitchFamily="34" charset="0"/>
                <a:cs typeface="Arial" panose="020B0604020202020204" pitchFamily="34" charset="0"/>
              </a:rPr>
              <a:t>sta </a:t>
            </a:r>
            <a:r>
              <a:rPr lang="en-US" sz="1400" dirty="0">
                <a:latin typeface="Arial" panose="020B0604020202020204" pitchFamily="34" charset="0"/>
                <a:cs typeface="Arial" panose="020B0604020202020204" pitchFamily="34" charset="0"/>
              </a:rPr>
              <a:t>la </a:t>
            </a:r>
            <a:r>
              <a:rPr lang="ro-RO" sz="1400" dirty="0">
                <a:latin typeface="Arial" panose="020B0604020202020204" pitchFamily="34" charset="0"/>
                <a:cs typeface="Arial" panose="020B0604020202020204" pitchFamily="34" charset="0"/>
              </a:rPr>
              <a:t>baza</a:t>
            </a:r>
            <a:r>
              <a:rPr lang="en-US" sz="1400" dirty="0">
                <a:latin typeface="Arial" panose="020B0604020202020204" pitchFamily="34" charset="0"/>
                <a:cs typeface="Arial" panose="020B0604020202020204" pitchFamily="34" charset="0"/>
              </a:rPr>
              <a:t> in </a:t>
            </a:r>
            <a:r>
              <a:rPr lang="ro-RO" sz="1400" dirty="0">
                <a:latin typeface="Arial" panose="020B0604020202020204" pitchFamily="34" charset="0"/>
                <a:cs typeface="Arial" panose="020B0604020202020204" pitchFamily="34" charset="0"/>
              </a:rPr>
              <a:t>felul</a:t>
            </a:r>
            <a:r>
              <a:rPr lang="en-US" sz="1400" dirty="0">
                <a:latin typeface="Arial" panose="020B0604020202020204" pitchFamily="34" charset="0"/>
                <a:cs typeface="Arial" panose="020B0604020202020204" pitchFamily="34" charset="0"/>
              </a:rPr>
              <a:t> in care </a:t>
            </a:r>
            <a:r>
              <a:rPr lang="ro-RO" sz="1400" dirty="0">
                <a:latin typeface="Arial" panose="020B0604020202020204" pitchFamily="34" charset="0"/>
                <a:cs typeface="Arial" panose="020B0604020202020204" pitchFamily="34" charset="0"/>
              </a:rPr>
              <a:t>produsul</a:t>
            </a:r>
            <a:r>
              <a:rPr lang="en-US" sz="1400" dirty="0">
                <a:latin typeface="Arial" panose="020B0604020202020204" pitchFamily="34" charset="0"/>
                <a:cs typeface="Arial" panose="020B0604020202020204" pitchFamily="34" charset="0"/>
              </a:rPr>
              <a:t> este </a:t>
            </a:r>
            <a:r>
              <a:rPr lang="ro-RO" sz="1400" dirty="0">
                <a:latin typeface="Arial" panose="020B0604020202020204" pitchFamily="34" charset="0"/>
                <a:cs typeface="Arial" panose="020B0604020202020204" pitchFamily="34" charset="0"/>
              </a:rPr>
              <a:t>dezvoltat</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si</a:t>
            </a:r>
            <a:r>
              <a:rPr lang="en-US" sz="1400" dirty="0">
                <a:latin typeface="Arial" panose="020B0604020202020204" pitchFamily="34" charset="0"/>
                <a:cs typeface="Arial" panose="020B0604020202020204" pitchFamily="34" charset="0"/>
              </a:rPr>
              <a:t> testat, cerintele de business sunt create de un business analyst.</a:t>
            </a:r>
          </a:p>
          <a:p>
            <a:pPr>
              <a:spcBef>
                <a:spcPts val="0"/>
              </a:spcBef>
            </a:pPr>
            <a:endParaRPr lang="en-US" sz="1200" b="1"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2.Explicați diferența între un test condition și test case.</a:t>
            </a:r>
          </a:p>
          <a:p>
            <a:pPr>
              <a:spcBef>
                <a:spcPts val="0"/>
              </a:spcBef>
            </a:pPr>
            <a:endParaRPr lang="en-US" sz="1400" b="1"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      Test case:</a:t>
            </a:r>
          </a:p>
          <a:p>
            <a:pPr>
              <a:spcBef>
                <a:spcPts val="0"/>
              </a:spcBef>
            </a:pPr>
            <a:r>
              <a:rPr lang="en-US" sz="1400" dirty="0">
                <a:latin typeface="Arial" panose="020B0604020202020204" pitchFamily="34" charset="0"/>
                <a:cs typeface="Arial" panose="020B0604020202020204" pitchFamily="34" charset="0"/>
              </a:rPr>
              <a:t>Un caz de testare este un set singular de acțiuni sau instrucțiuni pe care un tester trebuie să le efectueze și care validează un aspect specific al unui produs sau al funcționalității unei aplicații.</a:t>
            </a:r>
          </a:p>
          <a:p>
            <a:pPr>
              <a:spcBef>
                <a:spcPts val="0"/>
              </a:spcBef>
            </a:pPr>
            <a:endParaRPr lang="en-US" sz="1400" b="1"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 Test condition:</a:t>
            </a:r>
          </a:p>
          <a:p>
            <a:pPr>
              <a:spcBef>
                <a:spcPts val="0"/>
              </a:spcBef>
            </a:pPr>
            <a:r>
              <a:rPr lang="en-US" sz="1400" dirty="0">
                <a:latin typeface="Arial" panose="020B0604020202020204" pitchFamily="34" charset="0"/>
                <a:cs typeface="Arial" panose="020B0604020202020204" pitchFamily="34" charset="0"/>
              </a:rPr>
              <a:t>O condiție de testare este un aspect sau un element specific al software-</a:t>
            </a:r>
            <a:r>
              <a:rPr lang="en-US" sz="1400" dirty="0" err="1">
                <a:latin typeface="Arial" panose="020B0604020202020204" pitchFamily="34" charset="0"/>
                <a:cs typeface="Arial" panose="020B0604020202020204" pitchFamily="34" charset="0"/>
              </a:rPr>
              <a:t>ului</a:t>
            </a:r>
            <a:r>
              <a:rPr lang="en-US" sz="1400" dirty="0">
                <a:latin typeface="Arial" panose="020B0604020202020204" pitchFamily="34" charset="0"/>
                <a:cs typeface="Arial" panose="020B0604020202020204" pitchFamily="34" charset="0"/>
              </a:rPr>
              <a:t> testat care este examinat </a:t>
            </a:r>
            <a:r>
              <a:rPr lang="en-US" sz="1400" dirty="0" err="1">
                <a:latin typeface="Arial" panose="020B0604020202020204" pitchFamily="34" charset="0"/>
                <a:cs typeface="Arial" panose="020B0604020202020204" pitchFamily="34" charset="0"/>
              </a:rPr>
              <a:t>în</a:t>
            </a:r>
            <a:r>
              <a:rPr lang="en-US" sz="1400" dirty="0">
                <a:latin typeface="Arial" panose="020B0604020202020204" pitchFamily="34" charset="0"/>
                <a:cs typeface="Arial" panose="020B0604020202020204" pitchFamily="34" charset="0"/>
              </a:rPr>
              <a:t> timpul procesului de testare. Acesta definește ceea ce trebuie testat și rezultatele așteptate. În testarea software-</a:t>
            </a:r>
            <a:r>
              <a:rPr lang="en-US" sz="1400" dirty="0" err="1">
                <a:latin typeface="Arial" panose="020B0604020202020204" pitchFamily="34" charset="0"/>
                <a:cs typeface="Arial" panose="020B0604020202020204" pitchFamily="34" charset="0"/>
              </a:rPr>
              <a:t>ului</a:t>
            </a:r>
            <a:r>
              <a:rPr lang="en-US" sz="1400" dirty="0">
                <a:latin typeface="Arial" panose="020B0604020202020204" pitchFamily="34" charset="0"/>
                <a:cs typeface="Arial" panose="020B0604020202020204" pitchFamily="34" charset="0"/>
              </a:rPr>
              <a:t>, o condiție de testare este o specificație pe care sistemul trebuie</a:t>
            </a:r>
          </a:p>
          <a:p>
            <a:pPr>
              <a:spcBef>
                <a:spcPts val="0"/>
              </a:spcBef>
            </a:pPr>
            <a:r>
              <a:rPr lang="en-US" sz="1400" dirty="0">
                <a:latin typeface="Arial" panose="020B0604020202020204" pitchFamily="34" charset="0"/>
                <a:cs typeface="Arial" panose="020B0604020202020204" pitchFamily="34" charset="0"/>
              </a:rPr>
              <a:t>sa o indeplineasca ca testul sa fie passed.</a:t>
            </a:r>
          </a:p>
          <a:p>
            <a:pPr>
              <a:spcBef>
                <a:spcPts val="0"/>
              </a:spcBef>
            </a:pPr>
            <a:endParaRPr lang="en-US" sz="1400" b="1"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3.Enumerați și </a:t>
            </a:r>
            <a:r>
              <a:rPr lang="ro-RO" sz="1400" b="1" dirty="0">
                <a:latin typeface="Arial" panose="020B0604020202020204" pitchFamily="34" charset="0"/>
                <a:cs typeface="Arial" panose="020B0604020202020204" pitchFamily="34" charset="0"/>
              </a:rPr>
              <a:t>explicați</a:t>
            </a:r>
            <a:r>
              <a:rPr lang="en-US" sz="1400" b="1" dirty="0">
                <a:latin typeface="Arial" panose="020B0604020202020204" pitchFamily="34" charset="0"/>
                <a:cs typeface="Arial" panose="020B0604020202020204" pitchFamily="34" charset="0"/>
              </a:rPr>
              <a:t> pe scurt etapele procesului de testare.</a:t>
            </a:r>
          </a:p>
        </p:txBody>
      </p:sp>
      <p:sp>
        <p:nvSpPr>
          <p:cNvPr id="7" name="Rectangle: Diagonal Corners Rounded 6">
            <a:extLst>
              <a:ext uri="{FF2B5EF4-FFF2-40B4-BE49-F238E27FC236}">
                <a16:creationId xmlns:a16="http://schemas.microsoft.com/office/drawing/2014/main" id="{9E556448-EDE2-9694-CBC7-B35F3A82FA6D}"/>
              </a:ext>
            </a:extLst>
          </p:cNvPr>
          <p:cNvSpPr/>
          <p:nvPr/>
        </p:nvSpPr>
        <p:spPr>
          <a:xfrm>
            <a:off x="363380" y="5250725"/>
            <a:ext cx="1890949" cy="1522431"/>
          </a:xfrm>
          <a:prstGeom prst="round2DiagRect">
            <a:avLst/>
          </a:prstGeom>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b"/>
          <a:lstStyle/>
          <a:p>
            <a:pPr algn="ctr"/>
            <a:r>
              <a:rPr lang="it-IT" sz="1400" b="0" i="0" u="none" strike="noStrike" dirty="0">
                <a:solidFill>
                  <a:srgbClr val="000000"/>
                </a:solidFill>
                <a:effectLst/>
                <a:latin typeface="Calibri" panose="020F0502020204030204" pitchFamily="34" charset="0"/>
              </a:rPr>
              <a:t>Aici se stabilește echipa,criterii de intrare si de iesire, se evalueaza riscurile de proiect si conditile de testare.</a:t>
            </a:r>
            <a:endParaRPr lang="en-US" sz="1400" dirty="0"/>
          </a:p>
        </p:txBody>
      </p:sp>
      <p:sp>
        <p:nvSpPr>
          <p:cNvPr id="9" name="Rectangle 8">
            <a:extLst>
              <a:ext uri="{FF2B5EF4-FFF2-40B4-BE49-F238E27FC236}">
                <a16:creationId xmlns:a16="http://schemas.microsoft.com/office/drawing/2014/main" id="{4A8B9C80-1F40-E9B8-C551-C015FF40D679}"/>
              </a:ext>
            </a:extLst>
          </p:cNvPr>
          <p:cNvSpPr/>
          <p:nvPr/>
        </p:nvSpPr>
        <p:spPr>
          <a:xfrm>
            <a:off x="547565" y="4812374"/>
            <a:ext cx="1658003" cy="362938"/>
          </a:xfrm>
          <a:prstGeom prst="rect">
            <a:avLst/>
          </a:prstGeom>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PLANIFICARE</a:t>
            </a:r>
          </a:p>
        </p:txBody>
      </p:sp>
      <p:sp>
        <p:nvSpPr>
          <p:cNvPr id="13" name="Rectangle: Diagonal Corners Rounded 12">
            <a:extLst>
              <a:ext uri="{FF2B5EF4-FFF2-40B4-BE49-F238E27FC236}">
                <a16:creationId xmlns:a16="http://schemas.microsoft.com/office/drawing/2014/main" id="{7277844D-4225-54B9-2A59-C74E964027C4}"/>
              </a:ext>
            </a:extLst>
          </p:cNvPr>
          <p:cNvSpPr/>
          <p:nvPr/>
        </p:nvSpPr>
        <p:spPr>
          <a:xfrm>
            <a:off x="2330944" y="5250727"/>
            <a:ext cx="1693450" cy="1522422"/>
          </a:xfrm>
          <a:prstGeom prst="round2DiagRect">
            <a:avLst/>
          </a:prstGeom>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b="0" i="0" u="none" strike="noStrike" dirty="0">
                <a:solidFill>
                  <a:srgbClr val="000000"/>
                </a:solidFill>
                <a:effectLst/>
                <a:latin typeface="Calibri" panose="020F0502020204030204" pitchFamily="34" charset="0"/>
              </a:rPr>
              <a:t>Se analizeaza cerintele de business si se definesc conditile de testare.</a:t>
            </a:r>
            <a:endParaRPr lang="en-US" sz="1400" dirty="0"/>
          </a:p>
        </p:txBody>
      </p:sp>
      <p:sp>
        <p:nvSpPr>
          <p:cNvPr id="14" name="Rectangle 13">
            <a:extLst>
              <a:ext uri="{FF2B5EF4-FFF2-40B4-BE49-F238E27FC236}">
                <a16:creationId xmlns:a16="http://schemas.microsoft.com/office/drawing/2014/main" id="{A842973D-F105-216F-6CC5-97841A694BA1}"/>
              </a:ext>
            </a:extLst>
          </p:cNvPr>
          <p:cNvSpPr/>
          <p:nvPr/>
        </p:nvSpPr>
        <p:spPr>
          <a:xfrm>
            <a:off x="2381825" y="4821805"/>
            <a:ext cx="1658003" cy="353507"/>
          </a:xfrm>
          <a:prstGeom prst="rect">
            <a:avLst/>
          </a:prstGeom>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ANALIZA</a:t>
            </a:r>
          </a:p>
        </p:txBody>
      </p:sp>
      <p:sp>
        <p:nvSpPr>
          <p:cNvPr id="15" name="Rectangle: Diagonal Corners Rounded 14">
            <a:extLst>
              <a:ext uri="{FF2B5EF4-FFF2-40B4-BE49-F238E27FC236}">
                <a16:creationId xmlns:a16="http://schemas.microsoft.com/office/drawing/2014/main" id="{DE8EA1B8-067D-B696-82D1-EE25A91FCB33}"/>
              </a:ext>
            </a:extLst>
          </p:cNvPr>
          <p:cNvSpPr/>
          <p:nvPr/>
        </p:nvSpPr>
        <p:spPr>
          <a:xfrm>
            <a:off x="4093781" y="5250724"/>
            <a:ext cx="1769691" cy="1522425"/>
          </a:xfrm>
          <a:prstGeom prst="round2DiagRect">
            <a:avLst/>
          </a:prstGeom>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a:solidFill>
                  <a:srgbClr val="000000"/>
                </a:solidFill>
                <a:latin typeface="Calibri" panose="020F0502020204030204" pitchFamily="34" charset="0"/>
              </a:rPr>
              <a:t>Se definesc c</a:t>
            </a:r>
            <a:r>
              <a:rPr lang="en-US" sz="1400" b="0" i="0" u="none" strike="noStrike" dirty="0">
                <a:solidFill>
                  <a:srgbClr val="000000"/>
                </a:solidFill>
                <a:effectLst/>
                <a:latin typeface="Calibri" panose="020F0502020204030204" pitchFamily="34" charset="0"/>
              </a:rPr>
              <a:t>azuri de test, se indentifica infrastructura</a:t>
            </a:r>
            <a:endParaRPr lang="en-US" sz="1100" dirty="0"/>
          </a:p>
        </p:txBody>
      </p:sp>
      <p:sp>
        <p:nvSpPr>
          <p:cNvPr id="18" name="Rectangle 17">
            <a:extLst>
              <a:ext uri="{FF2B5EF4-FFF2-40B4-BE49-F238E27FC236}">
                <a16:creationId xmlns:a16="http://schemas.microsoft.com/office/drawing/2014/main" id="{646D92ED-C794-D6E4-277F-A5BAD9074816}"/>
              </a:ext>
            </a:extLst>
          </p:cNvPr>
          <p:cNvSpPr/>
          <p:nvPr/>
        </p:nvSpPr>
        <p:spPr>
          <a:xfrm>
            <a:off x="4216085" y="4835941"/>
            <a:ext cx="1621410" cy="362938"/>
          </a:xfrm>
          <a:prstGeom prst="rect">
            <a:avLst/>
          </a:prstGeom>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DESIGN</a:t>
            </a:r>
          </a:p>
        </p:txBody>
      </p:sp>
      <p:sp>
        <p:nvSpPr>
          <p:cNvPr id="19" name="Rectangle: Diagonal Corners Rounded 18">
            <a:extLst>
              <a:ext uri="{FF2B5EF4-FFF2-40B4-BE49-F238E27FC236}">
                <a16:creationId xmlns:a16="http://schemas.microsoft.com/office/drawing/2014/main" id="{738C68DD-0881-676D-8991-3FF8FCFD3634}"/>
              </a:ext>
            </a:extLst>
          </p:cNvPr>
          <p:cNvSpPr/>
          <p:nvPr/>
        </p:nvSpPr>
        <p:spPr>
          <a:xfrm>
            <a:off x="5967363" y="5250724"/>
            <a:ext cx="1901761" cy="1522422"/>
          </a:xfrm>
          <a:prstGeom prst="round2DiagRect">
            <a:avLst/>
          </a:prstGeom>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nchorCtr="0">
            <a:noAutofit/>
          </a:bodyPr>
          <a:lstStyle/>
          <a:p>
            <a:pPr algn="ctr"/>
            <a:r>
              <a:rPr lang="en-US" sz="1400" dirty="0">
                <a:solidFill>
                  <a:srgbClr val="000000"/>
                </a:solidFill>
                <a:latin typeface="Calibri" panose="020F0502020204030204" pitchFamily="34" charset="0"/>
              </a:rPr>
              <a:t>Se v</a:t>
            </a:r>
            <a:r>
              <a:rPr lang="en-US" sz="1400" b="0" i="0" u="none" strike="noStrike" dirty="0">
                <a:solidFill>
                  <a:srgbClr val="000000"/>
                </a:solidFill>
                <a:effectLst/>
                <a:latin typeface="Calibri" panose="020F0502020204030204" pitchFamily="34" charset="0"/>
              </a:rPr>
              <a:t>erificar</a:t>
            </a:r>
            <a:r>
              <a:rPr lang="en-US" sz="1400" dirty="0">
                <a:solidFill>
                  <a:srgbClr val="000000"/>
                </a:solidFill>
                <a:latin typeface="Calibri" panose="020F0502020204030204" pitchFamily="34" charset="0"/>
              </a:rPr>
              <a:t>a</a:t>
            </a:r>
            <a:r>
              <a:rPr lang="en-US" sz="1400" b="0" i="0" u="none" strike="noStrike" dirty="0">
                <a:solidFill>
                  <a:srgbClr val="000000"/>
                </a:solidFill>
                <a:effectLst/>
                <a:latin typeface="Calibri" panose="020F0502020204030204" pitchFamily="34" charset="0"/>
              </a:rPr>
              <a:t> infrastructura, pregatirea datelor de test, prioritizarea testelor.</a:t>
            </a:r>
            <a:endParaRPr lang="en-US" sz="1400" dirty="0"/>
          </a:p>
        </p:txBody>
      </p:sp>
      <p:sp>
        <p:nvSpPr>
          <p:cNvPr id="20" name="Rectangle 19">
            <a:extLst>
              <a:ext uri="{FF2B5EF4-FFF2-40B4-BE49-F238E27FC236}">
                <a16:creationId xmlns:a16="http://schemas.microsoft.com/office/drawing/2014/main" id="{D2D9FBAC-6872-304F-0FD6-CD4D036F4CEE}"/>
              </a:ext>
            </a:extLst>
          </p:cNvPr>
          <p:cNvSpPr/>
          <p:nvPr/>
        </p:nvSpPr>
        <p:spPr>
          <a:xfrm>
            <a:off x="6069220" y="4835941"/>
            <a:ext cx="1778792" cy="353507"/>
          </a:xfrm>
          <a:prstGeom prst="rect">
            <a:avLst/>
          </a:prstGeom>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IMPLEMENTARE</a:t>
            </a:r>
          </a:p>
        </p:txBody>
      </p:sp>
      <p:sp>
        <p:nvSpPr>
          <p:cNvPr id="21" name="Rectangle: Diagonal Corners Rounded 20">
            <a:extLst>
              <a:ext uri="{FF2B5EF4-FFF2-40B4-BE49-F238E27FC236}">
                <a16:creationId xmlns:a16="http://schemas.microsoft.com/office/drawing/2014/main" id="{2FB22F0B-7557-A929-4B7B-48F1E723BF30}"/>
              </a:ext>
            </a:extLst>
          </p:cNvPr>
          <p:cNvSpPr/>
          <p:nvPr/>
        </p:nvSpPr>
        <p:spPr>
          <a:xfrm>
            <a:off x="7984329" y="5250724"/>
            <a:ext cx="1923068" cy="1522422"/>
          </a:xfrm>
          <a:prstGeom prst="round2DiagRect">
            <a:avLst/>
          </a:prstGeom>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b="0" i="0" u="none" strike="noStrike" dirty="0">
                <a:solidFill>
                  <a:srgbClr val="000000"/>
                </a:solidFill>
                <a:effectLst/>
                <a:latin typeface="Calibri" panose="020F0502020204030204" pitchFamily="34" charset="0"/>
              </a:rPr>
              <a:t>Se executa teste,identificare defecte, documentarea lor/ stabilirea gradelor de risc, raportare defecte.</a:t>
            </a:r>
            <a:endParaRPr lang="en-US" sz="1400" dirty="0"/>
          </a:p>
        </p:txBody>
      </p:sp>
      <p:sp>
        <p:nvSpPr>
          <p:cNvPr id="22" name="Rectangle 21">
            <a:extLst>
              <a:ext uri="{FF2B5EF4-FFF2-40B4-BE49-F238E27FC236}">
                <a16:creationId xmlns:a16="http://schemas.microsoft.com/office/drawing/2014/main" id="{1D82B478-E240-4B63-08E4-FE1C6C15D2F0}"/>
              </a:ext>
            </a:extLst>
          </p:cNvPr>
          <p:cNvSpPr/>
          <p:nvPr/>
        </p:nvSpPr>
        <p:spPr>
          <a:xfrm>
            <a:off x="7984329" y="4821805"/>
            <a:ext cx="1923068" cy="362938"/>
          </a:xfrm>
          <a:prstGeom prst="rect">
            <a:avLst/>
          </a:prstGeom>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EXECUTIE</a:t>
            </a:r>
          </a:p>
        </p:txBody>
      </p:sp>
      <p:sp>
        <p:nvSpPr>
          <p:cNvPr id="23" name="Rectangle: Diagonal Corners Rounded 22">
            <a:extLst>
              <a:ext uri="{FF2B5EF4-FFF2-40B4-BE49-F238E27FC236}">
                <a16:creationId xmlns:a16="http://schemas.microsoft.com/office/drawing/2014/main" id="{5D6521EC-44EA-8549-9B3A-F71321F6FBC3}"/>
              </a:ext>
            </a:extLst>
          </p:cNvPr>
          <p:cNvSpPr/>
          <p:nvPr/>
        </p:nvSpPr>
        <p:spPr>
          <a:xfrm>
            <a:off x="9963816" y="5250724"/>
            <a:ext cx="1923068" cy="1522422"/>
          </a:xfrm>
          <a:prstGeom prst="round2DiagRect">
            <a:avLst/>
          </a:prstGeom>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b="0" i="0" u="none" strike="noStrike" dirty="0">
                <a:solidFill>
                  <a:srgbClr val="000000"/>
                </a:solidFill>
                <a:effectLst/>
                <a:latin typeface="Calibri" panose="020F0502020204030204" pitchFamily="34" charset="0"/>
              </a:rPr>
              <a:t>Test completion report, raportare care stakeholders, predarea documentatiei.</a:t>
            </a:r>
            <a:endParaRPr lang="en-US" sz="1400" dirty="0"/>
          </a:p>
        </p:txBody>
      </p:sp>
      <p:sp>
        <p:nvSpPr>
          <p:cNvPr id="24" name="Rectangle 23">
            <a:extLst>
              <a:ext uri="{FF2B5EF4-FFF2-40B4-BE49-F238E27FC236}">
                <a16:creationId xmlns:a16="http://schemas.microsoft.com/office/drawing/2014/main" id="{77D614EB-FADF-C6F7-6AB6-CA2267980782}"/>
              </a:ext>
            </a:extLst>
          </p:cNvPr>
          <p:cNvSpPr/>
          <p:nvPr/>
        </p:nvSpPr>
        <p:spPr>
          <a:xfrm>
            <a:off x="9994846" y="4812374"/>
            <a:ext cx="1923068" cy="362938"/>
          </a:xfrm>
          <a:prstGeom prst="rect">
            <a:avLst/>
          </a:prstGeom>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INCHIDERE</a:t>
            </a:r>
          </a:p>
        </p:txBody>
      </p:sp>
    </p:spTree>
    <p:extLst>
      <p:ext uri="{BB962C8B-B14F-4D97-AF65-F5344CB8AC3E}">
        <p14:creationId xmlns:p14="http://schemas.microsoft.com/office/powerpoint/2010/main" val="72324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9D843A-B303-E694-3A85-3F1AB19849B0}"/>
              </a:ext>
            </a:extLst>
          </p:cNvPr>
          <p:cNvSpPr txBox="1">
            <a:spLocks/>
          </p:cNvSpPr>
          <p:nvPr/>
        </p:nvSpPr>
        <p:spPr>
          <a:xfrm>
            <a:off x="0" y="1187778"/>
            <a:ext cx="12019175" cy="5478423"/>
          </a:xfrm>
          <a:prstGeom prst="rect">
            <a:avLst/>
          </a:prstGeom>
          <a:noFill/>
        </p:spPr>
        <p:txBody>
          <a:bodyPr wrap="square" rtlCol="0">
            <a:spAutoFit/>
          </a:bodyPr>
          <a:lstStyle/>
          <a:p>
            <a:r>
              <a:rPr lang="it-IT" sz="1400" b="1" dirty="0"/>
              <a:t>4.</a:t>
            </a:r>
            <a:r>
              <a:rPr lang="it-IT" sz="1400" b="1" dirty="0">
                <a:latin typeface="Arial" panose="020B0604020202020204" pitchFamily="34" charset="0"/>
                <a:cs typeface="Arial" panose="020B0604020202020204" pitchFamily="34" charset="0"/>
              </a:rPr>
              <a:t>Explicați diferența între retesting și regression testing</a:t>
            </a:r>
          </a:p>
          <a:p>
            <a:endParaRPr lang="it-IT" sz="1400" b="1" dirty="0">
              <a:latin typeface="Arial" panose="020B0604020202020204" pitchFamily="34" charset="0"/>
              <a:cs typeface="Arial" panose="020B0604020202020204" pitchFamily="34" charset="0"/>
            </a:endParaRPr>
          </a:p>
          <a:p>
            <a:r>
              <a:rPr lang="it-IT" sz="1400" b="1" dirty="0">
                <a:latin typeface="Arial" panose="020B0604020202020204" pitchFamily="34" charset="0"/>
                <a:cs typeface="Arial" panose="020B0604020202020204" pitchFamily="34" charset="0"/>
              </a:rPr>
              <a:t>Retesting: </a:t>
            </a:r>
            <a:r>
              <a:rPr lang="it-IT" sz="1400" dirty="0">
                <a:latin typeface="Arial" panose="020B0604020202020204" pitchFamily="34" charset="0"/>
                <a:cs typeface="Arial" panose="020B0604020202020204" pitchFamily="34" charset="0"/>
              </a:rPr>
              <a:t>Este un tip de testare prin care se verifica dacă defectele marcate ca si remediate au fost într-adevăr remediate.</a:t>
            </a:r>
          </a:p>
          <a:p>
            <a:r>
              <a:rPr lang="it-IT" sz="1400" b="1" dirty="0">
                <a:latin typeface="Arial" panose="020B0604020202020204" pitchFamily="34" charset="0"/>
                <a:cs typeface="Arial" panose="020B0604020202020204" pitchFamily="34" charset="0"/>
              </a:rPr>
              <a:t>Regression testing: </a:t>
            </a:r>
            <a:r>
              <a:rPr lang="it-IT" sz="1400" dirty="0">
                <a:latin typeface="Arial" panose="020B0604020202020204" pitchFamily="34" charset="0"/>
                <a:cs typeface="Arial" panose="020B0604020202020204" pitchFamily="34" charset="0"/>
              </a:rPr>
              <a:t>Se verifica app sau o parte din ea prin care se verifica dacă schimbările aduse app nu au cauzat defecte noi.</a:t>
            </a:r>
          </a:p>
          <a:p>
            <a:endParaRPr lang="it-IT" sz="1400" b="1" dirty="0">
              <a:latin typeface="Arial" panose="020B0604020202020204" pitchFamily="34" charset="0"/>
              <a:cs typeface="Arial" panose="020B0604020202020204" pitchFamily="34" charset="0"/>
            </a:endParaRPr>
          </a:p>
          <a:p>
            <a:r>
              <a:rPr lang="it-IT" sz="1400" b="1" dirty="0">
                <a:latin typeface="Arial" panose="020B0604020202020204" pitchFamily="34" charset="0"/>
                <a:cs typeface="Arial" panose="020B0604020202020204" pitchFamily="34" charset="0"/>
              </a:rPr>
              <a:t>5.Explicați diferența între functional testing și non-functional testing</a:t>
            </a:r>
          </a:p>
          <a:p>
            <a:endParaRPr lang="it-IT" sz="1400" b="1" dirty="0">
              <a:latin typeface="Arial" panose="020B0604020202020204" pitchFamily="34" charset="0"/>
              <a:cs typeface="Arial" panose="020B0604020202020204" pitchFamily="34" charset="0"/>
            </a:endParaRPr>
          </a:p>
          <a:p>
            <a:r>
              <a:rPr lang="it-IT" sz="1400" b="1"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rPr>
              <a:t>Testarea functionala verifica ce trebuie sa faca produsul si daca indeplineste functile iar testarea non-functionala verifica cum trebuie sa se comporte produsul, si daca isi indeplineste functile ex: reabilitate,eficienta,performanta etc.</a:t>
            </a:r>
          </a:p>
          <a:p>
            <a:endParaRPr lang="it-IT" sz="1400" b="1" dirty="0">
              <a:latin typeface="Arial" panose="020B0604020202020204" pitchFamily="34" charset="0"/>
              <a:cs typeface="Arial" panose="020B0604020202020204" pitchFamily="34" charset="0"/>
            </a:endParaRPr>
          </a:p>
          <a:p>
            <a:r>
              <a:rPr lang="it-IT" sz="1400" b="1" dirty="0">
                <a:latin typeface="Arial" panose="020B0604020202020204" pitchFamily="34" charset="0"/>
                <a:cs typeface="Arial" panose="020B0604020202020204" pitchFamily="34" charset="0"/>
              </a:rPr>
              <a:t>6.Explicați diferența între blackbox testing și whitebox testing</a:t>
            </a:r>
          </a:p>
          <a:p>
            <a:endParaRPr lang="it-IT" sz="1400" b="1" dirty="0">
              <a:latin typeface="Arial" panose="020B0604020202020204" pitchFamily="34" charset="0"/>
              <a:cs typeface="Arial" panose="020B0604020202020204" pitchFamily="34" charset="0"/>
            </a:endParaRPr>
          </a:p>
          <a:p>
            <a:r>
              <a:rPr lang="it-IT" sz="1400" dirty="0">
                <a:latin typeface="Arial" panose="020B0604020202020204" pitchFamily="34" charset="0"/>
                <a:cs typeface="Arial" panose="020B0604020202020204" pitchFamily="34" charset="0"/>
              </a:rPr>
              <a:t>Testarea blackbox</a:t>
            </a:r>
            <a:r>
              <a:rPr lang="it-IT" sz="1400" b="1"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rPr>
              <a:t>se poate folosi atat testare functionala cat si testare non-functionala si nu avem nevoie sa stim ce sa intampla in cod.</a:t>
            </a:r>
          </a:p>
          <a:p>
            <a:endParaRPr lang="it-IT" sz="1400" b="1" dirty="0">
              <a:latin typeface="Arial" panose="020B0604020202020204" pitchFamily="34" charset="0"/>
              <a:cs typeface="Arial" panose="020B0604020202020204" pitchFamily="34" charset="0"/>
            </a:endParaRPr>
          </a:p>
          <a:p>
            <a:r>
              <a:rPr lang="it-IT" sz="1400" dirty="0">
                <a:latin typeface="Arial" panose="020B0604020202020204" pitchFamily="34" charset="0"/>
                <a:cs typeface="Arial" panose="020B0604020202020204" pitchFamily="34" charset="0"/>
              </a:rPr>
              <a:t>Whitebox testing</a:t>
            </a:r>
            <a:r>
              <a:rPr lang="it-IT" sz="1400" b="1"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rPr>
              <a:t>stim ce se intampla in codul sursa pe baza carui actioneaza programul.</a:t>
            </a:r>
          </a:p>
          <a:p>
            <a:endParaRPr lang="it-IT" sz="1400" b="1" dirty="0">
              <a:latin typeface="Arial" panose="020B0604020202020204" pitchFamily="34" charset="0"/>
              <a:cs typeface="Arial" panose="020B0604020202020204" pitchFamily="34" charset="0"/>
            </a:endParaRPr>
          </a:p>
          <a:p>
            <a:r>
              <a:rPr lang="it-IT" sz="1400" b="1" dirty="0">
                <a:latin typeface="Arial" panose="020B0604020202020204" pitchFamily="34" charset="0"/>
                <a:cs typeface="Arial" panose="020B0604020202020204" pitchFamily="34" charset="0"/>
              </a:rPr>
              <a:t>7.Enumerați tehnicile de testare și grupați-le în funcție de categorie (blackbox, whitebox,experience-based)</a:t>
            </a:r>
          </a:p>
          <a:p>
            <a:endParaRPr lang="it-IT" sz="1400" b="1" dirty="0">
              <a:latin typeface="Arial" panose="020B0604020202020204" pitchFamily="34" charset="0"/>
              <a:cs typeface="Arial" panose="020B0604020202020204" pitchFamily="34" charset="0"/>
            </a:endParaRPr>
          </a:p>
          <a:p>
            <a:endParaRPr lang="it-IT" sz="1400" b="1" dirty="0">
              <a:latin typeface="Arial" panose="020B0604020202020204" pitchFamily="34" charset="0"/>
              <a:cs typeface="Arial" panose="020B0604020202020204" pitchFamily="34" charset="0"/>
            </a:endParaRPr>
          </a:p>
          <a:p>
            <a:endParaRPr lang="it-IT" sz="1400" b="1" dirty="0">
              <a:latin typeface="Arial" panose="020B0604020202020204" pitchFamily="34" charset="0"/>
              <a:cs typeface="Arial" panose="020B0604020202020204" pitchFamily="34" charset="0"/>
            </a:endParaRPr>
          </a:p>
          <a:p>
            <a:endParaRPr lang="it-IT" sz="1400" b="1" dirty="0">
              <a:latin typeface="Arial" panose="020B0604020202020204" pitchFamily="34" charset="0"/>
              <a:cs typeface="Arial" panose="020B0604020202020204" pitchFamily="34" charset="0"/>
            </a:endParaRPr>
          </a:p>
          <a:p>
            <a:endParaRPr lang="it-IT" sz="1400" b="1" dirty="0">
              <a:latin typeface="Arial" panose="020B0604020202020204" pitchFamily="34" charset="0"/>
              <a:cs typeface="Arial" panose="020B0604020202020204" pitchFamily="34" charset="0"/>
            </a:endParaRPr>
          </a:p>
          <a:p>
            <a:endParaRPr lang="it-IT" sz="1400" b="1" dirty="0">
              <a:latin typeface="Arial" panose="020B0604020202020204" pitchFamily="34" charset="0"/>
              <a:cs typeface="Arial" panose="020B0604020202020204" pitchFamily="34" charset="0"/>
            </a:endParaRPr>
          </a:p>
          <a:p>
            <a:endParaRPr lang="it-IT" sz="1400" b="1" dirty="0">
              <a:latin typeface="Arial" panose="020B0604020202020204" pitchFamily="34" charset="0"/>
              <a:cs typeface="Arial" panose="020B0604020202020204" pitchFamily="34" charset="0"/>
            </a:endParaRPr>
          </a:p>
          <a:p>
            <a:endParaRPr lang="it-IT" sz="1400" b="1" dirty="0">
              <a:latin typeface="Arial" panose="020B0604020202020204" pitchFamily="34" charset="0"/>
              <a:cs typeface="Arial" panose="020B0604020202020204" pitchFamily="34" charset="0"/>
            </a:endParaRPr>
          </a:p>
        </p:txBody>
      </p:sp>
      <p:sp>
        <p:nvSpPr>
          <p:cNvPr id="4" name="Rectangle: Diagonal Corners Rounded 3">
            <a:extLst>
              <a:ext uri="{FF2B5EF4-FFF2-40B4-BE49-F238E27FC236}">
                <a16:creationId xmlns:a16="http://schemas.microsoft.com/office/drawing/2014/main" id="{7FCFC287-D49E-0326-4DA3-822BA6060D31}"/>
              </a:ext>
            </a:extLst>
          </p:cNvPr>
          <p:cNvSpPr/>
          <p:nvPr/>
        </p:nvSpPr>
        <p:spPr>
          <a:xfrm>
            <a:off x="886119" y="5322878"/>
            <a:ext cx="2582945" cy="1503577"/>
          </a:xfrm>
          <a:prstGeom prst="round2DiagRect">
            <a:avLst/>
          </a:prstGeom>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Calibri" panose="020F0502020204030204" pitchFamily="34" charset="0"/>
              </a:rPr>
              <a:t> </a:t>
            </a:r>
            <a:r>
              <a:rPr lang="en-US" sz="1400" b="0" i="0" u="none" strike="noStrike">
                <a:solidFill>
                  <a:srgbClr val="000000"/>
                </a:solidFill>
                <a:effectLst/>
                <a:latin typeface="Calibri" panose="020F0502020204030204" pitchFamily="34" charset="0"/>
              </a:rPr>
              <a:t>Equivalence Partitioning (EP)</a:t>
            </a:r>
          </a:p>
          <a:p>
            <a:pPr algn="ctr"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Calibri" panose="020F0502020204030204" pitchFamily="34" charset="0"/>
              </a:rPr>
              <a:t>Boundary value analysis (BVA)</a:t>
            </a:r>
          </a:p>
          <a:p>
            <a:pPr algn="ctr"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Calibri" panose="020F0502020204030204" pitchFamily="34" charset="0"/>
              </a:rPr>
              <a:t>State Transition Testing (STT)</a:t>
            </a:r>
          </a:p>
          <a:p>
            <a:pPr algn="ctr"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Calibri" panose="020F0502020204030204" pitchFamily="34" charset="0"/>
              </a:rPr>
              <a:t>Decision table (DT)</a:t>
            </a:r>
          </a:p>
          <a:p>
            <a:pPr algn="ctr"/>
            <a:endParaRPr lang="en-US" sz="1400"/>
          </a:p>
        </p:txBody>
      </p:sp>
      <p:sp>
        <p:nvSpPr>
          <p:cNvPr id="5" name="Rectangle 4">
            <a:extLst>
              <a:ext uri="{FF2B5EF4-FFF2-40B4-BE49-F238E27FC236}">
                <a16:creationId xmlns:a16="http://schemas.microsoft.com/office/drawing/2014/main" id="{78A5DF77-1317-9F92-AA9B-027CCD26ABD4}"/>
              </a:ext>
            </a:extLst>
          </p:cNvPr>
          <p:cNvSpPr/>
          <p:nvPr/>
        </p:nvSpPr>
        <p:spPr>
          <a:xfrm>
            <a:off x="886118" y="4925475"/>
            <a:ext cx="2582945" cy="362938"/>
          </a:xfrm>
          <a:prstGeom prst="rect">
            <a:avLst/>
          </a:prstGeom>
          <a:effectLst>
            <a:outerShdw blurRad="50800" dist="38100" dir="2700000" algn="tl" rotWithShape="0">
              <a:prstClr val="black">
                <a:alpha val="40000"/>
              </a:prstClr>
            </a:outerShd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ro-RO" sz="1400" dirty="0">
                <a:latin typeface="Arial" panose="020B0604020202020204" pitchFamily="34" charset="0"/>
                <a:cs typeface="Arial" panose="020B0604020202020204" pitchFamily="34" charset="0"/>
              </a:rPr>
              <a:t>Blackbox testing</a:t>
            </a:r>
          </a:p>
        </p:txBody>
      </p:sp>
      <p:sp>
        <p:nvSpPr>
          <p:cNvPr id="6" name="Rectangle: Diagonal Corners Rounded 5">
            <a:extLst>
              <a:ext uri="{FF2B5EF4-FFF2-40B4-BE49-F238E27FC236}">
                <a16:creationId xmlns:a16="http://schemas.microsoft.com/office/drawing/2014/main" id="{F9D02958-BE1A-0865-E706-25CFD1255666}"/>
              </a:ext>
            </a:extLst>
          </p:cNvPr>
          <p:cNvSpPr/>
          <p:nvPr/>
        </p:nvSpPr>
        <p:spPr>
          <a:xfrm>
            <a:off x="4606562" y="5355871"/>
            <a:ext cx="2121031" cy="1437586"/>
          </a:xfrm>
          <a:prstGeom prst="round2DiagRect">
            <a:avLst/>
          </a:prstGeom>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Calibri" panose="020F0502020204030204" pitchFamily="34" charset="0"/>
              </a:rPr>
              <a:t>Statement coverage</a:t>
            </a:r>
          </a:p>
          <a:p>
            <a:pPr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Calibri" panose="020F0502020204030204" pitchFamily="34" charset="0"/>
              </a:rPr>
              <a:t>Decision coverage</a:t>
            </a:r>
          </a:p>
          <a:p>
            <a:pPr algn="ctr"/>
            <a:endParaRPr lang="en-US" sz="1400"/>
          </a:p>
        </p:txBody>
      </p:sp>
      <p:sp>
        <p:nvSpPr>
          <p:cNvPr id="7" name="Rectangle 6">
            <a:extLst>
              <a:ext uri="{FF2B5EF4-FFF2-40B4-BE49-F238E27FC236}">
                <a16:creationId xmlns:a16="http://schemas.microsoft.com/office/drawing/2014/main" id="{1B8745E3-9B36-4E91-B3EE-AF0F46404F88}"/>
              </a:ext>
            </a:extLst>
          </p:cNvPr>
          <p:cNvSpPr/>
          <p:nvPr/>
        </p:nvSpPr>
        <p:spPr>
          <a:xfrm>
            <a:off x="4606562" y="4959940"/>
            <a:ext cx="2121031" cy="362938"/>
          </a:xfrm>
          <a:prstGeom prst="rect">
            <a:avLst/>
          </a:prstGeom>
          <a:effectLst>
            <a:outerShdw blurRad="50800" dist="38100" dir="2700000" algn="tl" rotWithShape="0">
              <a:prstClr val="black">
                <a:alpha val="40000"/>
              </a:prstClr>
            </a:outerShd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Whitebox testing </a:t>
            </a:r>
          </a:p>
        </p:txBody>
      </p:sp>
      <p:sp>
        <p:nvSpPr>
          <p:cNvPr id="8" name="Rectangle: Diagonal Corners Rounded 7">
            <a:extLst>
              <a:ext uri="{FF2B5EF4-FFF2-40B4-BE49-F238E27FC236}">
                <a16:creationId xmlns:a16="http://schemas.microsoft.com/office/drawing/2014/main" id="{B318CF9C-E9E2-86CA-94F6-3E5554214D80}"/>
              </a:ext>
            </a:extLst>
          </p:cNvPr>
          <p:cNvSpPr/>
          <p:nvPr/>
        </p:nvSpPr>
        <p:spPr>
          <a:xfrm>
            <a:off x="8176176" y="5354424"/>
            <a:ext cx="2121031" cy="1437586"/>
          </a:xfrm>
          <a:prstGeom prst="round2DiagRect">
            <a:avLst/>
          </a:prstGeom>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Calibri" panose="020F0502020204030204" pitchFamily="34" charset="0"/>
              </a:rPr>
              <a:t>Checklists</a:t>
            </a:r>
          </a:p>
          <a:p>
            <a:pPr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Calibri" panose="020F0502020204030204" pitchFamily="34" charset="0"/>
              </a:rPr>
              <a:t>Error guessing</a:t>
            </a:r>
          </a:p>
          <a:p>
            <a:pPr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Calibri" panose="020F0502020204030204" pitchFamily="34" charset="0"/>
              </a:rPr>
              <a:t>Exploratory testing</a:t>
            </a:r>
          </a:p>
          <a:p>
            <a:pPr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Calibri" panose="020F0502020204030204" pitchFamily="34" charset="0"/>
              </a:rPr>
              <a:t>Crowd testing</a:t>
            </a:r>
          </a:p>
          <a:p>
            <a:pPr algn="ctr"/>
            <a:endParaRPr lang="en-US" sz="1400"/>
          </a:p>
        </p:txBody>
      </p:sp>
      <p:sp>
        <p:nvSpPr>
          <p:cNvPr id="9" name="Rectangle 8">
            <a:extLst>
              <a:ext uri="{FF2B5EF4-FFF2-40B4-BE49-F238E27FC236}">
                <a16:creationId xmlns:a16="http://schemas.microsoft.com/office/drawing/2014/main" id="{A3504EA5-B22A-F0F8-E936-864963C0BC34}"/>
              </a:ext>
            </a:extLst>
          </p:cNvPr>
          <p:cNvSpPr/>
          <p:nvPr/>
        </p:nvSpPr>
        <p:spPr>
          <a:xfrm>
            <a:off x="8176176" y="4959940"/>
            <a:ext cx="2121031" cy="362938"/>
          </a:xfrm>
          <a:prstGeom prst="rect">
            <a:avLst/>
          </a:prstGeom>
          <a:effectLst>
            <a:outerShdw blurRad="50800" dist="38100" dir="2700000" algn="tl" rotWithShape="0">
              <a:prstClr val="black">
                <a:alpha val="40000"/>
              </a:prstClr>
            </a:outerShd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experience based testing</a:t>
            </a:r>
          </a:p>
        </p:txBody>
      </p:sp>
    </p:spTree>
    <p:extLst>
      <p:ext uri="{BB962C8B-B14F-4D97-AF65-F5344CB8AC3E}">
        <p14:creationId xmlns:p14="http://schemas.microsoft.com/office/powerpoint/2010/main" val="289672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2780E5-C5E8-0C41-39A8-1191447B2798}"/>
              </a:ext>
            </a:extLst>
          </p:cNvPr>
          <p:cNvSpPr txBox="1">
            <a:spLocks/>
          </p:cNvSpPr>
          <p:nvPr/>
        </p:nvSpPr>
        <p:spPr>
          <a:xfrm>
            <a:off x="348792" y="490194"/>
            <a:ext cx="10152667" cy="4401205"/>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8.Explicați diferența între verification și validation</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Verification:</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Este un tip de testare proactiva</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Se verifica daca produs se construieste corect</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Se verifica(cerintele,cod,teste,planul etc) astfel incat produsul se va construi corect conform cerintelor clientului</a:t>
            </a:r>
          </a:p>
          <a:p>
            <a:r>
              <a:rPr lang="en-US" sz="1400" b="1" dirty="0">
                <a:latin typeface="Arial" panose="020B0604020202020204" pitchFamily="34" charset="0"/>
                <a:cs typeface="Arial" panose="020B0604020202020204" pitchFamily="34" charset="0"/>
              </a:rPr>
              <a:t>Validation:</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Se verifica daca produsul este corect si se construieste care trebuie</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Produsul trebuie sa indeplineasca cerintele de business si nevoile utilizatorului </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Este un tip de testare reactiva</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9.Explicați diferența între positive testing și negative testing și dați câte un exemplu din fiecare</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Testare pozitivă:</a:t>
            </a:r>
          </a:p>
          <a:p>
            <a:r>
              <a:rPr lang="en-US" sz="1400" dirty="0">
                <a:latin typeface="Arial" panose="020B0604020202020204" pitchFamily="34" charset="0"/>
                <a:cs typeface="Arial" panose="020B0604020202020204" pitchFamily="34" charset="0"/>
              </a:rPr>
              <a:t>Testarea pozitivă este un tip de testare software care se efectuează presupunând că totul va fi conform așteptărilor.</a:t>
            </a:r>
          </a:p>
          <a:p>
            <a:r>
              <a:rPr lang="en-US" sz="1400" dirty="0">
                <a:latin typeface="Arial" panose="020B0604020202020204" pitchFamily="34" charset="0"/>
                <a:cs typeface="Arial" panose="020B0604020202020204" pitchFamily="34" charset="0"/>
              </a:rPr>
              <a:t>Ex: Vrem sa ne logam pe instragram si introducem user si parola corect si ne asteptam ca logarea sa fie cu succes.</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Testare negativă:</a:t>
            </a:r>
          </a:p>
          <a:p>
            <a:r>
              <a:rPr lang="en-US" sz="1400" dirty="0">
                <a:latin typeface="Arial" panose="020B0604020202020204" pitchFamily="34" charset="0"/>
                <a:cs typeface="Arial" panose="020B0604020202020204" pitchFamily="34" charset="0"/>
              </a:rPr>
              <a:t>Testarea negativă este un tip de testare software care este efectuată pentru a verifica sistemul pentru condiții neașteptate.</a:t>
            </a:r>
          </a:p>
          <a:p>
            <a:r>
              <a:rPr lang="en-US" sz="1400" dirty="0">
                <a:latin typeface="Arial" panose="020B0604020202020204" pitchFamily="34" charset="0"/>
                <a:cs typeface="Arial" panose="020B0604020202020204" pitchFamily="34" charset="0"/>
              </a:rPr>
              <a:t>Ex: Ne logam pe instagram si introducem user si parola incorect sau introducem o litera sau cifra in plus.</a:t>
            </a:r>
          </a:p>
        </p:txBody>
      </p:sp>
    </p:spTree>
    <p:extLst>
      <p:ext uri="{BB962C8B-B14F-4D97-AF65-F5344CB8AC3E}">
        <p14:creationId xmlns:p14="http://schemas.microsoft.com/office/powerpoint/2010/main" val="262739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129566-EF38-4F20-B4DE-057780B09475}"/>
              </a:ext>
            </a:extLst>
          </p:cNvPr>
          <p:cNvSpPr txBox="1"/>
          <p:nvPr/>
        </p:nvSpPr>
        <p:spPr>
          <a:xfrm>
            <a:off x="216816" y="122548"/>
            <a:ext cx="4748416"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10.Enumerați și explicați pe scurt nivelurile de testare</a:t>
            </a:r>
          </a:p>
        </p:txBody>
      </p:sp>
      <p:sp>
        <p:nvSpPr>
          <p:cNvPr id="4" name="Flowchart: Process 3">
            <a:extLst>
              <a:ext uri="{FF2B5EF4-FFF2-40B4-BE49-F238E27FC236}">
                <a16:creationId xmlns:a16="http://schemas.microsoft.com/office/drawing/2014/main" id="{147DD3C3-5B15-1D47-A137-A0C53E9B04D6}"/>
              </a:ext>
            </a:extLst>
          </p:cNvPr>
          <p:cNvSpPr/>
          <p:nvPr/>
        </p:nvSpPr>
        <p:spPr>
          <a:xfrm>
            <a:off x="622862" y="545910"/>
            <a:ext cx="1786380" cy="2545238"/>
          </a:xfrm>
          <a:prstGeom prst="flowChart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Calibri" panose="020F0502020204030204" pitchFamily="34" charset="0"/>
                <a:cs typeface="Calibri" panose="020F0502020204030204" pitchFamily="34" charset="0"/>
              </a:rPr>
              <a:t>Este testarea individuala a unei functi sau module din app care poate fi testată separat</a:t>
            </a:r>
          </a:p>
        </p:txBody>
      </p:sp>
      <p:sp>
        <p:nvSpPr>
          <p:cNvPr id="5" name="TextBox 4">
            <a:extLst>
              <a:ext uri="{FF2B5EF4-FFF2-40B4-BE49-F238E27FC236}">
                <a16:creationId xmlns:a16="http://schemas.microsoft.com/office/drawing/2014/main" id="{BB84E88A-8F24-D7B9-4BDE-D5B0FDF8FD15}"/>
              </a:ext>
            </a:extLst>
          </p:cNvPr>
          <p:cNvSpPr txBox="1"/>
          <p:nvPr/>
        </p:nvSpPr>
        <p:spPr>
          <a:xfrm>
            <a:off x="798515" y="685817"/>
            <a:ext cx="1437722" cy="307777"/>
          </a:xfrm>
          <a:prstGeom prst="rect">
            <a:avLst/>
          </a:prstGeom>
          <a:solidFill>
            <a:schemeClr val="accent3"/>
          </a:solidFill>
        </p:spPr>
        <p:txBody>
          <a:bodyPr wrap="square" rtlCol="0">
            <a:spAutoFit/>
          </a:bodyPr>
          <a:lstStyle/>
          <a:p>
            <a:pPr algn="ctr"/>
            <a:r>
              <a:rPr lang="en-US" sz="1400" b="1" i="0" u="none" strike="noStrike" dirty="0">
                <a:solidFill>
                  <a:srgbClr val="000000"/>
                </a:solidFill>
                <a:effectLst/>
                <a:latin typeface="Calibri" panose="020F0502020204030204" pitchFamily="34" charset="0"/>
                <a:cs typeface="Calibri" panose="020F0502020204030204" pitchFamily="34" charset="0"/>
              </a:rPr>
              <a:t>Testare unitara</a:t>
            </a:r>
            <a:endParaRPr lang="en-US" sz="1400" b="1" dirty="0">
              <a:latin typeface="Calibri" panose="020F0502020204030204" pitchFamily="34" charset="0"/>
              <a:cs typeface="Calibri" panose="020F0502020204030204" pitchFamily="34" charset="0"/>
            </a:endParaRPr>
          </a:p>
        </p:txBody>
      </p:sp>
      <p:sp>
        <p:nvSpPr>
          <p:cNvPr id="7" name="Flowchart: Process 6">
            <a:extLst>
              <a:ext uri="{FF2B5EF4-FFF2-40B4-BE49-F238E27FC236}">
                <a16:creationId xmlns:a16="http://schemas.microsoft.com/office/drawing/2014/main" id="{F0F62B50-F23A-EF6F-1F73-6739C7B29B66}"/>
              </a:ext>
            </a:extLst>
          </p:cNvPr>
          <p:cNvSpPr/>
          <p:nvPr/>
        </p:nvSpPr>
        <p:spPr>
          <a:xfrm>
            <a:off x="3019982" y="543925"/>
            <a:ext cx="1454422" cy="2545238"/>
          </a:xfrm>
          <a:prstGeom prst="flowChart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Calibri" panose="020F0502020204030204" pitchFamily="34" charset="0"/>
                <a:cs typeface="Calibri" panose="020F0502020204030204" pitchFamily="34" charset="0"/>
              </a:rPr>
              <a:t>Testează interacțiunea dintre componente</a:t>
            </a:r>
          </a:p>
        </p:txBody>
      </p:sp>
      <p:sp>
        <p:nvSpPr>
          <p:cNvPr id="8" name="TextBox 7">
            <a:extLst>
              <a:ext uri="{FF2B5EF4-FFF2-40B4-BE49-F238E27FC236}">
                <a16:creationId xmlns:a16="http://schemas.microsoft.com/office/drawing/2014/main" id="{B75919E7-7612-1D0F-043B-EC3526D8AC85}"/>
              </a:ext>
            </a:extLst>
          </p:cNvPr>
          <p:cNvSpPr txBox="1"/>
          <p:nvPr/>
        </p:nvSpPr>
        <p:spPr>
          <a:xfrm>
            <a:off x="3218116" y="685817"/>
            <a:ext cx="1110345" cy="523220"/>
          </a:xfrm>
          <a:prstGeom prst="rect">
            <a:avLst/>
          </a:prstGeom>
          <a:solidFill>
            <a:schemeClr val="accent3"/>
          </a:solidFill>
        </p:spPr>
        <p:txBody>
          <a:bodyPr wrap="square" rtlCol="0">
            <a:spAutoFit/>
          </a:bodyPr>
          <a:lstStyle/>
          <a:p>
            <a:pPr algn="ctr"/>
            <a:r>
              <a:rPr lang="en-US" sz="1400" b="1" i="0" u="none" strike="noStrike" dirty="0" err="1">
                <a:solidFill>
                  <a:srgbClr val="000000"/>
                </a:solidFill>
                <a:effectLst/>
                <a:latin typeface="Calibri" panose="020F0502020204030204" pitchFamily="34" charset="0"/>
                <a:cs typeface="Calibri" panose="020F0502020204030204" pitchFamily="34" charset="0"/>
              </a:rPr>
              <a:t>Testarea</a:t>
            </a:r>
            <a:r>
              <a:rPr lang="en-US" sz="1400" b="1" i="0" u="none" strike="noStrike" dirty="0">
                <a:solidFill>
                  <a:srgbClr val="000000"/>
                </a:solidFill>
                <a:effectLst/>
                <a:latin typeface="Calibri" panose="020F0502020204030204" pitchFamily="34" charset="0"/>
                <a:cs typeface="Calibri" panose="020F0502020204030204" pitchFamily="34" charset="0"/>
              </a:rPr>
              <a:t> de integrare</a:t>
            </a:r>
            <a:endParaRPr lang="en-US" sz="1400" b="1" dirty="0">
              <a:latin typeface="Calibri" panose="020F0502020204030204" pitchFamily="34" charset="0"/>
              <a:cs typeface="Calibri" panose="020F0502020204030204" pitchFamily="34" charset="0"/>
            </a:endParaRPr>
          </a:p>
        </p:txBody>
      </p:sp>
      <p:sp>
        <p:nvSpPr>
          <p:cNvPr id="12" name="Flowchart: Process 11">
            <a:extLst>
              <a:ext uri="{FF2B5EF4-FFF2-40B4-BE49-F238E27FC236}">
                <a16:creationId xmlns:a16="http://schemas.microsoft.com/office/drawing/2014/main" id="{22D901A7-7B89-DCDA-BCBC-E1D464034AF8}"/>
              </a:ext>
            </a:extLst>
          </p:cNvPr>
          <p:cNvSpPr/>
          <p:nvPr/>
        </p:nvSpPr>
        <p:spPr>
          <a:xfrm>
            <a:off x="4965232" y="537326"/>
            <a:ext cx="1454422" cy="2562405"/>
          </a:xfrm>
          <a:prstGeom prst="flowChart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a:latin typeface="Calibri" panose="020F0502020204030204" pitchFamily="34" charset="0"/>
                <a:cs typeface="Calibri" panose="020F0502020204030204" pitchFamily="34" charset="0"/>
              </a:rPr>
              <a:t>Se concentrează pe testarea sistemului ca un întreg</a:t>
            </a:r>
            <a:endParaRPr lang="en-US" sz="140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D20382D-7A56-0CD6-6462-E33485A71495}"/>
              </a:ext>
            </a:extLst>
          </p:cNvPr>
          <p:cNvSpPr txBox="1"/>
          <p:nvPr/>
        </p:nvSpPr>
        <p:spPr>
          <a:xfrm>
            <a:off x="5042057" y="685817"/>
            <a:ext cx="1221338" cy="523220"/>
          </a:xfrm>
          <a:prstGeom prst="rect">
            <a:avLst/>
          </a:prstGeom>
          <a:solidFill>
            <a:schemeClr val="accent3"/>
          </a:solidFill>
        </p:spPr>
        <p:txBody>
          <a:bodyPr wrap="square" rtlCol="0">
            <a:spAutoFit/>
          </a:bodyPr>
          <a:lstStyle/>
          <a:p>
            <a:pPr algn="ctr"/>
            <a:r>
              <a:rPr lang="en-US" sz="1400" b="1" i="0" u="none" strike="noStrike" dirty="0">
                <a:solidFill>
                  <a:srgbClr val="000000"/>
                </a:solidFill>
                <a:effectLst/>
                <a:latin typeface="Calibri" panose="020F0502020204030204" pitchFamily="34" charset="0"/>
                <a:cs typeface="Calibri" panose="020F0502020204030204" pitchFamily="34" charset="0"/>
              </a:rPr>
              <a:t>Testarea sistemului</a:t>
            </a:r>
            <a:endParaRPr lang="en-US" sz="1400" b="1" dirty="0">
              <a:latin typeface="Calibri" panose="020F0502020204030204" pitchFamily="34" charset="0"/>
              <a:cs typeface="Calibri" panose="020F0502020204030204" pitchFamily="34" charset="0"/>
            </a:endParaRPr>
          </a:p>
        </p:txBody>
      </p:sp>
      <p:sp>
        <p:nvSpPr>
          <p:cNvPr id="13" name="Flowchart: Process 12">
            <a:extLst>
              <a:ext uri="{FF2B5EF4-FFF2-40B4-BE49-F238E27FC236}">
                <a16:creationId xmlns:a16="http://schemas.microsoft.com/office/drawing/2014/main" id="{868448D5-0B2F-EFBC-4ABB-46A723EFDDB2}"/>
              </a:ext>
            </a:extLst>
          </p:cNvPr>
          <p:cNvSpPr/>
          <p:nvPr/>
        </p:nvSpPr>
        <p:spPr>
          <a:xfrm>
            <a:off x="7056425" y="502616"/>
            <a:ext cx="2899338" cy="3668168"/>
          </a:xfrm>
          <a:prstGeom prst="flowChartProcess">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dirty="0">
                <a:latin typeface="Calibri" panose="020F0502020204030204" pitchFamily="34" charset="0"/>
                <a:cs typeface="Calibri" panose="020F0502020204030204" pitchFamily="34" charset="0"/>
              </a:rPr>
              <a:t>Se verifica daca comportamentul produsului indeplineste nevoile clientului</a:t>
            </a:r>
          </a:p>
          <a:p>
            <a:pPr algn="ctr"/>
            <a:r>
              <a:rPr lang="it-IT" sz="1400" dirty="0">
                <a:latin typeface="Calibri" panose="020F0502020204030204" pitchFamily="34" charset="0"/>
                <a:cs typeface="Calibri" panose="020F0502020204030204" pitchFamily="34" charset="0"/>
              </a:rPr>
              <a:t>Obiectivele sale sunt:</a:t>
            </a:r>
          </a:p>
          <a:p>
            <a:pPr algn="ctr"/>
            <a:r>
              <a:rPr lang="it-IT" sz="1400" dirty="0">
                <a:latin typeface="Calibri" panose="020F0502020204030204" pitchFamily="34" charset="0"/>
                <a:cs typeface="Calibri" panose="020F0502020204030204" pitchFamily="34" charset="0"/>
              </a:rPr>
              <a:t>Defineste calitatea sistemului ca un unitar</a:t>
            </a:r>
          </a:p>
          <a:p>
            <a:pPr algn="ctr"/>
            <a:r>
              <a:rPr lang="it-IT" sz="1400" dirty="0">
                <a:latin typeface="Calibri" panose="020F0502020204030204" pitchFamily="34" charset="0"/>
                <a:cs typeface="Calibri" panose="020F0502020204030204" pitchFamily="34" charset="0"/>
              </a:rPr>
              <a:t>Validarea sistemului ca este complet si functioneaza cum ne asteptam</a:t>
            </a:r>
          </a:p>
          <a:p>
            <a:pPr algn="ctr"/>
            <a:r>
              <a:rPr lang="it-IT" sz="1400" dirty="0">
                <a:latin typeface="Calibri" panose="020F0502020204030204" pitchFamily="34" charset="0"/>
                <a:cs typeface="Calibri" panose="020F0502020204030204" pitchFamily="34" charset="0"/>
              </a:rPr>
              <a:t>Verifica comportamentul functiilor functionale si non-functionale conform cerintelor de business</a:t>
            </a:r>
          </a:p>
        </p:txBody>
      </p:sp>
      <p:sp>
        <p:nvSpPr>
          <p:cNvPr id="14" name="TextBox 13">
            <a:extLst>
              <a:ext uri="{FF2B5EF4-FFF2-40B4-BE49-F238E27FC236}">
                <a16:creationId xmlns:a16="http://schemas.microsoft.com/office/drawing/2014/main" id="{69953736-7311-9FE2-47C0-0368C69CFD26}"/>
              </a:ext>
            </a:extLst>
          </p:cNvPr>
          <p:cNvSpPr txBox="1"/>
          <p:nvPr/>
        </p:nvSpPr>
        <p:spPr>
          <a:xfrm>
            <a:off x="7478839" y="685817"/>
            <a:ext cx="1914039" cy="307777"/>
          </a:xfrm>
          <a:prstGeom prst="rect">
            <a:avLst/>
          </a:prstGeom>
          <a:solidFill>
            <a:schemeClr val="accent3"/>
          </a:solidFill>
        </p:spPr>
        <p:txBody>
          <a:bodyPr wrap="square" rtlCol="0">
            <a:spAutoFit/>
          </a:bodyPr>
          <a:lstStyle/>
          <a:p>
            <a:pPr algn="ctr"/>
            <a:r>
              <a:rPr lang="en-US" sz="1400" b="1" i="0" u="none" strike="noStrike" dirty="0">
                <a:solidFill>
                  <a:srgbClr val="000000"/>
                </a:solidFill>
                <a:effectLst/>
                <a:latin typeface="Calibri" panose="020F0502020204030204" pitchFamily="34" charset="0"/>
                <a:cs typeface="Calibri" panose="020F0502020204030204" pitchFamily="34" charset="0"/>
              </a:rPr>
              <a:t>Testarea de acceptanta</a:t>
            </a:r>
            <a:endParaRPr lang="en-US" sz="1400" b="1"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6BD9AE7-5700-B508-D794-90843782531D}"/>
              </a:ext>
            </a:extLst>
          </p:cNvPr>
          <p:cNvSpPr txBox="1"/>
          <p:nvPr/>
        </p:nvSpPr>
        <p:spPr>
          <a:xfrm>
            <a:off x="216816" y="3428998"/>
            <a:ext cx="6771813" cy="2883092"/>
          </a:xfrm>
          <a:prstGeom prst="rect">
            <a:avLst/>
          </a:prstGeom>
          <a:noFill/>
        </p:spPr>
        <p:txBody>
          <a:bodyPr wrap="square" rtlCol="0">
            <a:spAutoFit/>
          </a:bodyPr>
          <a:lstStyle/>
          <a:p>
            <a:r>
              <a:rPr lang="it-IT" sz="1400" b="1" dirty="0">
                <a:latin typeface="Arial" panose="020B0604020202020204" pitchFamily="34" charset="0"/>
                <a:cs typeface="Arial" panose="020B0604020202020204" pitchFamily="34" charset="0"/>
              </a:rPr>
              <a:t>Testarea de acceptanta are doua mari categori:</a:t>
            </a:r>
          </a:p>
          <a:p>
            <a:r>
              <a:rPr lang="en-US" sz="1200" b="1" dirty="0">
                <a:latin typeface="Arial" panose="020B0604020202020204" pitchFamily="34" charset="0"/>
                <a:cs typeface="Arial" panose="020B0604020202020204" pitchFamily="34" charset="0"/>
              </a:rPr>
              <a:t>Alpha</a:t>
            </a:r>
            <a:r>
              <a:rPr lang="en-US" sz="1400" b="1"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testing</a:t>
            </a:r>
            <a:r>
              <a:rPr lang="en-US" sz="1400" b="1"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Reprezinta testarea app cand dezvoltarea este completa sau aproape completa.</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Este ultima sesiune de testare inainte de a fi lansata publicului.</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Testarea are loc la site-</a:t>
            </a:r>
            <a:r>
              <a:rPr lang="en-US" sz="1400" dirty="0" err="1">
                <a:latin typeface="Arial" panose="020B0604020202020204" pitchFamily="34" charset="0"/>
                <a:cs typeface="Arial" panose="020B0604020202020204" pitchFamily="34" charset="0"/>
              </a:rPr>
              <a:t>ul</a:t>
            </a:r>
            <a:r>
              <a:rPr lang="en-US" sz="1400" dirty="0">
                <a:latin typeface="Arial" panose="020B0604020202020204" pitchFamily="34" charset="0"/>
                <a:cs typeface="Arial" panose="020B0604020202020204" pitchFamily="34" charset="0"/>
              </a:rPr>
              <a:t> dezvoltatorului in doua faze, prima faza find testata de dezvoltatori iar a doua faza este testata de QA intr-un mediu similar al clientului.</a:t>
            </a:r>
          </a:p>
          <a:p>
            <a:r>
              <a:rPr lang="en-US" sz="1200" b="1" dirty="0">
                <a:latin typeface="Arial" panose="020B0604020202020204" pitchFamily="34" charset="0"/>
                <a:cs typeface="Arial" panose="020B0604020202020204" pitchFamily="34" charset="0"/>
              </a:rPr>
              <a:t>Beta Testing:</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Are loc la site-</a:t>
            </a:r>
            <a:r>
              <a:rPr lang="en-US" sz="1400" dirty="0" err="1">
                <a:latin typeface="Arial" panose="020B0604020202020204" pitchFamily="34" charset="0"/>
                <a:cs typeface="Arial" panose="020B0604020202020204" pitchFamily="34" charset="0"/>
              </a:rPr>
              <a:t>ul</a:t>
            </a:r>
            <a:r>
              <a:rPr lang="en-US" sz="1400" dirty="0">
                <a:latin typeface="Arial" panose="020B0604020202020204" pitchFamily="34" charset="0"/>
                <a:cs typeface="Arial" panose="020B0604020202020204" pitchFamily="34" charset="0"/>
              </a:rPr>
              <a:t> clientului.</a:t>
            </a: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Sistemul/aplicație sa va trimite utilizatorilor iar aceștia o vor instala si o vor începe sa o folosească in situații reale, scopul este ca utilizatori reali care nu fac parte din DEV sau QA sa o folosească si sa descopere defecte din perspectiva utilizatorilor.</a:t>
            </a:r>
          </a:p>
          <a:p>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245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F88B714E-555D-3AB1-D36B-5729C446024F}"/>
              </a:ext>
            </a:extLst>
          </p:cNvPr>
          <p:cNvSpPr txBox="1"/>
          <p:nvPr/>
        </p:nvSpPr>
        <p:spPr>
          <a:xfrm>
            <a:off x="59062" y="783771"/>
            <a:ext cx="10300996" cy="2677656"/>
          </a:xfrm>
          <a:prstGeom prst="rect">
            <a:avLst/>
          </a:prstGeom>
          <a:noFill/>
        </p:spPr>
        <p:txBody>
          <a:bodyPr wrap="square" rtlCol="0">
            <a:spAutoFit/>
          </a:bodyPr>
          <a:lstStyle/>
          <a:p>
            <a:r>
              <a:rPr lang="ro-RO" sz="1400" dirty="0">
                <a:latin typeface="Arial" panose="020B0604020202020204" pitchFamily="34" charset="0"/>
                <a:cs typeface="Arial" panose="020B0604020202020204" pitchFamily="34" charset="0"/>
              </a:rPr>
              <a:t>OLX este un website de vânzări în piața online fondat în anul 2006, care operează în 45 de țări</a:t>
            </a:r>
            <a:r>
              <a:rPr lang="en-US" sz="1400" dirty="0">
                <a:latin typeface="Arial" panose="020B0604020202020204" pitchFamily="34" charset="0"/>
                <a:cs typeface="Arial" panose="020B0604020202020204" pitchFamily="34" charset="0"/>
              </a:rPr>
              <a:t>.</a:t>
            </a:r>
            <a:r>
              <a:rPr lang="ro-RO" sz="1400" dirty="0">
                <a:latin typeface="Arial" panose="020B0604020202020204" pitchFamily="34" charset="0"/>
                <a:cs typeface="Arial" panose="020B0604020202020204" pitchFamily="34" charset="0"/>
              </a:rPr>
              <a:t>OLX conecteaza oamenii din aceeasi regiune si ii ajuta sa cumpere, sa vanda sau sa</a:t>
            </a:r>
            <a:endParaRPr lang="en-US" sz="1400" dirty="0">
              <a:latin typeface="Arial" panose="020B0604020202020204" pitchFamily="34" charset="0"/>
              <a:cs typeface="Arial" panose="020B0604020202020204" pitchFamily="34" charset="0"/>
            </a:endParaRPr>
          </a:p>
          <a:p>
            <a:r>
              <a:rPr lang="ro-RO" sz="1400" dirty="0">
                <a:latin typeface="Arial" panose="020B0604020202020204" pitchFamily="34" charset="0"/>
                <a:cs typeface="Arial" panose="020B0604020202020204" pitchFamily="34" charset="0"/>
              </a:rPr>
              <a:t> schimbe bunuri utilizate intr-un mod foarte rapid si usor, direct de pe telefonul mobil sau pe calculator.</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Testarea se </a:t>
            </a:r>
            <a:r>
              <a:rPr lang="ro-RO" sz="1400" dirty="0">
                <a:latin typeface="Arial" panose="020B0604020202020204" pitchFamily="34" charset="0"/>
                <a:cs typeface="Arial" panose="020B0604020202020204" pitchFamily="34" charset="0"/>
              </a:rPr>
              <a:t>concentreaza</a:t>
            </a:r>
            <a:r>
              <a:rPr lang="en-US" sz="1400" dirty="0">
                <a:latin typeface="Arial" panose="020B0604020202020204" pitchFamily="34" charset="0"/>
                <a:cs typeface="Arial" panose="020B0604020202020204" pitchFamily="34" charset="0"/>
              </a:rPr>
              <a:t> pe pagina de categorii =&gt; Jobs si pe pagina de a adauga un anunt nou.</a:t>
            </a:r>
          </a:p>
          <a:p>
            <a:endParaRPr lang="en-US" sz="1400" dirty="0">
              <a:latin typeface="Arial" panose="020B0604020202020204" pitchFamily="34" charset="0"/>
              <a:cs typeface="Arial" panose="020B0604020202020204" pitchFamily="34" charset="0"/>
            </a:endParaRPr>
          </a:p>
          <a:p>
            <a:r>
              <a:rPr lang="ro-RO" sz="1400" dirty="0">
                <a:latin typeface="Arial" panose="020B0604020202020204" pitchFamily="34" charset="0"/>
                <a:cs typeface="Arial" panose="020B0604020202020204" pitchFamily="34" charset="0"/>
              </a:rPr>
              <a:t>In acest proiect au fost create 3 epice,15 story-uri iar teste au fost executate 17 din care sau găsit 10 Bug-uri.</a:t>
            </a:r>
          </a:p>
          <a:p>
            <a:r>
              <a:rPr lang="ro-RO" sz="1400" dirty="0">
                <a:latin typeface="Arial" panose="020B0604020202020204" pitchFamily="34" charset="0"/>
                <a:cs typeface="Arial" panose="020B0604020202020204" pitchFamily="34" charset="0"/>
              </a:rPr>
              <a:t>Din toate testele executate 2 teste au picat pe partea de GUI.</a:t>
            </a:r>
          </a:p>
          <a:p>
            <a:r>
              <a:rPr lang="ro-RO" sz="1400" dirty="0">
                <a:latin typeface="Arial" panose="020B0604020202020204" pitchFamily="34" charset="0"/>
                <a:cs typeface="Arial" panose="020B0604020202020204" pitchFamily="34" charset="0"/>
              </a:rPr>
              <a:t>Pe partea de interfață grafica se m-ai poate lucra m-ai ales pe dispozitivele telefonice nu se încadrează bine iar se m-ai poate lucra la traducerea din diferite limbi.</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GitHub =&gt; https://github.com/Andrei-ionut27/OLX-Jira-Manual_testing</a:t>
            </a:r>
            <a:endParaRPr lang="ro-RO" sz="1400" dirty="0">
              <a:latin typeface="Arial" panose="020B0604020202020204" pitchFamily="34" charset="0"/>
              <a:cs typeface="Arial" panose="020B0604020202020204" pitchFamily="34" charset="0"/>
            </a:endParaRPr>
          </a:p>
          <a:p>
            <a:endParaRPr lang="ro-RO" sz="1400" dirty="0">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C3576DED-8826-E683-80FA-DDACCEC88619}"/>
              </a:ext>
            </a:extLst>
          </p:cNvPr>
          <p:cNvSpPr txBox="1">
            <a:spLocks/>
          </p:cNvSpPr>
          <p:nvPr/>
        </p:nvSpPr>
        <p:spPr>
          <a:xfrm>
            <a:off x="269082" y="84840"/>
            <a:ext cx="10090976" cy="591883"/>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latin typeface="Calibri" panose="020F0502020204030204" pitchFamily="34" charset="0"/>
                <a:cs typeface="Calibri" panose="020F0502020204030204" pitchFamily="34" charset="0"/>
              </a:rPr>
              <a:t>II</a:t>
            </a:r>
            <a:r>
              <a:rPr lang="en-US" sz="4000" dirty="0">
                <a:latin typeface="Calibri" panose="020F0502020204030204" pitchFamily="34" charset="0"/>
                <a:cs typeface="Calibri" panose="020F0502020204030204" pitchFamily="34" charset="0"/>
              </a:rPr>
              <a:t>.</a:t>
            </a:r>
            <a:r>
              <a:rPr lang="en-US" sz="1000" dirty="0"/>
              <a:t> </a:t>
            </a:r>
            <a:r>
              <a:rPr lang="en-US" sz="2000" dirty="0" err="1">
                <a:latin typeface="Arial" panose="020B0604020202020204" pitchFamily="34" charset="0"/>
                <a:cs typeface="Arial" panose="020B0604020202020204" pitchFamily="34" charset="0"/>
              </a:rPr>
              <a:t>Prezentarea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aplicatiei</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835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ine 6">
            <a:extLst>
              <a:ext uri="{FF2B5EF4-FFF2-40B4-BE49-F238E27FC236}">
                <a16:creationId xmlns:a16="http://schemas.microsoft.com/office/drawing/2014/main" id="{5913CFCF-AD6C-FE53-A194-2F91BEAC87D0}"/>
              </a:ext>
            </a:extLst>
          </p:cNvPr>
          <p:cNvPicPr>
            <a:picLocks noChangeAspect="1"/>
          </p:cNvPicPr>
          <p:nvPr/>
        </p:nvPicPr>
        <p:blipFill>
          <a:blip r:embed="rId3"/>
          <a:stretch>
            <a:fillRect/>
          </a:stretch>
        </p:blipFill>
        <p:spPr>
          <a:xfrm>
            <a:off x="643467" y="1329775"/>
            <a:ext cx="10905066" cy="4198450"/>
          </a:xfrm>
          <a:prstGeom prst="rect">
            <a:avLst/>
          </a:prstGeom>
        </p:spPr>
      </p:pic>
      <p:sp>
        <p:nvSpPr>
          <p:cNvPr id="25" name="Rectangle 24">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Tree>
    <p:extLst>
      <p:ext uri="{BB962C8B-B14F-4D97-AF65-F5344CB8AC3E}">
        <p14:creationId xmlns:p14="http://schemas.microsoft.com/office/powerpoint/2010/main" val="215760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8" name="Picture 4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4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0" name="Oval 7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pic>
        <p:nvPicPr>
          <p:cNvPr id="81" name="Picture 5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2" name="Picture 5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3" name="Rectangle 5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pic>
        <p:nvPicPr>
          <p:cNvPr id="4" name="Imagine 3">
            <a:extLst>
              <a:ext uri="{FF2B5EF4-FFF2-40B4-BE49-F238E27FC236}">
                <a16:creationId xmlns:a16="http://schemas.microsoft.com/office/drawing/2014/main" id="{7D08AA38-64E7-1CFF-C34D-0696B9EB1037}"/>
              </a:ext>
            </a:extLst>
          </p:cNvPr>
          <p:cNvPicPr>
            <a:picLocks noChangeAspect="1"/>
          </p:cNvPicPr>
          <p:nvPr/>
        </p:nvPicPr>
        <p:blipFill>
          <a:blip r:embed="rId7"/>
          <a:srcRect t="9000" r="-1"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8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85" name="Freeform: Shape 5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asetăText 2">
            <a:extLst>
              <a:ext uri="{FF2B5EF4-FFF2-40B4-BE49-F238E27FC236}">
                <a16:creationId xmlns:a16="http://schemas.microsoft.com/office/drawing/2014/main" id="{0A6BFDCB-C65E-B983-1C57-2A71F737D168}"/>
              </a:ext>
            </a:extLst>
          </p:cNvPr>
          <p:cNvSpPr txBox="1"/>
          <p:nvPr/>
        </p:nvSpPr>
        <p:spPr>
          <a:xfrm>
            <a:off x="636916" y="4854346"/>
            <a:ext cx="10407602" cy="868026"/>
          </a:xfrm>
          <a:prstGeom prst="rect">
            <a:avLst/>
          </a:prstGeom>
        </p:spPr>
        <p:txBody>
          <a:bodyPr vert="horz" lIns="91440" tIns="45720" rIns="91440" bIns="45720" rtlCol="0" anchor="b">
            <a:normAutofit/>
          </a:bodyPr>
          <a:lstStyle/>
          <a:p>
            <a:pPr>
              <a:spcBef>
                <a:spcPct val="0"/>
              </a:spcBef>
              <a:spcAft>
                <a:spcPts val="600"/>
              </a:spcAft>
            </a:pPr>
            <a:r>
              <a:rPr lang="en-US" sz="4800">
                <a:solidFill>
                  <a:srgbClr val="EBEBEB"/>
                </a:solidFill>
                <a:latin typeface="+mj-lt"/>
                <a:ea typeface="+mj-ea"/>
                <a:cs typeface="+mj-cs"/>
              </a:rPr>
              <a:t>Condițiile de testare</a:t>
            </a:r>
          </a:p>
        </p:txBody>
      </p:sp>
    </p:spTree>
    <p:extLst>
      <p:ext uri="{BB962C8B-B14F-4D97-AF65-F5344CB8AC3E}">
        <p14:creationId xmlns:p14="http://schemas.microsoft.com/office/powerpoint/2010/main" val="114437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tăText 5">
            <a:extLst>
              <a:ext uri="{FF2B5EF4-FFF2-40B4-BE49-F238E27FC236}">
                <a16:creationId xmlns:a16="http://schemas.microsoft.com/office/drawing/2014/main" id="{7D10B502-AD4A-1DE3-A75C-7302DF76926D}"/>
              </a:ext>
            </a:extLst>
          </p:cNvPr>
          <p:cNvSpPr txBox="1"/>
          <p:nvPr/>
        </p:nvSpPr>
        <p:spPr>
          <a:xfrm>
            <a:off x="7439025" y="1303260"/>
            <a:ext cx="4791853" cy="55399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Footer</a:t>
            </a:r>
            <a:r>
              <a:rPr lang="en-US" sz="1400" dirty="0">
                <a:latin typeface="Arial" panose="020B0604020202020204" pitchFamily="34" charset="0"/>
                <a:cs typeface="Arial" panose="020B0604020202020204" pitchFamily="34" charset="0"/>
              </a:rPr>
              <a:t>- Verify that all links within the OLX footer are clickable and navigate to the correct pages</a:t>
            </a:r>
            <a:endParaRPr lang="ro-RO" sz="1400" dirty="0">
              <a:latin typeface="Arial" panose="020B0604020202020204" pitchFamily="34" charset="0"/>
              <a:cs typeface="Arial" panose="020B0604020202020204" pitchFamily="34" charset="0"/>
            </a:endParaRPr>
          </a:p>
        </p:txBody>
      </p:sp>
      <p:sp>
        <p:nvSpPr>
          <p:cNvPr id="9" name="CasetăText 8">
            <a:extLst>
              <a:ext uri="{FF2B5EF4-FFF2-40B4-BE49-F238E27FC236}">
                <a16:creationId xmlns:a16="http://schemas.microsoft.com/office/drawing/2014/main" id="{84C54642-2D68-9326-868F-E2F3FD7750A1}"/>
              </a:ext>
            </a:extLst>
          </p:cNvPr>
          <p:cNvSpPr txBox="1"/>
          <p:nvPr/>
        </p:nvSpPr>
        <p:spPr>
          <a:xfrm>
            <a:off x="7523972" y="4376057"/>
            <a:ext cx="4572777"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 "Your Account" setting section - Verify that the user can change the password if the password is more than 8 characters</a:t>
            </a:r>
            <a:endParaRPr lang="ro-RO" sz="1400" dirty="0">
              <a:latin typeface="Arial" panose="020B0604020202020204" pitchFamily="34" charset="0"/>
              <a:cs typeface="Arial" panose="020B0604020202020204" pitchFamily="34" charset="0"/>
            </a:endParaRPr>
          </a:p>
        </p:txBody>
      </p:sp>
      <p:pic>
        <p:nvPicPr>
          <p:cNvPr id="3" name="Imagine 2">
            <a:extLst>
              <a:ext uri="{FF2B5EF4-FFF2-40B4-BE49-F238E27FC236}">
                <a16:creationId xmlns:a16="http://schemas.microsoft.com/office/drawing/2014/main" id="{7E6728A6-EA50-7804-05F0-B526D2CAB19D}"/>
              </a:ext>
            </a:extLst>
          </p:cNvPr>
          <p:cNvPicPr>
            <a:picLocks noChangeAspect="1"/>
          </p:cNvPicPr>
          <p:nvPr/>
        </p:nvPicPr>
        <p:blipFill>
          <a:blip r:embed="rId2"/>
          <a:stretch>
            <a:fillRect/>
          </a:stretch>
        </p:blipFill>
        <p:spPr>
          <a:xfrm>
            <a:off x="88774" y="475628"/>
            <a:ext cx="7350251" cy="3012678"/>
          </a:xfrm>
          <a:prstGeom prst="rect">
            <a:avLst/>
          </a:prstGeom>
        </p:spPr>
      </p:pic>
      <p:pic>
        <p:nvPicPr>
          <p:cNvPr id="7" name="Imagine 6">
            <a:extLst>
              <a:ext uri="{FF2B5EF4-FFF2-40B4-BE49-F238E27FC236}">
                <a16:creationId xmlns:a16="http://schemas.microsoft.com/office/drawing/2014/main" id="{63FD7A41-2C41-E740-25C3-7ED8E14C26D6}"/>
              </a:ext>
            </a:extLst>
          </p:cNvPr>
          <p:cNvPicPr>
            <a:picLocks noChangeAspect="1"/>
          </p:cNvPicPr>
          <p:nvPr/>
        </p:nvPicPr>
        <p:blipFill>
          <a:blip r:embed="rId3"/>
          <a:stretch>
            <a:fillRect/>
          </a:stretch>
        </p:blipFill>
        <p:spPr>
          <a:xfrm>
            <a:off x="88774" y="3595556"/>
            <a:ext cx="7350251" cy="3154408"/>
          </a:xfrm>
          <a:prstGeom prst="rect">
            <a:avLst/>
          </a:prstGeom>
        </p:spPr>
      </p:pic>
    </p:spTree>
    <p:extLst>
      <p:ext uri="{BB962C8B-B14F-4D97-AF65-F5344CB8AC3E}">
        <p14:creationId xmlns:p14="http://schemas.microsoft.com/office/powerpoint/2010/main" val="900778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0CE8AF0-B592-4D1D-B071-D9BF7F4D854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TM04033919[[fn=Circuit]]</Template>
  <TotalTime>1704</TotalTime>
  <Words>1443</Words>
  <Application>Microsoft Office PowerPoint</Application>
  <PresentationFormat>Ecran lat</PresentationFormat>
  <Paragraphs>165</Paragraphs>
  <Slides>15</Slides>
  <Notes>2</Notes>
  <HiddenSlides>0</HiddenSlides>
  <MMClips>0</MMClips>
  <ScaleCrop>false</ScaleCrop>
  <HeadingPairs>
    <vt:vector size="6" baseType="variant">
      <vt:variant>
        <vt:lpstr>Fonturi utilizate</vt:lpstr>
      </vt:variant>
      <vt:variant>
        <vt:i4>7</vt:i4>
      </vt:variant>
      <vt:variant>
        <vt:lpstr>Temă</vt:lpstr>
      </vt:variant>
      <vt:variant>
        <vt:i4>1</vt:i4>
      </vt:variant>
      <vt:variant>
        <vt:lpstr>Titluri diapozitive</vt:lpstr>
      </vt:variant>
      <vt:variant>
        <vt:i4>15</vt:i4>
      </vt:variant>
    </vt:vector>
  </HeadingPairs>
  <TitlesOfParts>
    <vt:vector size="23" baseType="lpstr">
      <vt:lpstr>Abadi</vt:lpstr>
      <vt:lpstr>Aptos</vt:lpstr>
      <vt:lpstr>Arial</vt:lpstr>
      <vt:lpstr>Calibri</vt:lpstr>
      <vt:lpstr>Century Gothic</vt:lpstr>
      <vt:lpstr>Wingdings</vt:lpstr>
      <vt:lpstr>Wingdings 3</vt:lpstr>
      <vt:lpstr>Ion</vt:lpstr>
      <vt:lpstr>Proiect Final</vt:lpstr>
      <vt:lpstr>I. INFORMAȚII ACUMULATE CA URMARE A PARCURGERII CURSULUI DE TESTARE MANUALĂ</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Final</dc:title>
  <dc:creator>Florea Andrei</dc:creator>
  <cp:lastModifiedBy>Florea Andrei</cp:lastModifiedBy>
  <cp:revision>4</cp:revision>
  <dcterms:created xsi:type="dcterms:W3CDTF">2024-04-29T15:35:44Z</dcterms:created>
  <dcterms:modified xsi:type="dcterms:W3CDTF">2024-08-12T15:39:02Z</dcterms:modified>
</cp:coreProperties>
</file>