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70" r:id="rId5"/>
    <p:sldId id="271" r:id="rId6"/>
    <p:sldId id="272" r:id="rId7"/>
    <p:sldId id="273" r:id="rId8"/>
    <p:sldId id="263" r:id="rId9"/>
    <p:sldId id="269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3C99"/>
    <a:srgbClr val="4547BB"/>
    <a:srgbClr val="3F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065" autoAdjust="0"/>
  </p:normalViewPr>
  <p:slideViewPr>
    <p:cSldViewPr snapToGrid="0">
      <p:cViewPr varScale="1">
        <p:scale>
          <a:sx n="78" d="100"/>
          <a:sy n="78" d="100"/>
        </p:scale>
        <p:origin x="134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6194-C3D4-4CDD-8BBB-1AEB28CE98AD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BFD62-DA82-40F8-9E05-45D26090A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5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5E39C-5C70-9610-8F70-EB550001D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35F7E50-BA9F-E9C2-D139-DB8D552E8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06A5D2-E9B8-7B67-D2E6-FEE9F5600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9152C-996E-05D6-3047-44CE3DEC4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4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47A50-308F-6119-0633-A77F31F1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BA7E196-39A0-F2FB-D703-DFCF14915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F883004-C101-39E0-427E-53903900A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C7D196-2636-C232-CD4E-230E2FD53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7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673D-6741-5125-4B5C-729781959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B20B027-D8D9-BB29-CD02-B553677A5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B7CC7DF-8AD3-9A13-D84F-189E5EEA0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52CF0-CF51-74D6-5C26-E5A747A6D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08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E6BDA-7D60-9B3B-1957-2FCCD10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F781FAF-312A-5D06-0172-CE8196C7E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78AC06E-541C-685C-C939-151027722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AC0C9B-77BA-435F-BFA3-86D533C46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6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1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BFD62-DA82-40F8-9E05-45D26090A6D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86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84FC-91B5-429F-864E-1DEADB7B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FEEC1-B9EB-4E20-BB45-EE53BC77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B3A67-BB49-4AFB-A84E-77EE8796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6DEE-0C27-4A65-83A7-8A621D8F00CF}" type="datetime1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C197C-6C74-49ED-972A-C0A60159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742E2-562E-44CA-B083-F351CAAB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3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DA324-6F01-4B59-8949-25E38A42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533E7-DAB8-421A-8C2E-07D5E143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4F1C2-A698-4FAB-9FB0-A59441C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6CD8-F193-4F06-8DBF-3779A9C1C8FC}" type="datetime1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79099-FCF4-4C22-A138-4371F37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32FFD-D3B2-408E-9ABD-D4FD2D9F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B31F46-E920-439A-8615-87D0ACD0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A27B-FAC3-45B2-B55C-3A035B0D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8FD8C-4C2B-49F3-BCDC-DE02E0C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E69A-0679-47E8-A0EF-03BCFF189B4A}" type="datetime1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D8AFD-31E6-41C6-92BC-DF0415DA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1F5C8-9464-47E8-B692-98E8E0DE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7CD86-3F63-4C27-AC83-E7DBAB3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E6F8-1B30-490F-A2AB-6E98A0F0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E12F4-E6B7-41EB-89D5-A49C1930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C616-25B4-4106-9C13-03736E5F7489}" type="datetime1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18F8C-FD6C-479F-96DA-AFF2B4B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F2BC6-433B-4310-8CFB-3FDD38D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471" y="637096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0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25684-9579-4C88-B636-D83B0A13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C54E9C-6009-43E4-A638-004604C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D7725-84A6-4E38-AB3B-9A40E9DC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05AD-645D-4AAA-9175-498D989DE37D}" type="datetime1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7D01B-09F3-4530-9BAB-BB1CDFE2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0E80-509F-4D96-BE78-2461CC7B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9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B3ACA-E27C-4F22-BB02-EC146CEC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FB690-FC5B-417A-A0B4-F965D228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EEC092-922C-4176-8D75-E71D4581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2D76B-2A0E-4332-AFE5-C6F77B1F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163E-1C7D-4FF3-A23E-2B624266383B}" type="datetime1">
              <a:rPr lang="ru-RU" smtClean="0"/>
              <a:t>04.02.2024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7C5944-88AB-4FB8-BE49-DFDD768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50CBAB-0FBE-42CC-A5CB-AB7F752A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4B4F6-BA79-45FB-9803-2C215C51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E5AAA2-9DEE-4830-B447-D9FD48F0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CAA42F-F8FE-4652-A343-9DC937E4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B665D-1661-43C1-BE0F-D79D46760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DC7FB5-72F0-4D7F-9994-D0348E05A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FD1534-E710-4B36-BADB-F6146F9D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69B47-AC38-4D9F-BB60-D4B37A3FFE56}" type="datetime1">
              <a:rPr lang="ru-RU" smtClean="0"/>
              <a:t>04.02.2024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EF9C9C-DA07-4E14-871B-5CCF5EF5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FFB9F6-DA81-4DE8-A7C0-F34DE4B2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2A705-312C-4767-A76C-7267AF4A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61B31-05B1-4AF8-8871-63E7972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5680-6C64-4B11-B938-8865A5DD70A3}" type="datetime1">
              <a:rPr lang="ru-RU" smtClean="0"/>
              <a:t>04.02.2024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DBDC91-CC4C-4DDB-8A3F-6E82C73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2EE2AB-CC25-4899-9FA5-2934D15B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8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9F04CE-1D2B-43CF-8360-04DBDFA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11E-6816-4BF4-84AD-1EEAE879662C}" type="datetime1">
              <a:rPr lang="ru-RU" smtClean="0"/>
              <a:t>04.02.2024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466D21-F3BE-4B38-84D0-215A64B2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609C57-5D29-4B46-B70C-5AD1610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593" y="6252833"/>
            <a:ext cx="27432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Montserrat" panose="00000500000000000000" pitchFamily="2" charset="-52"/>
              </a:defRPr>
            </a:lvl1pPr>
          </a:lstStyle>
          <a:p>
            <a:fld id="{1C966121-1BCA-4C1B-854A-CD01A0ABB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0BC6-1639-4359-909E-F2A4768E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C593F-F46F-400E-BFE5-5E2D2ADC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D8EF9-13EC-43B2-9EC3-558EABCE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05FAAA-030E-4ACD-86B2-91732B35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422E-A6A2-4658-8783-2EA40042C120}" type="datetime1">
              <a:rPr lang="ru-RU" smtClean="0"/>
              <a:t>04.02.2024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4BCABE-6B9E-49B4-8F70-7A35352A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49AD1-4F29-4277-B5A0-F170F8B1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2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23D8-FD89-46D9-9022-15B1239D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8E11C7-3228-4948-910E-9A47CAE12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D0BC9-EF38-4AC4-A2BB-2A8A6DD62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20B797-6FD8-4111-A347-F169116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308-9E85-448A-AFB7-DB5B2CBEBF6E}" type="datetime1">
              <a:rPr lang="ru-RU" smtClean="0"/>
              <a:t>04.02.2024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FE31B-8BB5-4F9C-B2B6-52D4B5E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C5BEE2-1883-4526-9621-2E93E522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48829-B5E9-45AF-AFB6-2D0FA244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92405-A8CB-45C3-B36C-0D0B6BD9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847CC-B451-487C-A2D4-00BCDA9C4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BF88-5C80-41EA-A908-07B3F698A60E}" type="datetime1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9447B-DEB2-438E-A7DD-F48A9C7E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BFD5CE-CE7A-4B79-8B38-924DB5DD2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121-1BCA-4C1B-854A-CD01A0ABB1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3138487"/>
            <a:ext cx="9365672" cy="581025"/>
          </a:xfrm>
        </p:spPr>
        <p:txBody>
          <a:bodyPr>
            <a:normAutofit fontScale="90000"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Создание программы по сортировке чисел с использованием алгоритмов сортировки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B3277F2-35C7-B756-07F5-E6FEC97A9D81}"/>
              </a:ext>
            </a:extLst>
          </p:cNvPr>
          <p:cNvSpPr txBox="1">
            <a:spLocks/>
          </p:cNvSpPr>
          <p:nvPr/>
        </p:nvSpPr>
        <p:spPr>
          <a:xfrm>
            <a:off x="572655" y="4392516"/>
            <a:ext cx="9365672" cy="51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Исполнил Киселев А.В.</a:t>
            </a:r>
          </a:p>
        </p:txBody>
      </p:sp>
    </p:spTree>
    <p:extLst>
      <p:ext uri="{BB962C8B-B14F-4D97-AF65-F5344CB8AC3E}">
        <p14:creationId xmlns:p14="http://schemas.microsoft.com/office/powerpoint/2010/main" val="25573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3490-11D1-4DBC-8941-87C974AD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5" y="1958109"/>
            <a:ext cx="9365672" cy="1537715"/>
          </a:xfrm>
        </p:spPr>
        <p:txBody>
          <a:bodyPr>
            <a:normAutofit/>
          </a:bodyPr>
          <a:lstStyle/>
          <a:p>
            <a:pPr algn="l"/>
            <a:r>
              <a:rPr lang="ru-RU" sz="3500" dirty="0">
                <a:solidFill>
                  <a:schemeClr val="bg1"/>
                </a:solidFill>
                <a:latin typeface="Montserrat SemiBold" panose="00000700000000000000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891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B8D6A0BC-EF3E-FB55-7195-B75FA849F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2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579A0D-24BC-FB60-41CB-6779B590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63" y="1474730"/>
            <a:ext cx="8847608" cy="460126"/>
          </a:xfrm>
        </p:spPr>
        <p:txBody>
          <a:bodyPr numCol="1" spcCol="720000">
            <a:normAutofit/>
          </a:bodyPr>
          <a:lstStyle/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Создать программу, позволяющую осуществлять пузырьковую и быструю сортировки,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 marL="0" indent="0">
              <a:buClr>
                <a:srgbClr val="4547BB"/>
              </a:buClr>
              <a:buNone/>
            </a:pP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495338" y="1103865"/>
            <a:ext cx="4844786" cy="838437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b="1" dirty="0">
                <a:latin typeface="Montserrat" panose="00000500000000000000" pitchFamily="2" charset="-52"/>
              </a:rPr>
              <a:t>Цель</a:t>
            </a:r>
          </a:p>
          <a:p>
            <a:pPr>
              <a:buClr>
                <a:srgbClr val="4547BB"/>
              </a:buClr>
            </a:pPr>
            <a:r>
              <a:rPr lang="ru-RU" sz="1500" dirty="0">
                <a:latin typeface="Montserrat" panose="00000500000000000000" pitchFamily="2" charset="-52"/>
              </a:rPr>
              <a:t> 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B894F43-0FCE-4C0C-8E44-79C5CAC3664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5D0D6E5-2368-4287-A307-C9EA22082BBD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901C9DA-97EC-4165-82E7-4F5AC2D5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10D04-16D4-B98A-6B6F-DF39E99236DF}"/>
              </a:ext>
            </a:extLst>
          </p:cNvPr>
          <p:cNvSpPr txBox="1">
            <a:spLocks/>
          </p:cNvSpPr>
          <p:nvPr/>
        </p:nvSpPr>
        <p:spPr>
          <a:xfrm>
            <a:off x="515086" y="2138460"/>
            <a:ext cx="8847608" cy="4026366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b="1" dirty="0">
                <a:latin typeface="Montserrat" panose="00000500000000000000" pitchFamily="2" charset="-52"/>
              </a:rPr>
              <a:t>Задачи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Программа,  должна выполняться с помощью графической оболочки </a:t>
            </a:r>
            <a:r>
              <a:rPr lang="en-US" sz="1200" dirty="0" err="1">
                <a:latin typeface="Montserrat" panose="00000500000000000000" pitchFamily="2" charset="-52"/>
              </a:rPr>
              <a:t>Tkinter</a:t>
            </a:r>
            <a:endParaRPr lang="en-US" sz="1200" dirty="0">
              <a:latin typeface="Montserrat" panose="00000500000000000000" pitchFamily="2" charset="-52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Позволять вводить различное количество цифр через запятую в разной последовательности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Позволять осуществлять выбор сортировки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Позволять измерять время необходимое для выполнения операции по сортировке разными методами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Отработать тесты на </a:t>
            </a:r>
          </a:p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dirty="0">
                <a:latin typeface="Montserrat" panose="00000500000000000000" pitchFamily="2" charset="-52"/>
              </a:rPr>
              <a:t>		- Проверку  правильности сортировки (равенство двух значений)</a:t>
            </a:r>
          </a:p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dirty="0">
                <a:latin typeface="Montserrat" panose="00000500000000000000" pitchFamily="2" charset="-52"/>
              </a:rPr>
              <a:t>		- Проверка на не отрицательность времени</a:t>
            </a:r>
          </a:p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dirty="0">
                <a:latin typeface="Montserrat" panose="00000500000000000000" pitchFamily="2" charset="-52"/>
              </a:rPr>
              <a:t>		- Проверку на соответствие правильного типа времени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r>
              <a:rPr lang="ru-RU" sz="1200" dirty="0">
                <a:latin typeface="Montserrat" panose="00000500000000000000" pitchFamily="2" charset="-52"/>
              </a:rPr>
              <a:t>Выводить результат сортировки в окне и отображать итоги сортировки и затраченного времени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1099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21A54-F278-1285-C227-7B8EB7EF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C7AA0B-7B5B-18CC-C6CF-422B7B813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мный, ночь&#10;&#10;Автоматически созданное описание">
            <a:extLst>
              <a:ext uri="{FF2B5EF4-FFF2-40B4-BE49-F238E27FC236}">
                <a16:creationId xmlns:a16="http://schemas.microsoft.com/office/drawing/2014/main" id="{E10B32E7-AF2D-EF8B-D5C6-CAAD37486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86" y="2387535"/>
            <a:ext cx="7400339" cy="447046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935C889E-B8FB-9C29-AA89-80D2752DFAC9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Логика проекта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002B3C6-7032-3743-603C-97C14E6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3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BAAB52B-3163-C079-790C-C658290925F2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2D5CF56-47CE-7D3A-FEC9-72D01783AC35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4A6DF8C-B71C-1959-EB31-650259BA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040A-FDDB-8F17-3E54-88622E550382}"/>
              </a:ext>
            </a:extLst>
          </p:cNvPr>
          <p:cNvSpPr txBox="1">
            <a:spLocks/>
          </p:cNvSpPr>
          <p:nvPr/>
        </p:nvSpPr>
        <p:spPr>
          <a:xfrm>
            <a:off x="887492" y="1287321"/>
            <a:ext cx="8847608" cy="4026366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dirty="0">
                <a:latin typeface="Montserrat" panose="00000500000000000000" pitchFamily="2" charset="-52"/>
              </a:rPr>
              <a:t>Код представляет собой графический интерфейс, который позволяет пользователю ввести список чисел, выбрать тип сортировки и запустить сортировку</a:t>
            </a:r>
          </a:p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dirty="0">
                <a:latin typeface="Montserrat" panose="00000500000000000000" pitchFamily="2" charset="-52"/>
              </a:rPr>
              <a:t>Код использует функции </a:t>
            </a:r>
            <a:r>
              <a:rPr lang="en-US" sz="1400" b="1" dirty="0" err="1">
                <a:latin typeface="Montserrat" panose="00000500000000000000" pitchFamily="2" charset="-52"/>
              </a:rPr>
              <a:t>bubble_sort</a:t>
            </a:r>
            <a:r>
              <a:rPr lang="en-US" sz="1400" b="1" dirty="0">
                <a:latin typeface="Montserrat" panose="00000500000000000000" pitchFamily="2" charset="-52"/>
              </a:rPr>
              <a:t>(sequence</a:t>
            </a:r>
            <a:r>
              <a:rPr lang="ru-RU" sz="1400" b="1" dirty="0">
                <a:latin typeface="Montserrat" panose="00000500000000000000" pitchFamily="2" charset="-52"/>
              </a:rPr>
              <a:t>) </a:t>
            </a:r>
            <a:r>
              <a:rPr lang="ru-RU" sz="1200" dirty="0">
                <a:latin typeface="Montserrat" panose="00000500000000000000" pitchFamily="2" charset="-52"/>
              </a:rPr>
              <a:t>и </a:t>
            </a:r>
            <a:r>
              <a:rPr lang="en-US" sz="1400" b="1" dirty="0" err="1">
                <a:latin typeface="Montserrat" panose="00000500000000000000" pitchFamily="2" charset="-52"/>
              </a:rPr>
              <a:t>quick_sort</a:t>
            </a:r>
            <a:r>
              <a:rPr lang="ru-RU" sz="1400" b="1" dirty="0">
                <a:latin typeface="Montserrat" panose="00000500000000000000" pitchFamily="2" charset="-52"/>
              </a:rPr>
              <a:t> </a:t>
            </a:r>
            <a:r>
              <a:rPr lang="en-US" sz="1400" b="1" dirty="0">
                <a:latin typeface="Montserrat" panose="00000500000000000000" pitchFamily="2" charset="-52"/>
              </a:rPr>
              <a:t>(sequence)</a:t>
            </a:r>
            <a:r>
              <a:rPr lang="ru-RU" sz="1400" b="1" dirty="0">
                <a:latin typeface="Montserrat" panose="00000500000000000000" pitchFamily="2" charset="-52"/>
              </a:rPr>
              <a:t> </a:t>
            </a:r>
            <a:r>
              <a:rPr lang="ru-RU" sz="1200" dirty="0">
                <a:latin typeface="Montserrat" panose="00000500000000000000" pitchFamily="2" charset="-52"/>
              </a:rPr>
              <a:t>для выполнения сортировки</a:t>
            </a:r>
          </a:p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dirty="0">
                <a:latin typeface="Montserrat" panose="00000500000000000000" pitchFamily="2" charset="-52"/>
              </a:rPr>
              <a:t>После выбора типа сортировки и ввода чисел пользователь нажимает кнопку </a:t>
            </a:r>
            <a:r>
              <a:rPr lang="ru-RU" sz="1200" b="1" dirty="0">
                <a:latin typeface="Montserrat" panose="00000500000000000000" pitchFamily="2" charset="-52"/>
              </a:rPr>
              <a:t>Отсортировать,</a:t>
            </a:r>
            <a:r>
              <a:rPr lang="ru-RU" sz="1200" dirty="0">
                <a:latin typeface="Montserrat" panose="00000500000000000000" pitchFamily="2" charset="-52"/>
              </a:rPr>
              <a:t> что вызовет функцию    </a:t>
            </a:r>
            <a:r>
              <a:rPr lang="en-US" sz="1200" b="1" dirty="0" err="1">
                <a:latin typeface="Montserrat" panose="00000500000000000000" pitchFamily="2" charset="-52"/>
              </a:rPr>
              <a:t>start_sorting</a:t>
            </a:r>
            <a:r>
              <a:rPr lang="en-US" sz="1200" b="1" dirty="0">
                <a:latin typeface="Montserrat" panose="00000500000000000000" pitchFamily="2" charset="-52"/>
              </a:rPr>
              <a:t>(self)</a:t>
            </a:r>
            <a:r>
              <a:rPr lang="ru-RU" sz="1200" dirty="0">
                <a:latin typeface="Montserrat" panose="00000500000000000000" pitchFamily="2" charset="-52"/>
              </a:rPr>
              <a:t>,  которая преобразовывает ввод пользователя в список, затем запускает выбранный алгоритм сортировки выводит отсортированный список в текстовое поле, определяет затраченное время </a:t>
            </a:r>
          </a:p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dirty="0">
                <a:latin typeface="Montserrat" panose="00000500000000000000" pitchFamily="2" charset="-52"/>
              </a:rPr>
              <a:t>Если при вводе данных возникает ошибка, она выводится в текстовое поле.</a:t>
            </a:r>
          </a:p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endParaRPr lang="ru-RU" sz="1200" dirty="0">
              <a:latin typeface="Montserrat" panose="00000500000000000000" pitchFamily="2" charset="-52"/>
            </a:endParaRPr>
          </a:p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200" dirty="0">
                <a:latin typeface="Montserrat" panose="00000500000000000000" pitchFamily="2" charset="-52"/>
              </a:rPr>
              <a:t>Реализовываются тесты на Проверку на правильность сортировки, Проверку на правильный тип времени Проверку на не отрицательность времени 	</a:t>
            </a:r>
          </a:p>
          <a:p>
            <a:pPr>
              <a:lnSpc>
                <a:spcPct val="115000"/>
              </a:lnSpc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2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0363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Обзор основных функций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C9A735-0F0C-5C6A-A494-D545A453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4</a:t>
            </a:fld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1425961-4F80-F408-3B48-04C2BE0772F2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8383498" cy="456715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dirty="0">
                <a:latin typeface="Montserrat" panose="00000500000000000000" pitchFamily="2" charset="-52"/>
              </a:rPr>
              <a:t>Работа произведена с помощью использования библиотек </a:t>
            </a:r>
            <a:r>
              <a:rPr lang="en-US" sz="1500" dirty="0" err="1">
                <a:latin typeface="Montserrat" panose="00000500000000000000" pitchFamily="2" charset="-52"/>
              </a:rPr>
              <a:t>tkinter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en-US" sz="1500" dirty="0">
                <a:latin typeface="Montserrat" panose="00000500000000000000" pitchFamily="2" charset="-52"/>
              </a:rPr>
              <a:t>time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en-US" sz="1500" dirty="0" err="1">
                <a:latin typeface="Montserrat" panose="00000500000000000000" pitchFamily="2" charset="-52"/>
              </a:rPr>
              <a:t>unittest</a:t>
            </a:r>
            <a:r>
              <a:rPr lang="ru-RU" sz="1500" dirty="0">
                <a:latin typeface="Montserrat" panose="00000500000000000000" pitchFamily="2" charset="-52"/>
              </a:rPr>
              <a:t> </a:t>
            </a: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F90D6D-CB8B-41F6-BB91-9AC8781B146F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42A0120-7ABA-4D24-9695-76A04A436F9A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33D1CC-3DDE-4702-8E73-3BAC4FF71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4DD74D9-E019-8AAD-3B5D-48700EECE75D}"/>
              </a:ext>
            </a:extLst>
          </p:cNvPr>
          <p:cNvSpPr txBox="1"/>
          <p:nvPr/>
        </p:nvSpPr>
        <p:spPr>
          <a:xfrm>
            <a:off x="504863" y="2558719"/>
            <a:ext cx="491271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Создана функция для пузырьковой сортировки</a:t>
            </a:r>
          </a:p>
          <a:p>
            <a:endParaRPr lang="ru-RU" dirty="0"/>
          </a:p>
          <a:p>
            <a:r>
              <a:rPr lang="en-US" sz="1200" dirty="0"/>
              <a:t>def </a:t>
            </a:r>
            <a:r>
              <a:rPr lang="en-US" sz="1200" dirty="0" err="1"/>
              <a:t>bubble_sort</a:t>
            </a:r>
            <a:r>
              <a:rPr lang="en-US" sz="1200" dirty="0"/>
              <a:t>(sequence):</a:t>
            </a:r>
          </a:p>
          <a:p>
            <a:r>
              <a:rPr lang="en-US" sz="1200" dirty="0"/>
              <a:t>    n = </a:t>
            </a:r>
            <a:r>
              <a:rPr lang="en-US" sz="1200" dirty="0" err="1"/>
              <a:t>len</a:t>
            </a:r>
            <a:r>
              <a:rPr lang="en-US" sz="1200" dirty="0"/>
              <a:t>(sequence)           #</a:t>
            </a:r>
            <a:r>
              <a:rPr lang="ru-RU" sz="1200" dirty="0"/>
              <a:t>длинна массива</a:t>
            </a:r>
          </a:p>
          <a:p>
            <a:r>
              <a:rPr lang="ru-RU" sz="1200" dirty="0"/>
              <a:t>    </a:t>
            </a: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in range(n - 1):      #</a:t>
            </a:r>
            <a:r>
              <a:rPr lang="ru-RU" sz="1200" dirty="0"/>
              <a:t>цикл для итераций проверки</a:t>
            </a:r>
          </a:p>
          <a:p>
            <a:r>
              <a:rPr lang="ru-RU" sz="1200" dirty="0"/>
              <a:t>        </a:t>
            </a:r>
            <a:r>
              <a:rPr lang="en-US" sz="1200" dirty="0"/>
              <a:t>for j in range(0, n - </a:t>
            </a:r>
            <a:r>
              <a:rPr lang="en-US" sz="1200" dirty="0" err="1"/>
              <a:t>i</a:t>
            </a:r>
            <a:r>
              <a:rPr lang="en-US" sz="1200" dirty="0"/>
              <a:t> - 1):   #</a:t>
            </a:r>
            <a:r>
              <a:rPr lang="ru-RU" sz="1200" dirty="0"/>
              <a:t>цикл для прохода по массиву</a:t>
            </a:r>
          </a:p>
          <a:p>
            <a:r>
              <a:rPr lang="ru-RU" sz="1200" dirty="0"/>
              <a:t>            </a:t>
            </a:r>
            <a:r>
              <a:rPr lang="en-US" sz="1200" dirty="0"/>
              <a:t>if sequence[j] &gt; sequence[j + 1]:   #</a:t>
            </a:r>
            <a:r>
              <a:rPr lang="ru-RU" sz="1200" dirty="0"/>
              <a:t>сравнение и перестановка</a:t>
            </a:r>
          </a:p>
          <a:p>
            <a:r>
              <a:rPr lang="ru-RU" sz="1200" dirty="0"/>
              <a:t>                </a:t>
            </a:r>
            <a:r>
              <a:rPr lang="en-US" sz="1200" dirty="0"/>
              <a:t>sequence[j], sequence[j + 1] = sequence[j + 1], sequence[j]</a:t>
            </a:r>
          </a:p>
          <a:p>
            <a:r>
              <a:rPr lang="en-US" sz="1200" dirty="0"/>
              <a:t>    return sequence         #</a:t>
            </a:r>
            <a:r>
              <a:rPr lang="ru-RU" sz="1200" dirty="0"/>
              <a:t>возврат отсортированного массива</a:t>
            </a:r>
          </a:p>
          <a:p>
            <a:r>
              <a:rPr lang="ru-RU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E009C-8088-8996-7C90-A4A6F3CA03B2}"/>
              </a:ext>
            </a:extLst>
          </p:cNvPr>
          <p:cNvSpPr txBox="1"/>
          <p:nvPr/>
        </p:nvSpPr>
        <p:spPr>
          <a:xfrm>
            <a:off x="5922437" y="2441090"/>
            <a:ext cx="535746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Создана функция для  быстрой сортировки</a:t>
            </a:r>
          </a:p>
          <a:p>
            <a:endParaRPr lang="ru-RU" dirty="0"/>
          </a:p>
          <a:p>
            <a:r>
              <a:rPr lang="en-US" sz="1200" dirty="0"/>
              <a:t>def </a:t>
            </a:r>
            <a:r>
              <a:rPr lang="en-US" sz="1200" dirty="0" err="1"/>
              <a:t>quick_sort</a:t>
            </a:r>
            <a:r>
              <a:rPr lang="en-US" sz="1200" dirty="0"/>
              <a:t>(sequence): </a:t>
            </a:r>
          </a:p>
          <a:p>
            <a:r>
              <a:rPr lang="en-US" sz="1200" dirty="0"/>
              <a:t>    if </a:t>
            </a:r>
            <a:r>
              <a:rPr lang="en-US" sz="1200" dirty="0" err="1"/>
              <a:t>len</a:t>
            </a:r>
            <a:r>
              <a:rPr lang="en-US" sz="1200" dirty="0"/>
              <a:t>(sequence) &lt;= 1:</a:t>
            </a:r>
          </a:p>
          <a:p>
            <a:r>
              <a:rPr lang="en-US" sz="1200" dirty="0"/>
              <a:t>        return sequence</a:t>
            </a:r>
          </a:p>
          <a:p>
            <a:r>
              <a:rPr lang="en-US" sz="1200" dirty="0"/>
              <a:t>    pivot = sequence[</a:t>
            </a:r>
            <a:r>
              <a:rPr lang="en-US" sz="1200" dirty="0" err="1"/>
              <a:t>len</a:t>
            </a:r>
            <a:r>
              <a:rPr lang="en-US" sz="1200" dirty="0"/>
              <a:t>(sequence) // 2]</a:t>
            </a:r>
          </a:p>
          <a:p>
            <a:r>
              <a:rPr lang="en-US" sz="1200" dirty="0"/>
              <a:t>    left = [x for x in sequence if x &lt; pivot]       #</a:t>
            </a:r>
            <a:r>
              <a:rPr lang="ru-RU" sz="1200" dirty="0"/>
              <a:t>Добавляем все которые меньше</a:t>
            </a:r>
          </a:p>
          <a:p>
            <a:r>
              <a:rPr lang="ru-RU" sz="1200" dirty="0"/>
              <a:t>    </a:t>
            </a:r>
            <a:r>
              <a:rPr lang="en-US" sz="1200" dirty="0"/>
              <a:t>middle = [x for x in sequence if x == pivot]    #</a:t>
            </a:r>
            <a:r>
              <a:rPr lang="ru-RU" sz="1200" dirty="0"/>
              <a:t>Добавляем все которые равны</a:t>
            </a:r>
          </a:p>
          <a:p>
            <a:r>
              <a:rPr lang="ru-RU" sz="1200" dirty="0"/>
              <a:t>    </a:t>
            </a:r>
            <a:r>
              <a:rPr lang="en-US" sz="1200" dirty="0"/>
              <a:t>right = [x for x in sequence if x &gt; pivot]      #</a:t>
            </a:r>
            <a:r>
              <a:rPr lang="ru-RU" sz="1200" dirty="0"/>
              <a:t>Добавляем все которые больше</a:t>
            </a:r>
          </a:p>
          <a:p>
            <a:r>
              <a:rPr lang="ru-RU" sz="1200" dirty="0"/>
              <a:t>    </a:t>
            </a:r>
            <a:r>
              <a:rPr lang="en-US" sz="1200" dirty="0"/>
              <a:t>return </a:t>
            </a:r>
            <a:r>
              <a:rPr lang="en-US" sz="1200" dirty="0" err="1"/>
              <a:t>quick_sort</a:t>
            </a:r>
            <a:r>
              <a:rPr lang="en-US" sz="1200" dirty="0"/>
              <a:t>(left) + middle + </a:t>
            </a:r>
            <a:r>
              <a:rPr lang="en-US" sz="1200" dirty="0" err="1"/>
              <a:t>quick_sort</a:t>
            </a:r>
            <a:r>
              <a:rPr lang="en-US" sz="1200" dirty="0"/>
              <a:t>(right)    #</a:t>
            </a:r>
            <a:r>
              <a:rPr lang="ru-RU" sz="1200" dirty="0"/>
              <a:t>Рекурсивно уходим на 2 получившихся массива и возвращаем итог</a:t>
            </a:r>
          </a:p>
          <a:p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117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A6901-C32C-103F-DA82-27A713BE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E34CBE-5A06-4528-2F9B-99AB9B51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177CD5D3-9399-A4DC-9938-F503FA3F5B29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Обзор основных функций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82F33C-5611-2083-4EC1-5F857DFD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5</a:t>
            </a:fld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21FC812-407E-08FE-1943-0BCA42F2D246}"/>
              </a:ext>
            </a:extLst>
          </p:cNvPr>
          <p:cNvSpPr txBox="1">
            <a:spLocks/>
          </p:cNvSpPr>
          <p:nvPr/>
        </p:nvSpPr>
        <p:spPr>
          <a:xfrm>
            <a:off x="504863" y="1285927"/>
            <a:ext cx="8383498" cy="456715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r>
              <a:rPr lang="ru-RU" sz="1500" dirty="0">
                <a:latin typeface="Montserrat" panose="00000500000000000000" pitchFamily="2" charset="-52"/>
              </a:rPr>
              <a:t>Работа произведена с помощью использования библиотек </a:t>
            </a:r>
            <a:r>
              <a:rPr lang="en-US" sz="1500" dirty="0" err="1">
                <a:latin typeface="Montserrat" panose="00000500000000000000" pitchFamily="2" charset="-52"/>
              </a:rPr>
              <a:t>tkinter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en-US" sz="1500" dirty="0">
                <a:latin typeface="Montserrat" panose="00000500000000000000" pitchFamily="2" charset="-52"/>
              </a:rPr>
              <a:t>time</a:t>
            </a:r>
            <a:r>
              <a:rPr lang="ru-RU" sz="1500" dirty="0">
                <a:latin typeface="Montserrat" panose="00000500000000000000" pitchFamily="2" charset="-52"/>
              </a:rPr>
              <a:t>, </a:t>
            </a:r>
            <a:r>
              <a:rPr lang="en-US" sz="1500" dirty="0" err="1">
                <a:latin typeface="Montserrat" panose="00000500000000000000" pitchFamily="2" charset="-52"/>
              </a:rPr>
              <a:t>unittest</a:t>
            </a:r>
            <a:r>
              <a:rPr lang="ru-RU" sz="1500" dirty="0">
                <a:latin typeface="Montserrat" panose="00000500000000000000" pitchFamily="2" charset="-52"/>
              </a:rPr>
              <a:t> </a:t>
            </a: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45161C7-D66D-0D61-AED4-1A08AD8FDBB9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C869FC8-48C5-96EB-6024-74E61B4A2162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C3657D4-C9BA-2A9D-EA30-E04B18F2F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E06BFD-638E-61C5-36A7-6091C3AAE88D}"/>
              </a:ext>
            </a:extLst>
          </p:cNvPr>
          <p:cNvSpPr txBox="1"/>
          <p:nvPr/>
        </p:nvSpPr>
        <p:spPr>
          <a:xfrm>
            <a:off x="504863" y="2213756"/>
            <a:ext cx="93592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Определена функция для запуска сортировки</a:t>
            </a:r>
          </a:p>
          <a:p>
            <a:endParaRPr lang="ru-RU" dirty="0"/>
          </a:p>
          <a:p>
            <a:r>
              <a:rPr lang="en-US" sz="1200" dirty="0"/>
              <a:t>def </a:t>
            </a:r>
            <a:r>
              <a:rPr lang="en-US" sz="1200" dirty="0" err="1"/>
              <a:t>sort_sequence</a:t>
            </a:r>
            <a:r>
              <a:rPr lang="en-US" sz="1200" dirty="0"/>
              <a:t>(sequence, </a:t>
            </a:r>
            <a:r>
              <a:rPr lang="en-US" sz="1200" dirty="0" err="1"/>
              <a:t>sorting_method</a:t>
            </a:r>
            <a:r>
              <a:rPr lang="en-US" sz="1200" dirty="0"/>
              <a:t>):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start_time</a:t>
            </a:r>
            <a:r>
              <a:rPr lang="en-US" sz="1200" dirty="0"/>
              <a:t> = </a:t>
            </a:r>
            <a:r>
              <a:rPr lang="en-US" sz="1200" dirty="0" err="1"/>
              <a:t>time.time</a:t>
            </a:r>
            <a:r>
              <a:rPr lang="en-US" sz="1200" dirty="0"/>
              <a:t>()</a:t>
            </a:r>
          </a:p>
          <a:p>
            <a:r>
              <a:rPr lang="en-US" sz="1200" dirty="0"/>
              <a:t>    try:</a:t>
            </a:r>
          </a:p>
          <a:p>
            <a:r>
              <a:rPr lang="en-US" sz="1200" dirty="0"/>
              <a:t>        sequence = [float(num) for num in </a:t>
            </a:r>
            <a:r>
              <a:rPr lang="en-US" sz="1200" dirty="0" err="1"/>
              <a:t>sequence.split</a:t>
            </a:r>
            <a:r>
              <a:rPr lang="en-US" sz="1200" dirty="0"/>
              <a:t>(',')]      #</a:t>
            </a:r>
            <a:r>
              <a:rPr lang="ru-RU" sz="1200" dirty="0"/>
              <a:t>Выбор функции в соответствии с выбранным методом</a:t>
            </a:r>
          </a:p>
          <a:p>
            <a:r>
              <a:rPr lang="ru-RU" sz="1200" dirty="0"/>
              <a:t>        </a:t>
            </a:r>
            <a:r>
              <a:rPr lang="en-US" sz="1200" dirty="0"/>
              <a:t>if </a:t>
            </a:r>
            <a:r>
              <a:rPr lang="en-US" sz="1200" dirty="0" err="1"/>
              <a:t>sorting_method</a:t>
            </a:r>
            <a:r>
              <a:rPr lang="en-US" sz="1200" dirty="0"/>
              <a:t> == '</a:t>
            </a:r>
            <a:r>
              <a:rPr lang="ru-RU" sz="1200" dirty="0"/>
              <a:t>Пузырьком':</a:t>
            </a:r>
          </a:p>
          <a:p>
            <a:r>
              <a:rPr lang="ru-RU" sz="1200" dirty="0"/>
              <a:t>            </a:t>
            </a:r>
            <a:r>
              <a:rPr lang="en-US" sz="1200" dirty="0" err="1"/>
              <a:t>sorted_sequence</a:t>
            </a:r>
            <a:r>
              <a:rPr lang="en-US" sz="1200" dirty="0"/>
              <a:t> = </a:t>
            </a:r>
            <a:r>
              <a:rPr lang="en-US" sz="1200" dirty="0" err="1"/>
              <a:t>bubble_sort</a:t>
            </a:r>
            <a:r>
              <a:rPr lang="en-US" sz="1200" dirty="0"/>
              <a:t>(sequence)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elif</a:t>
            </a:r>
            <a:r>
              <a:rPr lang="en-US" sz="1200" dirty="0"/>
              <a:t> </a:t>
            </a:r>
            <a:r>
              <a:rPr lang="en-US" sz="1200" dirty="0" err="1"/>
              <a:t>sorting_method</a:t>
            </a:r>
            <a:r>
              <a:rPr lang="en-US" sz="1200" dirty="0"/>
              <a:t> == '</a:t>
            </a:r>
            <a:r>
              <a:rPr lang="ru-RU" sz="1200" dirty="0"/>
              <a:t>Быстрая':</a:t>
            </a:r>
          </a:p>
          <a:p>
            <a:r>
              <a:rPr lang="ru-RU" sz="1200" dirty="0"/>
              <a:t>            </a:t>
            </a:r>
            <a:r>
              <a:rPr lang="en-US" sz="1200" dirty="0" err="1"/>
              <a:t>sorted_sequence</a:t>
            </a:r>
            <a:r>
              <a:rPr lang="en-US" sz="1200" dirty="0"/>
              <a:t> = </a:t>
            </a:r>
            <a:r>
              <a:rPr lang="en-US" sz="1200" dirty="0" err="1"/>
              <a:t>quick_sort</a:t>
            </a:r>
            <a:r>
              <a:rPr lang="en-US" sz="1200" dirty="0"/>
              <a:t>(sequence)</a:t>
            </a:r>
          </a:p>
          <a:p>
            <a:r>
              <a:rPr lang="en-US" sz="1200" dirty="0"/>
              <a:t>        else:</a:t>
            </a:r>
          </a:p>
          <a:p>
            <a:r>
              <a:rPr lang="en-US" sz="1200" dirty="0"/>
              <a:t>            raise </a:t>
            </a:r>
            <a:r>
              <a:rPr lang="en-US" sz="1200" dirty="0" err="1"/>
              <a:t>ValueError</a:t>
            </a:r>
            <a:r>
              <a:rPr lang="en-US" sz="1200" dirty="0"/>
              <a:t>("</a:t>
            </a:r>
            <a:r>
              <a:rPr lang="ru-RU" sz="1200" dirty="0"/>
              <a:t>Неверный метод сортировки")</a:t>
            </a:r>
          </a:p>
          <a:p>
            <a:r>
              <a:rPr lang="ru-RU" sz="1200" dirty="0"/>
              <a:t>        </a:t>
            </a:r>
            <a:r>
              <a:rPr lang="en-US" sz="1200" dirty="0" err="1"/>
              <a:t>end_time</a:t>
            </a:r>
            <a:r>
              <a:rPr lang="en-US" sz="1200" dirty="0"/>
              <a:t> = </a:t>
            </a:r>
            <a:r>
              <a:rPr lang="en-US" sz="1200" dirty="0" err="1"/>
              <a:t>time.time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return </a:t>
            </a:r>
            <a:r>
              <a:rPr lang="en-US" sz="1200" dirty="0" err="1"/>
              <a:t>sorted_sequence</a:t>
            </a:r>
            <a:r>
              <a:rPr lang="en-US" sz="1200" dirty="0"/>
              <a:t>, </a:t>
            </a:r>
            <a:r>
              <a:rPr lang="en-US" sz="1200" dirty="0" err="1"/>
              <a:t>end_time</a:t>
            </a:r>
            <a:r>
              <a:rPr lang="en-US" sz="1200" dirty="0"/>
              <a:t> - </a:t>
            </a:r>
            <a:r>
              <a:rPr lang="en-US" sz="1200" dirty="0" err="1"/>
              <a:t>start_time</a:t>
            </a:r>
            <a:r>
              <a:rPr lang="en-US" sz="1200" dirty="0"/>
              <a:t>       #</a:t>
            </a:r>
            <a:r>
              <a:rPr lang="ru-RU" sz="1200" dirty="0"/>
              <a:t>возвращение результата и времени</a:t>
            </a:r>
          </a:p>
          <a:p>
            <a:r>
              <a:rPr lang="ru-RU" sz="1200" dirty="0"/>
              <a:t>    </a:t>
            </a:r>
            <a:r>
              <a:rPr lang="en-US" sz="1200" dirty="0"/>
              <a:t>except </a:t>
            </a:r>
            <a:r>
              <a:rPr lang="en-US" sz="1200" dirty="0" err="1"/>
              <a:t>ValueError</a:t>
            </a:r>
            <a:r>
              <a:rPr lang="en-US" sz="1200" dirty="0"/>
              <a:t> as e:</a:t>
            </a:r>
          </a:p>
          <a:p>
            <a:r>
              <a:rPr lang="en-US" sz="1200" dirty="0"/>
              <a:t>        raise </a:t>
            </a:r>
            <a:r>
              <a:rPr lang="en-US" sz="1200" dirty="0" err="1"/>
              <a:t>ValueError</a:t>
            </a:r>
            <a:r>
              <a:rPr lang="en-US" sz="1200" dirty="0"/>
              <a:t>("</a:t>
            </a:r>
            <a:r>
              <a:rPr lang="ru-RU" sz="1200" dirty="0"/>
              <a:t>Ошибка ввода: " + </a:t>
            </a:r>
            <a:r>
              <a:rPr lang="en-US" sz="1200" dirty="0"/>
              <a:t>str(e))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9512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19CAF-3280-F16D-61D8-0DA47E102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624878-31F9-9370-8327-39B23F9C1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8BBC5D78-7502-C376-F720-133A6B36A3E7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Обзор основных функций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28928C-87A7-B404-6D25-5F1A445B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6</a:t>
            </a:fld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F6A79BB-E7A5-721F-ED81-88EC30CF3AA6}"/>
              </a:ext>
            </a:extLst>
          </p:cNvPr>
          <p:cNvSpPr txBox="1">
            <a:spLocks/>
          </p:cNvSpPr>
          <p:nvPr/>
        </p:nvSpPr>
        <p:spPr>
          <a:xfrm>
            <a:off x="504863" y="877221"/>
            <a:ext cx="8383498" cy="159415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endParaRPr lang="ru-RU" sz="15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5D3F33D-5CB8-94AD-E968-CE8178945084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0CF976B-6601-B570-4F95-0DDDDF59F35B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6C22CF7B-0ED7-6017-9EF5-3863750C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B4ED1B4-20F8-7E4A-38F6-08E715251E63}"/>
              </a:ext>
            </a:extLst>
          </p:cNvPr>
          <p:cNvSpPr txBox="1"/>
          <p:nvPr/>
        </p:nvSpPr>
        <p:spPr>
          <a:xfrm>
            <a:off x="848992" y="772111"/>
            <a:ext cx="8523926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Созданы классы для работы с окном программы, создающий окно, поле ввода, раскрывающееся меню, поле вывода, кнопку отсортировать и запускать сортировку</a:t>
            </a:r>
          </a:p>
          <a:p>
            <a:endParaRPr lang="ru-RU" sz="1000" dirty="0"/>
          </a:p>
          <a:p>
            <a:r>
              <a:rPr lang="en-US" sz="1000" dirty="0"/>
              <a:t>class </a:t>
            </a:r>
            <a:r>
              <a:rPr lang="en-US" sz="1000" dirty="0" err="1"/>
              <a:t>SortingApp</a:t>
            </a:r>
            <a:r>
              <a:rPr lang="en-US" sz="1000" dirty="0"/>
              <a:t>(</a:t>
            </a:r>
            <a:r>
              <a:rPr lang="en-US" sz="1000" dirty="0" err="1"/>
              <a:t>tk.Tk</a:t>
            </a:r>
            <a:r>
              <a:rPr lang="en-US" sz="1000" dirty="0"/>
              <a:t>):            #</a:t>
            </a:r>
            <a:r>
              <a:rPr lang="ru-RU" sz="1000" dirty="0"/>
              <a:t>Окно программы</a:t>
            </a:r>
          </a:p>
          <a:p>
            <a:r>
              <a:rPr lang="ru-RU" sz="1000" dirty="0"/>
              <a:t>    </a:t>
            </a:r>
            <a:r>
              <a:rPr lang="en-US" sz="1000" dirty="0"/>
              <a:t>def __</a:t>
            </a:r>
            <a:r>
              <a:rPr lang="en-US" sz="1000" dirty="0" err="1"/>
              <a:t>init</a:t>
            </a:r>
            <a:r>
              <a:rPr lang="en-US" sz="1000" dirty="0"/>
              <a:t>__(self):</a:t>
            </a:r>
          </a:p>
          <a:p>
            <a:r>
              <a:rPr lang="en-US" sz="1000" dirty="0"/>
              <a:t>        super().__</a:t>
            </a:r>
            <a:r>
              <a:rPr lang="en-US" sz="1000" dirty="0" err="1"/>
              <a:t>init</a:t>
            </a:r>
            <a:r>
              <a:rPr lang="en-US" sz="1000" dirty="0"/>
              <a:t>__()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self.title</a:t>
            </a:r>
            <a:r>
              <a:rPr lang="en-US" sz="1000" dirty="0"/>
              <a:t>("</a:t>
            </a:r>
            <a:r>
              <a:rPr lang="ru-RU" sz="1000" dirty="0"/>
              <a:t>Сортировка чисел")      #Сборка окна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self.geometry</a:t>
            </a:r>
            <a:r>
              <a:rPr lang="en-US" sz="1000" dirty="0"/>
              <a:t>("400x300")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self.label</a:t>
            </a:r>
            <a:r>
              <a:rPr lang="en-US" sz="1000" dirty="0"/>
              <a:t> = </a:t>
            </a:r>
            <a:r>
              <a:rPr lang="en-US" sz="1000" dirty="0" err="1"/>
              <a:t>tk.Label</a:t>
            </a:r>
            <a:r>
              <a:rPr lang="en-US" sz="1000" dirty="0"/>
              <a:t>(self, text="</a:t>
            </a:r>
            <a:r>
              <a:rPr lang="ru-RU" sz="1000" dirty="0"/>
              <a:t>Введите последовательность чисел через запятую:")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self.label.pack</a:t>
            </a:r>
            <a:r>
              <a:rPr lang="en-US" sz="1000" dirty="0"/>
              <a:t>(</a:t>
            </a:r>
            <a:r>
              <a:rPr lang="en-US" sz="1000" dirty="0" err="1"/>
              <a:t>pady</a:t>
            </a:r>
            <a:r>
              <a:rPr lang="en-US" sz="1000" dirty="0"/>
              <a:t>=10)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self.entry</a:t>
            </a:r>
            <a:r>
              <a:rPr lang="en-US" sz="1000" dirty="0"/>
              <a:t> = </a:t>
            </a:r>
            <a:r>
              <a:rPr lang="en-US" sz="1000" dirty="0" err="1"/>
              <a:t>tk.Entry</a:t>
            </a:r>
            <a:r>
              <a:rPr lang="en-US" sz="1000" dirty="0"/>
              <a:t>(self)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self.entry.pack</a:t>
            </a:r>
            <a:r>
              <a:rPr lang="en-US" sz="1000" dirty="0"/>
              <a:t>(</a:t>
            </a:r>
            <a:r>
              <a:rPr lang="en-US" sz="1000" dirty="0" err="1"/>
              <a:t>pady</a:t>
            </a:r>
            <a:r>
              <a:rPr lang="en-US" sz="1000" dirty="0"/>
              <a:t>=10)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self.sorting_options</a:t>
            </a:r>
            <a:r>
              <a:rPr lang="en-US" sz="1000" dirty="0"/>
              <a:t> = ['</a:t>
            </a:r>
            <a:r>
              <a:rPr lang="ru-RU" sz="1000" dirty="0"/>
              <a:t>Пузырьком', 'Быстрая’]      #Раскрывающееся меню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self.sorting_var</a:t>
            </a:r>
            <a:r>
              <a:rPr lang="en-US" sz="1000" dirty="0"/>
              <a:t> = </a:t>
            </a:r>
            <a:r>
              <a:rPr lang="en-US" sz="1000" dirty="0" err="1"/>
              <a:t>tk.StringVar</a:t>
            </a:r>
            <a:r>
              <a:rPr lang="en-US" sz="1000" dirty="0"/>
              <a:t>(self)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self.sorting_var.set</a:t>
            </a:r>
            <a:r>
              <a:rPr lang="en-US" sz="1000" dirty="0"/>
              <a:t>(</a:t>
            </a:r>
            <a:r>
              <a:rPr lang="en-US" sz="1000" dirty="0" err="1"/>
              <a:t>self.sorting_options</a:t>
            </a:r>
            <a:r>
              <a:rPr lang="en-US" sz="1000" dirty="0"/>
              <a:t>[0])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self.sorting_menu</a:t>
            </a:r>
            <a:r>
              <a:rPr lang="en-US" sz="1000" dirty="0"/>
              <a:t> = </a:t>
            </a:r>
            <a:r>
              <a:rPr lang="en-US" sz="1000" dirty="0" err="1"/>
              <a:t>ttk.Combobox</a:t>
            </a:r>
            <a:r>
              <a:rPr lang="en-US" sz="1000" dirty="0"/>
              <a:t>(self, values=</a:t>
            </a:r>
            <a:r>
              <a:rPr lang="en-US" sz="1000" dirty="0" err="1"/>
              <a:t>self.sorting_options</a:t>
            </a:r>
            <a:r>
              <a:rPr lang="en-US" sz="1000" dirty="0"/>
              <a:t>, </a:t>
            </a:r>
            <a:r>
              <a:rPr lang="en-US" sz="1000" dirty="0" err="1"/>
              <a:t>textvariable</a:t>
            </a:r>
            <a:r>
              <a:rPr lang="en-US" sz="1000" dirty="0"/>
              <a:t>=</a:t>
            </a:r>
            <a:r>
              <a:rPr lang="en-US" sz="1000" dirty="0" err="1"/>
              <a:t>self.sorting_var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self.sorting_menu.pack</a:t>
            </a:r>
            <a:r>
              <a:rPr lang="en-US" sz="1000" dirty="0"/>
              <a:t>(</a:t>
            </a:r>
            <a:r>
              <a:rPr lang="en-US" sz="1000" dirty="0" err="1"/>
              <a:t>pady</a:t>
            </a:r>
            <a:r>
              <a:rPr lang="en-US" sz="1000" dirty="0"/>
              <a:t>=10)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self.result_text</a:t>
            </a:r>
            <a:r>
              <a:rPr lang="en-US" sz="1000" dirty="0"/>
              <a:t> = </a:t>
            </a:r>
            <a:r>
              <a:rPr lang="en-US" sz="1000" dirty="0" err="1"/>
              <a:t>tk.Text</a:t>
            </a:r>
            <a:r>
              <a:rPr lang="en-US" sz="1000" dirty="0"/>
              <a:t>(self, height=5, width=40)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self.result_text.pack</a:t>
            </a:r>
            <a:r>
              <a:rPr lang="en-US" sz="1000" dirty="0"/>
              <a:t>(</a:t>
            </a:r>
            <a:r>
              <a:rPr lang="en-US" sz="1000" dirty="0" err="1"/>
              <a:t>pady</a:t>
            </a:r>
            <a:r>
              <a:rPr lang="en-US" sz="1000" dirty="0"/>
              <a:t>=10)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self.start_button</a:t>
            </a:r>
            <a:r>
              <a:rPr lang="en-US" sz="1000" dirty="0"/>
              <a:t> = </a:t>
            </a:r>
            <a:r>
              <a:rPr lang="en-US" sz="1000" dirty="0" err="1"/>
              <a:t>tk.Button</a:t>
            </a:r>
            <a:r>
              <a:rPr lang="en-US" sz="1000" dirty="0"/>
              <a:t>(self, text="</a:t>
            </a:r>
            <a:r>
              <a:rPr lang="ru-RU" sz="1000" dirty="0"/>
              <a:t>Отсортировать", </a:t>
            </a:r>
            <a:r>
              <a:rPr lang="en-US" sz="1000" dirty="0"/>
              <a:t>command=</a:t>
            </a:r>
            <a:r>
              <a:rPr lang="en-US" sz="1000" dirty="0" err="1"/>
              <a:t>self.start_sorting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self.start_button.pack</a:t>
            </a:r>
            <a:r>
              <a:rPr lang="en-US" sz="1000" dirty="0"/>
              <a:t>(</a:t>
            </a:r>
            <a:r>
              <a:rPr lang="en-US" sz="1000" dirty="0" err="1"/>
              <a:t>pady</a:t>
            </a:r>
            <a:r>
              <a:rPr lang="en-US" sz="1000" dirty="0"/>
              <a:t>=10)</a:t>
            </a:r>
          </a:p>
          <a:p>
            <a:r>
              <a:rPr lang="en-US" sz="1000" dirty="0"/>
              <a:t>    </a:t>
            </a:r>
            <a:endParaRPr lang="ru-RU" sz="1000" dirty="0"/>
          </a:p>
          <a:p>
            <a:r>
              <a:rPr lang="ru-RU" sz="1000" dirty="0"/>
              <a:t>    </a:t>
            </a:r>
            <a:r>
              <a:rPr lang="en-US" sz="1000" dirty="0"/>
              <a:t>def </a:t>
            </a:r>
            <a:r>
              <a:rPr lang="en-US" sz="1000" dirty="0" err="1"/>
              <a:t>start_sorting</a:t>
            </a:r>
            <a:r>
              <a:rPr lang="en-US" sz="1000" dirty="0"/>
              <a:t>(self):        </a:t>
            </a:r>
          </a:p>
          <a:p>
            <a:r>
              <a:rPr lang="en-US" sz="1000" dirty="0"/>
              <a:t>        try: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input_sequence</a:t>
            </a:r>
            <a:r>
              <a:rPr lang="en-US" sz="1000" dirty="0"/>
              <a:t> = </a:t>
            </a:r>
            <a:r>
              <a:rPr lang="en-US" sz="1000" dirty="0" err="1"/>
              <a:t>self.entry.get</a:t>
            </a:r>
            <a:r>
              <a:rPr lang="en-US" sz="1000" dirty="0"/>
              <a:t>()           #</a:t>
            </a:r>
            <a:r>
              <a:rPr lang="ru-RU" sz="1000" dirty="0"/>
              <a:t>вытянули массив и выбранный метод</a:t>
            </a:r>
          </a:p>
          <a:p>
            <a:r>
              <a:rPr lang="ru-RU" sz="1000" dirty="0"/>
              <a:t>            </a:t>
            </a:r>
            <a:r>
              <a:rPr lang="en-US" sz="1000" dirty="0" err="1"/>
              <a:t>sorting_method</a:t>
            </a:r>
            <a:r>
              <a:rPr lang="en-US" sz="1000" dirty="0"/>
              <a:t> = </a:t>
            </a:r>
            <a:r>
              <a:rPr lang="en-US" sz="1000" dirty="0" err="1"/>
              <a:t>self.sorting_var.get</a:t>
            </a:r>
            <a:r>
              <a:rPr lang="en-US" sz="1000" dirty="0"/>
              <a:t>()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sorted_sequence</a:t>
            </a:r>
            <a:r>
              <a:rPr lang="en-US" sz="1000" dirty="0"/>
              <a:t>, </a:t>
            </a:r>
            <a:r>
              <a:rPr lang="en-US" sz="1000" dirty="0" err="1"/>
              <a:t>sorting_time</a:t>
            </a:r>
            <a:r>
              <a:rPr lang="en-US" sz="1000" dirty="0"/>
              <a:t> = </a:t>
            </a:r>
            <a:r>
              <a:rPr lang="en-US" sz="1000" dirty="0" err="1"/>
              <a:t>sort_sequence</a:t>
            </a:r>
            <a:r>
              <a:rPr lang="en-US" sz="1000" dirty="0"/>
              <a:t>(</a:t>
            </a:r>
            <a:r>
              <a:rPr lang="en-US" sz="1000" dirty="0" err="1"/>
              <a:t>input_sequence</a:t>
            </a:r>
            <a:r>
              <a:rPr lang="en-US" sz="1000" dirty="0"/>
              <a:t>, </a:t>
            </a:r>
            <a:r>
              <a:rPr lang="en-US" sz="1000" dirty="0" err="1"/>
              <a:t>sorting_method</a:t>
            </a:r>
            <a:r>
              <a:rPr lang="en-US" sz="1000" dirty="0"/>
              <a:t>)       #</a:t>
            </a:r>
            <a:r>
              <a:rPr lang="ru-RU" sz="1000" dirty="0"/>
              <a:t>запуск сортировки</a:t>
            </a:r>
          </a:p>
          <a:p>
            <a:r>
              <a:rPr lang="ru-RU" sz="1000" dirty="0"/>
              <a:t>            </a:t>
            </a:r>
          </a:p>
          <a:p>
            <a:r>
              <a:rPr lang="ru-RU" sz="1000" dirty="0"/>
              <a:t>            #результат в поле</a:t>
            </a:r>
          </a:p>
          <a:p>
            <a:r>
              <a:rPr lang="ru-RU" sz="1000" dirty="0"/>
              <a:t>            </a:t>
            </a:r>
            <a:r>
              <a:rPr lang="en-US" sz="1000" dirty="0" err="1"/>
              <a:t>result_message</a:t>
            </a:r>
            <a:r>
              <a:rPr lang="en-US" sz="1000" dirty="0"/>
              <a:t> = f"</a:t>
            </a:r>
            <a:r>
              <a:rPr lang="ru-RU" sz="1000" dirty="0"/>
              <a:t>Итог({</a:t>
            </a:r>
            <a:r>
              <a:rPr lang="en-US" sz="1000" dirty="0" err="1"/>
              <a:t>self.sorting_var.get</a:t>
            </a:r>
            <a:r>
              <a:rPr lang="en-US" sz="1000" dirty="0"/>
              <a:t>()}): {', '.join(map(str, </a:t>
            </a:r>
            <a:r>
              <a:rPr lang="en-US" sz="1000" dirty="0" err="1"/>
              <a:t>sorted_sequence</a:t>
            </a:r>
            <a:r>
              <a:rPr lang="en-US" sz="1000" dirty="0"/>
              <a:t>))}\n" \</a:t>
            </a:r>
          </a:p>
          <a:p>
            <a:r>
              <a:rPr lang="en-US" sz="1000" dirty="0"/>
              <a:t>                             f"</a:t>
            </a:r>
            <a:r>
              <a:rPr lang="ru-RU" sz="1000" dirty="0"/>
              <a:t>Время сортировки: {</a:t>
            </a:r>
            <a:r>
              <a:rPr lang="en-US" sz="1000" dirty="0"/>
              <a:t>sorting_time:.6f} </a:t>
            </a:r>
            <a:r>
              <a:rPr lang="ru-RU" sz="1000" dirty="0"/>
              <a:t>сек"</a:t>
            </a:r>
          </a:p>
          <a:p>
            <a:r>
              <a:rPr lang="ru-RU" sz="1000" dirty="0"/>
              <a:t>            </a:t>
            </a:r>
            <a:r>
              <a:rPr lang="en-US" sz="1000" dirty="0" err="1"/>
              <a:t>self.result_text.delete</a:t>
            </a:r>
            <a:r>
              <a:rPr lang="en-US" sz="1000" dirty="0"/>
              <a:t>(1.0, </a:t>
            </a:r>
            <a:r>
              <a:rPr lang="en-US" sz="1000" dirty="0" err="1"/>
              <a:t>tk.END</a:t>
            </a:r>
            <a:r>
              <a:rPr lang="en-US" sz="1000" dirty="0"/>
              <a:t>)        #</a:t>
            </a:r>
            <a:r>
              <a:rPr lang="ru-RU" sz="1000" dirty="0" err="1"/>
              <a:t>Отчиста</a:t>
            </a:r>
            <a:r>
              <a:rPr lang="ru-RU" sz="1000" dirty="0"/>
              <a:t> поля и вывод получившегося результата</a:t>
            </a:r>
          </a:p>
          <a:p>
            <a:r>
              <a:rPr lang="ru-RU" sz="1000" dirty="0"/>
              <a:t>            </a:t>
            </a:r>
            <a:r>
              <a:rPr lang="en-US" sz="1000" dirty="0" err="1"/>
              <a:t>self.result_text.insert</a:t>
            </a:r>
            <a:r>
              <a:rPr lang="en-US" sz="1000" dirty="0"/>
              <a:t>(</a:t>
            </a:r>
            <a:r>
              <a:rPr lang="en-US" sz="1000" dirty="0" err="1"/>
              <a:t>tk.END</a:t>
            </a:r>
            <a:r>
              <a:rPr lang="en-US" sz="1000" dirty="0"/>
              <a:t>, </a:t>
            </a:r>
            <a:r>
              <a:rPr lang="en-US" sz="1000" dirty="0" err="1"/>
              <a:t>result_message</a:t>
            </a:r>
            <a:r>
              <a:rPr lang="en-US" sz="1000" dirty="0"/>
              <a:t>)</a:t>
            </a:r>
          </a:p>
          <a:p>
            <a:r>
              <a:rPr lang="en-US" sz="1000" dirty="0"/>
              <a:t>        except </a:t>
            </a:r>
            <a:r>
              <a:rPr lang="en-US" sz="1000" dirty="0" err="1"/>
              <a:t>ValueError</a:t>
            </a:r>
            <a:r>
              <a:rPr lang="en-US" sz="1000" dirty="0"/>
              <a:t> as e: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messagebox.showerror</a:t>
            </a:r>
            <a:r>
              <a:rPr lang="en-US" sz="1000" dirty="0"/>
              <a:t>("</a:t>
            </a:r>
            <a:r>
              <a:rPr lang="ru-RU" sz="1000" dirty="0"/>
              <a:t>Ошибка", </a:t>
            </a:r>
            <a:r>
              <a:rPr lang="en-US" sz="1000" dirty="0"/>
              <a:t>str(e))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333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D7C66-4257-1D3A-F900-80AE7858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A6072D-A9F6-E6B2-C0C9-8FFD8C4D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9DAE07C-09E6-044C-668B-32D609414BA1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Обзор основных функций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5A21DF-5409-CEA1-7221-8BFE68B7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7</a:t>
            </a:fld>
            <a:endParaRPr 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30E2590-6B1A-DF1F-F171-B33D2F0A6090}"/>
              </a:ext>
            </a:extLst>
          </p:cNvPr>
          <p:cNvSpPr txBox="1">
            <a:spLocks/>
          </p:cNvSpPr>
          <p:nvPr/>
        </p:nvSpPr>
        <p:spPr>
          <a:xfrm>
            <a:off x="504863" y="877221"/>
            <a:ext cx="8383498" cy="159415"/>
          </a:xfrm>
          <a:prstGeom prst="rect">
            <a:avLst/>
          </a:prstGeom>
        </p:spPr>
        <p:txBody>
          <a:bodyPr vert="horz" lIns="91440" tIns="45720" rIns="91440" bIns="45720" numCol="1" spcCol="72000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Clr>
                <a:srgbClr val="4547BB"/>
              </a:buClr>
              <a:buNone/>
            </a:pPr>
            <a:endParaRPr lang="ru-RU" sz="1500" dirty="0">
              <a:latin typeface="Montserrat" panose="00000500000000000000" pitchFamily="2" charset="-52"/>
            </a:endParaRPr>
          </a:p>
          <a:p>
            <a:pPr>
              <a:buClr>
                <a:srgbClr val="4547BB"/>
              </a:buClr>
            </a:pPr>
            <a:endParaRPr lang="ru-RU" sz="1500" dirty="0">
              <a:latin typeface="Montserrat" panose="00000500000000000000" pitchFamily="2" charset="-52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68C6A2A-234B-6F18-8782-6FCE08851253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8DCBB8DB-A7EA-AB4C-25BB-3A0E76D5F2A5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AE67413C-708A-D8F2-0F09-FEDA2C727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3D9B7DA-16F1-A7AA-014A-18C97A0273AD}"/>
              </a:ext>
            </a:extLst>
          </p:cNvPr>
          <p:cNvSpPr txBox="1"/>
          <p:nvPr/>
        </p:nvSpPr>
        <p:spPr>
          <a:xfrm>
            <a:off x="848992" y="1099044"/>
            <a:ext cx="852392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Создан класс для тестов из стандартной библиотеки </a:t>
            </a:r>
            <a:r>
              <a:rPr lang="en-US" sz="1200" dirty="0" err="1"/>
              <a:t>unittest</a:t>
            </a:r>
            <a:endParaRPr lang="ru-RU" sz="1200" dirty="0"/>
          </a:p>
          <a:p>
            <a:endParaRPr lang="ru-RU" sz="1000" dirty="0"/>
          </a:p>
          <a:p>
            <a:r>
              <a:rPr lang="en-US" sz="1000" dirty="0"/>
              <a:t>class </a:t>
            </a:r>
            <a:r>
              <a:rPr lang="en-US" sz="1000" dirty="0" err="1"/>
              <a:t>TestSortingApp</a:t>
            </a:r>
            <a:r>
              <a:rPr lang="en-US" sz="1000" dirty="0"/>
              <a:t>(</a:t>
            </a:r>
            <a:r>
              <a:rPr lang="en-US" sz="1000" dirty="0" err="1"/>
              <a:t>unittest.TestCase</a:t>
            </a:r>
            <a:r>
              <a:rPr lang="en-US" sz="1000" dirty="0"/>
              <a:t>):            #</a:t>
            </a:r>
            <a:r>
              <a:rPr lang="ru-RU" sz="1000" dirty="0"/>
              <a:t>Класс для юнит тестов</a:t>
            </a:r>
          </a:p>
          <a:p>
            <a:r>
              <a:rPr lang="ru-RU" sz="1000" dirty="0"/>
              <a:t>    </a:t>
            </a:r>
            <a:r>
              <a:rPr lang="en-US" sz="1000" dirty="0"/>
              <a:t>def </a:t>
            </a:r>
            <a:r>
              <a:rPr lang="en-US" sz="1000" dirty="0" err="1"/>
              <a:t>test_sort_sequence</a:t>
            </a:r>
            <a:r>
              <a:rPr lang="en-US" sz="1000" dirty="0"/>
              <a:t>(self):</a:t>
            </a:r>
          </a:p>
          <a:p>
            <a:r>
              <a:rPr lang="en-US" sz="1000" dirty="0"/>
              <a:t>        # </a:t>
            </a:r>
            <a:r>
              <a:rPr lang="ru-RU" sz="1000" dirty="0"/>
              <a:t>Проверка корректной сортировки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sorted_sequence</a:t>
            </a:r>
            <a:r>
              <a:rPr lang="en-US" sz="1000" dirty="0"/>
              <a:t>, </a:t>
            </a:r>
            <a:r>
              <a:rPr lang="en-US" sz="1000" dirty="0" err="1"/>
              <a:t>sorting_time</a:t>
            </a:r>
            <a:r>
              <a:rPr lang="en-US" sz="1000" dirty="0"/>
              <a:t> = </a:t>
            </a:r>
            <a:r>
              <a:rPr lang="en-US" sz="1000" dirty="0" err="1"/>
              <a:t>sort_sequence</a:t>
            </a:r>
            <a:r>
              <a:rPr lang="en-US" sz="1000" dirty="0"/>
              <a:t>("3,1,4,1,5,9", '</a:t>
            </a:r>
            <a:r>
              <a:rPr lang="ru-RU" sz="1000" dirty="0"/>
              <a:t>Пузырьком')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self.assertEqual</a:t>
            </a:r>
            <a:r>
              <a:rPr lang="en-US" sz="1000" dirty="0"/>
              <a:t>(</a:t>
            </a:r>
            <a:r>
              <a:rPr lang="en-US" sz="1000" dirty="0" err="1"/>
              <a:t>sorted_sequence</a:t>
            </a:r>
            <a:r>
              <a:rPr lang="en-US" sz="1000" dirty="0"/>
              <a:t>, [1.0, 1.0, 3.0, 4.0, 5.0, 9.0])   #</a:t>
            </a:r>
            <a:r>
              <a:rPr lang="ru-RU" sz="1000" dirty="0"/>
              <a:t>Проверка на правильность сортировки (равенство двух значений)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self.assertIsInstance</a:t>
            </a:r>
            <a:r>
              <a:rPr lang="en-US" sz="1000" dirty="0"/>
              <a:t>(</a:t>
            </a:r>
            <a:r>
              <a:rPr lang="en-US" sz="1000" dirty="0" err="1"/>
              <a:t>sorting_time</a:t>
            </a:r>
            <a:r>
              <a:rPr lang="en-US" sz="1000" dirty="0"/>
              <a:t>, float)                                 #</a:t>
            </a:r>
            <a:r>
              <a:rPr lang="ru-RU" sz="1000" dirty="0"/>
              <a:t>Проверка на правильный тип времени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self.assertTrue</a:t>
            </a:r>
            <a:r>
              <a:rPr lang="en-US" sz="1000" dirty="0"/>
              <a:t>(</a:t>
            </a:r>
            <a:r>
              <a:rPr lang="en-US" sz="1000" dirty="0" err="1"/>
              <a:t>sorting_time</a:t>
            </a:r>
            <a:r>
              <a:rPr lang="en-US" sz="1000" dirty="0"/>
              <a:t> &gt;= 0.0)                                       #</a:t>
            </a:r>
            <a:r>
              <a:rPr lang="ru-RU" sz="1000" dirty="0"/>
              <a:t>Проверка на </a:t>
            </a:r>
            <a:r>
              <a:rPr lang="ru-RU" sz="1000" dirty="0" err="1"/>
              <a:t>неотрицательность</a:t>
            </a:r>
            <a:r>
              <a:rPr lang="ru-RU" sz="1000" dirty="0"/>
              <a:t> </a:t>
            </a:r>
            <a:r>
              <a:rPr lang="ru-RU" sz="1000" dirty="0" err="1"/>
              <a:t>времни</a:t>
            </a:r>
            <a:endParaRPr lang="ru-RU" sz="1000" dirty="0"/>
          </a:p>
          <a:p>
            <a:endParaRPr lang="ru-RU" sz="1000" dirty="0"/>
          </a:p>
          <a:p>
            <a:r>
              <a:rPr lang="ru-RU" sz="1000" dirty="0"/>
              <a:t>        </a:t>
            </a:r>
            <a:r>
              <a:rPr lang="en-US" sz="1000" dirty="0" err="1"/>
              <a:t>sorted_sequence</a:t>
            </a:r>
            <a:r>
              <a:rPr lang="en-US" sz="1000" dirty="0"/>
              <a:t>, </a:t>
            </a:r>
            <a:r>
              <a:rPr lang="en-US" sz="1000" dirty="0" err="1"/>
              <a:t>sorting_time</a:t>
            </a:r>
            <a:r>
              <a:rPr lang="en-US" sz="1000" dirty="0"/>
              <a:t> = </a:t>
            </a:r>
            <a:r>
              <a:rPr lang="en-US" sz="1000" dirty="0" err="1"/>
              <a:t>sort_sequence</a:t>
            </a:r>
            <a:r>
              <a:rPr lang="en-US" sz="1000" dirty="0"/>
              <a:t>("3,1,4,1,5,9", '</a:t>
            </a:r>
            <a:r>
              <a:rPr lang="ru-RU" sz="1000" dirty="0"/>
              <a:t>Быстрая')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self.assertEqual</a:t>
            </a:r>
            <a:r>
              <a:rPr lang="en-US" sz="1000" dirty="0"/>
              <a:t>(</a:t>
            </a:r>
            <a:r>
              <a:rPr lang="en-US" sz="1000" dirty="0" err="1"/>
              <a:t>sorted_sequence</a:t>
            </a:r>
            <a:r>
              <a:rPr lang="en-US" sz="1000" dirty="0"/>
              <a:t>, [1.0, 1.0, 3.0, 4.0, 5.0, 9.0])   #</a:t>
            </a:r>
            <a:r>
              <a:rPr lang="ru-RU" sz="1000" dirty="0"/>
              <a:t>Проверка на правильность сортировки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self.assertIsInstance</a:t>
            </a:r>
            <a:r>
              <a:rPr lang="en-US" sz="1000" dirty="0"/>
              <a:t>(</a:t>
            </a:r>
            <a:r>
              <a:rPr lang="en-US" sz="1000" dirty="0" err="1"/>
              <a:t>sorting_time</a:t>
            </a:r>
            <a:r>
              <a:rPr lang="en-US" sz="1000" dirty="0"/>
              <a:t>, float)                                 #</a:t>
            </a:r>
            <a:r>
              <a:rPr lang="ru-RU" sz="1000" dirty="0"/>
              <a:t>Проверка на правильный тип времени</a:t>
            </a:r>
          </a:p>
          <a:p>
            <a:r>
              <a:rPr lang="ru-RU" sz="1000" dirty="0"/>
              <a:t>        </a:t>
            </a:r>
            <a:r>
              <a:rPr lang="en-US" sz="1000" dirty="0" err="1"/>
              <a:t>self.assertTrue</a:t>
            </a:r>
            <a:r>
              <a:rPr lang="en-US" sz="1000" dirty="0"/>
              <a:t>(</a:t>
            </a:r>
            <a:r>
              <a:rPr lang="en-US" sz="1000" dirty="0" err="1"/>
              <a:t>sorting_time</a:t>
            </a:r>
            <a:r>
              <a:rPr lang="en-US" sz="1000" dirty="0"/>
              <a:t> &gt;= 0.0)                                       #</a:t>
            </a:r>
            <a:r>
              <a:rPr lang="ru-RU" sz="1000" dirty="0"/>
              <a:t>Проверка на </a:t>
            </a:r>
            <a:r>
              <a:rPr lang="ru-RU" sz="1000" dirty="0" err="1"/>
              <a:t>неотрицательность</a:t>
            </a:r>
            <a:r>
              <a:rPr lang="ru-RU" sz="1000" dirty="0"/>
              <a:t> </a:t>
            </a:r>
            <a:r>
              <a:rPr lang="ru-RU" sz="1000" dirty="0" err="1"/>
              <a:t>времни</a:t>
            </a:r>
            <a:endParaRPr lang="ru-RU" sz="1000" dirty="0"/>
          </a:p>
          <a:p>
            <a:r>
              <a:rPr lang="ru-RU" sz="1000" dirty="0"/>
              <a:t>        # Проверка сортировки с неверным методом</a:t>
            </a:r>
          </a:p>
          <a:p>
            <a:r>
              <a:rPr lang="ru-RU" sz="1000" dirty="0"/>
              <a:t>        </a:t>
            </a:r>
            <a:r>
              <a:rPr lang="en-US" sz="1000" dirty="0"/>
              <a:t>with </a:t>
            </a:r>
            <a:r>
              <a:rPr lang="en-US" sz="1000" dirty="0" err="1"/>
              <a:t>self.assertRaises</a:t>
            </a:r>
            <a:r>
              <a:rPr lang="en-US" sz="1000" dirty="0"/>
              <a:t>(</a:t>
            </a:r>
            <a:r>
              <a:rPr lang="en-US" sz="1000" dirty="0" err="1"/>
              <a:t>ValueError</a:t>
            </a:r>
            <a:r>
              <a:rPr lang="en-US" sz="1000" dirty="0"/>
              <a:t>):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sort_sequence</a:t>
            </a:r>
            <a:r>
              <a:rPr lang="en-US" sz="1000" dirty="0"/>
              <a:t>("3,1,4,1,5,9", '</a:t>
            </a:r>
            <a:r>
              <a:rPr lang="ru-RU" sz="1000" dirty="0"/>
              <a:t>Неверный метод')</a:t>
            </a:r>
          </a:p>
          <a:p>
            <a:r>
              <a:rPr lang="ru-RU" sz="1000" dirty="0"/>
              <a:t>        # Проверка сортировки с неверным методом</a:t>
            </a:r>
          </a:p>
          <a:p>
            <a:r>
              <a:rPr lang="ru-RU" sz="1000" dirty="0"/>
              <a:t>        </a:t>
            </a:r>
            <a:r>
              <a:rPr lang="en-US" sz="1000" dirty="0"/>
              <a:t>with </a:t>
            </a:r>
            <a:r>
              <a:rPr lang="en-US" sz="1000" dirty="0" err="1"/>
              <a:t>self.assertRaises</a:t>
            </a:r>
            <a:r>
              <a:rPr lang="en-US" sz="1000" dirty="0"/>
              <a:t>(</a:t>
            </a:r>
            <a:r>
              <a:rPr lang="en-US" sz="1000" dirty="0" err="1"/>
              <a:t>ValueError</a:t>
            </a:r>
            <a:r>
              <a:rPr lang="en-US" sz="1000" dirty="0"/>
              <a:t>):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sort_sequence</a:t>
            </a:r>
            <a:r>
              <a:rPr lang="en-US" sz="1000" dirty="0"/>
              <a:t>("3,1,4,1,5,9", '</a:t>
            </a:r>
            <a:r>
              <a:rPr lang="ru-RU" sz="1000" dirty="0"/>
              <a:t>Неверный метод')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396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Реализованное окно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71932EC-CA91-DC4F-B8DA-B551546CD89E}"/>
              </a:ext>
            </a:extLst>
          </p:cNvPr>
          <p:cNvSpPr/>
          <p:nvPr/>
        </p:nvSpPr>
        <p:spPr>
          <a:xfrm>
            <a:off x="504863" y="1326399"/>
            <a:ext cx="5092373" cy="639253"/>
          </a:xfrm>
          <a:prstGeom prst="roundRect">
            <a:avLst/>
          </a:prstGeom>
          <a:solidFill>
            <a:srgbClr val="45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E436F63-9E2D-199F-929E-E612C47AAEE9}"/>
              </a:ext>
            </a:extLst>
          </p:cNvPr>
          <p:cNvSpPr/>
          <p:nvPr/>
        </p:nvSpPr>
        <p:spPr>
          <a:xfrm>
            <a:off x="504863" y="1505527"/>
            <a:ext cx="5092373" cy="4618182"/>
          </a:xfrm>
          <a:prstGeom prst="roundRect">
            <a:avLst>
              <a:gd name="adj" fmla="val 3245"/>
            </a:avLst>
          </a:prstGeom>
          <a:noFill/>
          <a:ln w="28575">
            <a:solidFill>
              <a:srgbClr val="454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F746BA4-6A09-809F-FD61-FB569CE0592F}"/>
              </a:ext>
            </a:extLst>
          </p:cNvPr>
          <p:cNvSpPr txBox="1"/>
          <p:nvPr/>
        </p:nvSpPr>
        <p:spPr>
          <a:xfrm>
            <a:off x="2078182" y="1486046"/>
            <a:ext cx="2395495" cy="319958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000" b="1" dirty="0">
                <a:solidFill>
                  <a:srgbClr val="FFFFFF"/>
                </a:solidFill>
                <a:latin typeface="Montserrat SemiBold" pitchFamily="2" charset="77"/>
                <a:cs typeface="Times New Roman" panose="02020603050405020304" pitchFamily="18" charset="0"/>
              </a:rPr>
              <a:t>Окно ввода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5861B1D-7968-07C2-4037-E0C7CB72B88E}"/>
              </a:ext>
            </a:extLst>
          </p:cNvPr>
          <p:cNvSpPr/>
          <p:nvPr/>
        </p:nvSpPr>
        <p:spPr>
          <a:xfrm>
            <a:off x="6332272" y="1334627"/>
            <a:ext cx="5092373" cy="639253"/>
          </a:xfrm>
          <a:prstGeom prst="roundRect">
            <a:avLst/>
          </a:prstGeom>
          <a:solidFill>
            <a:srgbClr val="3F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841AFD0-F272-E0B8-D4FD-9D551D6CEAC9}"/>
              </a:ext>
            </a:extLst>
          </p:cNvPr>
          <p:cNvSpPr/>
          <p:nvPr/>
        </p:nvSpPr>
        <p:spPr>
          <a:xfrm>
            <a:off x="6332272" y="1513755"/>
            <a:ext cx="5092373" cy="4618182"/>
          </a:xfrm>
          <a:prstGeom prst="roundRect">
            <a:avLst>
              <a:gd name="adj" fmla="val 3245"/>
            </a:avLst>
          </a:prstGeom>
          <a:noFill/>
          <a:ln w="28575">
            <a:solidFill>
              <a:srgbClr val="3F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911E1C24-3BD5-796A-5958-0EBD33038047}"/>
              </a:ext>
            </a:extLst>
          </p:cNvPr>
          <p:cNvSpPr txBox="1"/>
          <p:nvPr/>
        </p:nvSpPr>
        <p:spPr>
          <a:xfrm>
            <a:off x="8164792" y="1494274"/>
            <a:ext cx="2247569" cy="319958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000" b="1" dirty="0">
                <a:solidFill>
                  <a:srgbClr val="FFFFFF"/>
                </a:solidFill>
                <a:latin typeface="Montserrat SemiBold" pitchFamily="2" charset="77"/>
                <a:cs typeface="Times New Roman" panose="02020603050405020304" pitchFamily="18" charset="0"/>
              </a:rPr>
              <a:t>Окно вывода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13B63055-C1EA-6592-9390-BDD5DD8D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8</a:t>
            </a:fld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B326FAC-267B-45F1-8A4A-E004BCB2571D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654E87E-7112-4BE0-A521-B032794DCBE7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455512A-F957-4FD2-A974-CC913658F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A33A8893-67F6-E2C8-6C9F-9A6706A8E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61" y="2264404"/>
            <a:ext cx="3817951" cy="3162574"/>
          </a:xfr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A94AC8-DB64-DA35-7D44-1D73542B5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413" y="1726322"/>
            <a:ext cx="4633362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2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250C93-1EF3-0DCE-2F20-70B3E1F2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D9F5A6F-9DFC-9C8F-447B-EFFE96A10E84}"/>
              </a:ext>
            </a:extLst>
          </p:cNvPr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</p:spPr>
        <p:txBody>
          <a:bodyPr vert="horz" wrap="square" lIns="0" tIns="12064" rIns="0" bIns="0" rtlCol="0">
            <a:spAutoFit/>
          </a:bodyPr>
          <a:lstStyle/>
          <a:p>
            <a:pPr marR="5080"/>
            <a:r>
              <a:rPr lang="ru-RU" sz="2911" b="1" dirty="0">
                <a:solidFill>
                  <a:srgbClr val="4547BB"/>
                </a:solidFill>
                <a:latin typeface="Montserrat SemiBold" pitchFamily="2" charset="77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830B5-36AD-17AA-3B21-824F29493379}"/>
              </a:ext>
            </a:extLst>
          </p:cNvPr>
          <p:cNvSpPr txBox="1"/>
          <p:nvPr/>
        </p:nvSpPr>
        <p:spPr>
          <a:xfrm>
            <a:off x="504863" y="1908209"/>
            <a:ext cx="10413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Montserrat SemiBold" panose="00000700000000000000" pitchFamily="2" charset="-52"/>
              </a:rPr>
              <a:t>Вывод</a:t>
            </a:r>
          </a:p>
          <a:p>
            <a:endParaRPr lang="ru-RU" sz="3000" dirty="0">
              <a:latin typeface="Montserrat SemiBold" panose="00000700000000000000" pitchFamily="2" charset="-52"/>
            </a:endParaRPr>
          </a:p>
          <a:p>
            <a:r>
              <a:rPr lang="ru-RU" sz="2000" dirty="0">
                <a:latin typeface="Montserrat" panose="00000500000000000000" pitchFamily="2" charset="-52"/>
              </a:rPr>
              <a:t>Работа соответствует техническому заданию.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Может быть усовершенствована 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	путем добавления новых методов сортировки, 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	возможностью сохранения результатов сортировки 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	сравнения скорости выполнения сортировки на различных данных</a:t>
            </a:r>
          </a:p>
        </p:txBody>
      </p:sp>
      <p:sp>
        <p:nvSpPr>
          <p:cNvPr id="42" name="Номер слайда 41">
            <a:extLst>
              <a:ext uri="{FF2B5EF4-FFF2-40B4-BE49-F238E27FC236}">
                <a16:creationId xmlns:a16="http://schemas.microsoft.com/office/drawing/2014/main" id="{5A7443EB-3F9C-AEB6-D3ED-0D6B4FCB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121-1BCA-4C1B-854A-CD01A0ABB15E}" type="slidenum">
              <a:rPr lang="ru-RU" smtClean="0"/>
              <a:t>9</a:t>
            </a:fld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F0049FE-4ED4-46FE-9C9E-C5BFDC2930B9}"/>
              </a:ext>
            </a:extLst>
          </p:cNvPr>
          <p:cNvGrpSpPr/>
          <p:nvPr/>
        </p:nvGrpSpPr>
        <p:grpSpPr>
          <a:xfrm>
            <a:off x="9833422" y="231569"/>
            <a:ext cx="2262249" cy="748309"/>
            <a:chOff x="9690265" y="231569"/>
            <a:chExt cx="2262249" cy="748309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E1CB63D5-637D-44BE-82CF-22F6593E2F46}"/>
                </a:ext>
              </a:extLst>
            </p:cNvPr>
            <p:cNvSpPr/>
            <p:nvPr/>
          </p:nvSpPr>
          <p:spPr>
            <a:xfrm>
              <a:off x="9690265" y="231569"/>
              <a:ext cx="2262249" cy="748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36FC5137-E0E3-4A50-AEA7-2DBF1BD65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266" y="394974"/>
              <a:ext cx="1880850" cy="42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475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1385</Words>
  <Application>Microsoft Office PowerPoint</Application>
  <PresentationFormat>Широкоэкранный</PresentationFormat>
  <Paragraphs>150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SemiBold</vt:lpstr>
      <vt:lpstr>Тема Office</vt:lpstr>
      <vt:lpstr>Создание программы по сортировке чисел с использованием алгоритмов сортировки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квалификации инженеров “Подготовка преподавателей-практиков из высокотехнологичных компаний”</dc:title>
  <dc:creator>Сабина Рагозина</dc:creator>
  <cp:lastModifiedBy>Андрей K</cp:lastModifiedBy>
  <cp:revision>12</cp:revision>
  <dcterms:created xsi:type="dcterms:W3CDTF">2022-09-08T07:31:07Z</dcterms:created>
  <dcterms:modified xsi:type="dcterms:W3CDTF">2024-02-04T07:57:29Z</dcterms:modified>
</cp:coreProperties>
</file>