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av" ContentType="audio/x-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1433" r:id="rId2"/>
    <p:sldId id="1436" r:id="rId3"/>
    <p:sldId id="1437" r:id="rId4"/>
    <p:sldId id="1438" r:id="rId5"/>
    <p:sldId id="1439" r:id="rId6"/>
    <p:sldId id="1390" r:id="rId7"/>
    <p:sldId id="1440" r:id="rId8"/>
    <p:sldId id="1441" r:id="rId9"/>
    <p:sldId id="1442" r:id="rId10"/>
    <p:sldId id="1386" r:id="rId11"/>
    <p:sldId id="1443" r:id="rId1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19232E"/>
    <a:srgbClr val="FBC81F"/>
    <a:srgbClr val="FBB62B"/>
    <a:srgbClr val="2C4054"/>
    <a:srgbClr val="364D65"/>
    <a:srgbClr val="FADF35"/>
    <a:srgbClr val="666666"/>
    <a:srgbClr val="445469"/>
    <a:srgbClr val="B78B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9409" autoAdjust="0"/>
  </p:normalViewPr>
  <p:slideViewPr>
    <p:cSldViewPr snapToGrid="0" snapToObjects="1">
      <p:cViewPr varScale="1">
        <p:scale>
          <a:sx n="47" d="100"/>
          <a:sy n="47" d="100"/>
        </p:scale>
        <p:origin x="486" y="54"/>
      </p:cViewPr>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15913B-7DAC-D845-BC1D-1E8B40EE75FD}" type="datetimeFigureOut">
              <a:t>09.05.2019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F664EA-9666-8E46-AD63-5B48980F3D2F}" type="slidenum">
              <a:t>‹#›</a:t>
            </a:fld>
            <a:endParaRPr lang="en-US"/>
          </a:p>
        </p:txBody>
      </p:sp>
    </p:spTree>
    <p:extLst>
      <p:ext uri="{BB962C8B-B14F-4D97-AF65-F5344CB8AC3E}">
        <p14:creationId xmlns:p14="http://schemas.microsoft.com/office/powerpoint/2010/main" val="4179715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5/9/2019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the</a:t>
            </a:r>
            <a:r>
              <a:rPr lang="en-US" baseline="0" dirty="0"/>
              <a:t> image behind</a:t>
            </a:r>
            <a:r>
              <a:rPr lang="en-US" dirty="0"/>
              <a:t> the Mock up.</a:t>
            </a:r>
          </a:p>
          <a:p>
            <a:r>
              <a:rPr lang="en-US" dirty="0"/>
              <a:t>Select the layer - &gt; Right</a:t>
            </a:r>
            <a:r>
              <a:rPr lang="en-US" baseline="0" dirty="0"/>
              <a:t> Click -&gt; Send to Back -&gt; Delete the image -&gt; Drag &amp; Drop your Own Picture -&gt; Send to Back (again)</a:t>
            </a:r>
            <a:endParaRPr lang="en-US" dirty="0"/>
          </a:p>
        </p:txBody>
      </p:sp>
      <p:sp>
        <p:nvSpPr>
          <p:cNvPr id="4" name="Slide Number Placeholder 3"/>
          <p:cNvSpPr>
            <a:spLocks noGrp="1"/>
          </p:cNvSpPr>
          <p:nvPr>
            <p:ph type="sldNum" sz="quarter" idx="10"/>
          </p:nvPr>
        </p:nvSpPr>
        <p:spPr/>
        <p:txBody>
          <a:bodyPr/>
          <a:lstStyle/>
          <a:p>
            <a:fld id="{0ED8A9B0-80EF-A34D-B345-E2DEC5501E01}" type="slidenum">
              <a:rPr lang="en-US" smtClean="0"/>
              <a:t>6</a:t>
            </a:fld>
            <a:endParaRPr lang="en-US"/>
          </a:p>
        </p:txBody>
      </p:sp>
    </p:spTree>
    <p:extLst>
      <p:ext uri="{BB962C8B-B14F-4D97-AF65-F5344CB8AC3E}">
        <p14:creationId xmlns:p14="http://schemas.microsoft.com/office/powerpoint/2010/main" val="463072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xmlns:p14="http://schemas.microsoft.com/office/powerpoint/2010/mai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3553611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xmlns:p14="http://schemas.microsoft.com/office/powerpoint/2010/mai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93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pad_mockup2">
    <p:spTree>
      <p:nvGrpSpPr>
        <p:cNvPr id="1" name=""/>
        <p:cNvGrpSpPr/>
        <p:nvPr/>
      </p:nvGrpSpPr>
      <p:grpSpPr>
        <a:xfrm>
          <a:off x="0" y="0"/>
          <a:ext cx="0" cy="0"/>
          <a:chOff x="0" y="0"/>
          <a:chExt cx="0" cy="0"/>
        </a:xfrm>
      </p:grpSpPr>
      <p:sp>
        <p:nvSpPr>
          <p:cNvPr id="8" name="Picture Placeholder 4"/>
          <p:cNvSpPr>
            <a:spLocks noGrp="1"/>
          </p:cNvSpPr>
          <p:nvPr>
            <p:ph type="pic" sz="quarter" idx="10"/>
          </p:nvPr>
        </p:nvSpPr>
        <p:spPr>
          <a:xfrm>
            <a:off x="8404364" y="4348336"/>
            <a:ext cx="7581067" cy="5633968"/>
          </a:xfrm>
        </p:spPr>
        <p:txBody>
          <a:bodyPr>
            <a:normAutofit/>
          </a:bodyPr>
          <a:lstStyle>
            <a:lvl1pPr>
              <a:defRPr sz="3600"/>
            </a:lvl1pPr>
          </a:lstStyle>
          <a:p>
            <a:endParaRPr lang="en-US" dirty="0"/>
          </a:p>
        </p:txBody>
      </p:sp>
    </p:spTree>
    <p:extLst>
      <p:ext uri="{BB962C8B-B14F-4D97-AF65-F5344CB8AC3E}">
        <p14:creationId xmlns:p14="http://schemas.microsoft.com/office/powerpoint/2010/main" val="10044555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3622221" y="3447129"/>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15" name="Picture Placeholder 13"/>
          <p:cNvSpPr>
            <a:spLocks noGrp="1"/>
          </p:cNvSpPr>
          <p:nvPr>
            <p:ph type="pic" sz="quarter" idx="11" hasCustomPrompt="1"/>
          </p:nvPr>
        </p:nvSpPr>
        <p:spPr>
          <a:xfrm>
            <a:off x="9828245" y="3447129"/>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17" name="Picture Placeholder 13"/>
          <p:cNvSpPr>
            <a:spLocks noGrp="1"/>
          </p:cNvSpPr>
          <p:nvPr>
            <p:ph type="pic" sz="quarter" idx="12" hasCustomPrompt="1"/>
          </p:nvPr>
        </p:nvSpPr>
        <p:spPr>
          <a:xfrm>
            <a:off x="16034268" y="3447129"/>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13" name="Picture Placeholder 13"/>
          <p:cNvSpPr>
            <a:spLocks noGrp="1"/>
          </p:cNvSpPr>
          <p:nvPr>
            <p:ph type="pic" sz="quarter" idx="13" hasCustomPrompt="1"/>
          </p:nvPr>
        </p:nvSpPr>
        <p:spPr>
          <a:xfrm>
            <a:off x="6814534" y="7672403"/>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
        <p:nvSpPr>
          <p:cNvPr id="16" name="Picture Placeholder 13"/>
          <p:cNvSpPr>
            <a:spLocks noGrp="1"/>
          </p:cNvSpPr>
          <p:nvPr>
            <p:ph type="pic" sz="quarter" idx="14" hasCustomPrompt="1"/>
          </p:nvPr>
        </p:nvSpPr>
        <p:spPr>
          <a:xfrm>
            <a:off x="13020557" y="7672403"/>
            <a:ext cx="4714706" cy="4711702"/>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a:t>Drag  Your Picture Here</a:t>
            </a:r>
          </a:p>
          <a:p>
            <a:endParaRPr lang="en-US" dirty="0"/>
          </a:p>
        </p:txBody>
      </p:sp>
    </p:spTree>
    <p:extLst>
      <p:ext uri="{BB962C8B-B14F-4D97-AF65-F5344CB8AC3E}">
        <p14:creationId xmlns:p14="http://schemas.microsoft.com/office/powerpoint/2010/main" val="51525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two column with image">
    <p:spTree>
      <p:nvGrpSpPr>
        <p:cNvPr id="1" name=""/>
        <p:cNvGrpSpPr/>
        <p:nvPr/>
      </p:nvGrpSpPr>
      <p:grpSpPr>
        <a:xfrm>
          <a:off x="0" y="0"/>
          <a:ext cx="0" cy="0"/>
          <a:chOff x="0" y="0"/>
          <a:chExt cx="0" cy="0"/>
        </a:xfrm>
      </p:grpSpPr>
      <p:sp>
        <p:nvSpPr>
          <p:cNvPr id="10" name="Picture Placeholder 22"/>
          <p:cNvSpPr>
            <a:spLocks noGrp="1"/>
          </p:cNvSpPr>
          <p:nvPr>
            <p:ph type="pic" sz="quarter" idx="13"/>
          </p:nvPr>
        </p:nvSpPr>
        <p:spPr>
          <a:xfrm>
            <a:off x="12431713" y="6451599"/>
            <a:ext cx="10223500" cy="5267325"/>
          </a:xfrm>
        </p:spPr>
        <p:txBody>
          <a:bodyPr>
            <a:normAutofit/>
          </a:bodyPr>
          <a:lstStyle>
            <a:lvl1pPr marL="0" indent="0">
              <a:buNone/>
              <a:defRPr sz="3200">
                <a:latin typeface="Calibri Light"/>
                <a:cs typeface="Calibri Light"/>
              </a:defRPr>
            </a:lvl1pPr>
          </a:lstStyle>
          <a:p>
            <a:endParaRPr lang="id-ID" dirty="0"/>
          </a:p>
        </p:txBody>
      </p:sp>
    </p:spTree>
    <p:extLst>
      <p:ext uri="{BB962C8B-B14F-4D97-AF65-F5344CB8AC3E}">
        <p14:creationId xmlns:p14="http://schemas.microsoft.com/office/powerpoint/2010/main" val="40897027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Source Sans Pro"/>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Source Sans Pro"/>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Source Sans Pro"/>
              </a:defRPr>
            </a:lvl1pPr>
          </a:lstStyle>
          <a:p>
            <a:fld id="{FCEE2C88-6C8F-484D-AF69-578F576B1F44}" type="slidenum">
              <a:rPr lang="en-US" smtClean="0"/>
              <a:pPr/>
              <a:t>‹#›</a:t>
            </a:fld>
            <a:endParaRPr lang="en-US" dirty="0"/>
          </a:p>
        </p:txBody>
      </p:sp>
      <p:sp>
        <p:nvSpPr>
          <p:cNvPr id="23" name="Oval 22"/>
          <p:cNvSpPr>
            <a:spLocks noChangeAspect="1"/>
          </p:cNvSpPr>
          <p:nvPr userDrawn="1"/>
        </p:nvSpPr>
        <p:spPr>
          <a:xfrm>
            <a:off x="23019761" y="562492"/>
            <a:ext cx="776129" cy="776129"/>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a:endParaRPr lang="en-US" dirty="0">
              <a:latin typeface="Calibri Light"/>
            </a:endParaRPr>
          </a:p>
        </p:txBody>
      </p:sp>
      <p:sp>
        <p:nvSpPr>
          <p:cNvPr id="24" name="TextBox 23"/>
          <p:cNvSpPr txBox="1"/>
          <p:nvPr userDrawn="1"/>
        </p:nvSpPr>
        <p:spPr>
          <a:xfrm>
            <a:off x="23031240" y="607069"/>
            <a:ext cx="742256" cy="615480"/>
          </a:xfrm>
          <a:prstGeom prst="rect">
            <a:avLst/>
          </a:prstGeom>
          <a:noFill/>
        </p:spPr>
        <p:txBody>
          <a:bodyPr wrap="none" lIns="182807" tIns="91404" rIns="182807" bIns="91404" rtlCol="0">
            <a:spAutoFit/>
          </a:bodyPr>
          <a:lstStyle/>
          <a:p>
            <a:pPr algn="ctr"/>
            <a:fld id="{260E2A6B-A809-4840-BF14-8648BC0BDF87}" type="slidenum">
              <a:rPr lang="id-ID" sz="2800" b="0" smtClean="0">
                <a:solidFill>
                  <a:schemeClr val="bg1"/>
                </a:solidFill>
                <a:latin typeface="Source Sans Pro"/>
                <a:cs typeface="Source Sans Pro"/>
              </a:rPr>
              <a:pPr algn="ctr"/>
              <a:t>‹#›</a:t>
            </a:fld>
            <a:endParaRPr lang="id-ID" sz="2800" b="0" dirty="0">
              <a:solidFill>
                <a:schemeClr val="bg1"/>
              </a:solidFill>
              <a:latin typeface="Source Sans Pro"/>
              <a:cs typeface="Source Sans Pro"/>
            </a:endParaRPr>
          </a:p>
        </p:txBody>
      </p:sp>
      <p:sp>
        <p:nvSpPr>
          <p:cNvPr id="18" name="TextBox 17"/>
          <p:cNvSpPr txBox="1"/>
          <p:nvPr userDrawn="1"/>
        </p:nvSpPr>
        <p:spPr>
          <a:xfrm>
            <a:off x="1625380" y="12834421"/>
            <a:ext cx="3655098" cy="461665"/>
          </a:xfrm>
          <a:prstGeom prst="rect">
            <a:avLst/>
          </a:prstGeom>
          <a:noFill/>
        </p:spPr>
        <p:txBody>
          <a:bodyPr wrap="square" rtlCol="0">
            <a:spAutoFit/>
          </a:bodyPr>
          <a:lstStyle/>
          <a:p>
            <a:r>
              <a:rPr lang="id-ID" sz="2400" b="1" dirty="0" err="1">
                <a:solidFill>
                  <a:schemeClr val="tx1"/>
                </a:solidFill>
                <a:latin typeface="Source Sans Pro"/>
                <a:cs typeface="Source Sans Pro"/>
              </a:rPr>
              <a:t>Brook</a:t>
            </a:r>
            <a:r>
              <a:rPr lang="id-ID" sz="2400" b="1" dirty="0">
                <a:solidFill>
                  <a:schemeClr val="tx1"/>
                </a:solidFill>
                <a:latin typeface="Source Sans Pro"/>
                <a:cs typeface="Source Sans Pro"/>
              </a:rPr>
              <a:t> </a:t>
            </a:r>
            <a:r>
              <a:rPr lang="id-ID" sz="2400" b="0" dirty="0" err="1">
                <a:solidFill>
                  <a:schemeClr val="tx1"/>
                </a:solidFill>
                <a:latin typeface="Calibri Light"/>
                <a:cs typeface="Calibri Light"/>
              </a:rPr>
              <a:t>Slides</a:t>
            </a:r>
            <a:endParaRPr lang="id-ID" sz="2400" b="0" dirty="0">
              <a:solidFill>
                <a:schemeClr val="tx1"/>
              </a:solidFill>
              <a:latin typeface="Calibri Light"/>
              <a:cs typeface="Calibri Light"/>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47" r:id="rId1"/>
    <p:sldLayoutId id="2147483752" r:id="rId2"/>
    <p:sldLayoutId id="2147483853" r:id="rId3"/>
    <p:sldLayoutId id="2147483857" r:id="rId4"/>
    <p:sldLayoutId id="2147483885" r:id="rId5"/>
    <p:sldLayoutId id="2147483888" r:id="rId6"/>
  </p:sldLayoutIdLst>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Source Sans Pro"/>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Source Sans Pro"/>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Source Sans Pro"/>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Source Sans Pro"/>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Source Sans Pro"/>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Source Sans Pro"/>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6858853" y="3744018"/>
            <a:ext cx="4711702" cy="4711702"/>
          </a:xfrm>
        </p:spPr>
      </p:pic>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2459640" y="3744018"/>
            <a:ext cx="4711702" cy="4711702"/>
          </a:xfrm>
        </p:spPr>
      </p:pic>
      <p:pic>
        <p:nvPicPr>
          <p:cNvPr id="14" name="Picture Placeholder 13"/>
          <p:cNvPicPr>
            <a:picLocks noGrp="1" noChangeAspect="1"/>
          </p:cNvPicPr>
          <p:nvPr>
            <p:ph type="pic" sz="quarter" idx="12"/>
          </p:nvPr>
        </p:nvPicPr>
        <p:blipFill>
          <a:blip r:embed="rId4">
            <a:extLst>
              <a:ext uri="{28A0092B-C50C-407E-A947-70E740481C1C}">
                <a14:useLocalDpi xmlns:a14="http://schemas.microsoft.com/office/drawing/2010/main" val="0"/>
              </a:ext>
            </a:extLst>
          </a:blip>
          <a:stretch>
            <a:fillRect/>
          </a:stretch>
        </p:blipFill>
        <p:spPr>
          <a:xfrm>
            <a:off x="18060427" y="3744018"/>
            <a:ext cx="4711702" cy="4711702"/>
          </a:xfrm>
        </p:spPr>
      </p:pic>
      <p:sp>
        <p:nvSpPr>
          <p:cNvPr id="33" name="Rounded Rectangle 32"/>
          <p:cNvSpPr/>
          <p:nvPr/>
        </p:nvSpPr>
        <p:spPr>
          <a:xfrm>
            <a:off x="1834992" y="2988759"/>
            <a:ext cx="3557847" cy="55055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85" tIns="0" rIns="0" bIns="121892" rtlCol="0" anchor="ctr"/>
          <a:lstStyle/>
          <a:p>
            <a:r>
              <a:rPr lang="ro-RO" sz="3000" dirty="0">
                <a:solidFill>
                  <a:schemeClr val="bg1"/>
                </a:solidFill>
                <a:latin typeface="Calibri Light"/>
                <a:cs typeface="Calibri Light"/>
              </a:rPr>
              <a:t>Teodor Ioan Hossu</a:t>
            </a:r>
            <a:endParaRPr lang="en-US" sz="3000" dirty="0">
              <a:solidFill>
                <a:schemeClr val="bg1"/>
              </a:solidFill>
              <a:latin typeface="Calibri Light"/>
              <a:cs typeface="Calibri Light"/>
            </a:endParaRPr>
          </a:p>
        </p:txBody>
      </p:sp>
      <p:sp>
        <p:nvSpPr>
          <p:cNvPr id="34" name="Rounded Rectangle 33"/>
          <p:cNvSpPr/>
          <p:nvPr/>
        </p:nvSpPr>
        <p:spPr>
          <a:xfrm>
            <a:off x="6919208" y="2988759"/>
            <a:ext cx="4590991" cy="55055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85" tIns="0" rIns="0" bIns="121892" rtlCol="0" anchor="ctr"/>
          <a:lstStyle/>
          <a:p>
            <a:r>
              <a:rPr lang="ro-RO" sz="3000" dirty="0">
                <a:solidFill>
                  <a:schemeClr val="bg1"/>
                </a:solidFill>
                <a:latin typeface="Calibri Light"/>
                <a:cs typeface="Calibri Light"/>
              </a:rPr>
              <a:t>Alexandru Cristian Maican</a:t>
            </a:r>
            <a:endParaRPr lang="en-US" sz="3000" dirty="0">
              <a:solidFill>
                <a:schemeClr val="bg1"/>
              </a:solidFill>
              <a:latin typeface="Calibri Light"/>
              <a:cs typeface="Calibri Light"/>
            </a:endParaRPr>
          </a:p>
        </p:txBody>
      </p:sp>
      <p:sp>
        <p:nvSpPr>
          <p:cNvPr id="35" name="Rounded Rectangle 34"/>
          <p:cNvSpPr/>
          <p:nvPr/>
        </p:nvSpPr>
        <p:spPr>
          <a:xfrm>
            <a:off x="18799562" y="2988759"/>
            <a:ext cx="3233431" cy="55055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85" tIns="0" rIns="0" bIns="121892" rtlCol="0" anchor="ctr"/>
          <a:lstStyle/>
          <a:p>
            <a:r>
              <a:rPr lang="ro-RO" sz="3000" dirty="0">
                <a:solidFill>
                  <a:schemeClr val="bg1"/>
                </a:solidFill>
                <a:latin typeface="Calibri Light"/>
                <a:cs typeface="Calibri Light"/>
              </a:rPr>
              <a:t>Andrei Ion Micuț</a:t>
            </a:r>
            <a:endParaRPr lang="en-US" sz="3000" dirty="0">
              <a:solidFill>
                <a:schemeClr val="bg1"/>
              </a:solidFill>
              <a:latin typeface="Calibri Light"/>
              <a:cs typeface="Calibri Light"/>
            </a:endParaRPr>
          </a:p>
        </p:txBody>
      </p:sp>
      <p:sp>
        <p:nvSpPr>
          <p:cNvPr id="36" name="Rounded Rectangle 35"/>
          <p:cNvSpPr/>
          <p:nvPr/>
        </p:nvSpPr>
        <p:spPr>
          <a:xfrm>
            <a:off x="13058106" y="2988759"/>
            <a:ext cx="3514769" cy="55055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85" tIns="0" rIns="0" bIns="121892" rtlCol="0" anchor="ctr"/>
          <a:lstStyle/>
          <a:p>
            <a:r>
              <a:rPr lang="ro-RO" sz="3000" dirty="0">
                <a:solidFill>
                  <a:schemeClr val="bg1"/>
                </a:solidFill>
                <a:latin typeface="Calibri Light"/>
                <a:cs typeface="Calibri Light"/>
              </a:rPr>
              <a:t>Adrian Mărgineanu</a:t>
            </a:r>
            <a:endParaRPr lang="en-US" sz="3000" dirty="0">
              <a:solidFill>
                <a:schemeClr val="bg1"/>
              </a:solidFill>
              <a:latin typeface="Calibri Light"/>
              <a:cs typeface="Calibri Light"/>
            </a:endParaRPr>
          </a:p>
        </p:txBody>
      </p:sp>
      <p:grpSp>
        <p:nvGrpSpPr>
          <p:cNvPr id="21" name="Group 20"/>
          <p:cNvGrpSpPr>
            <a:grpSpLocks/>
          </p:cNvGrpSpPr>
          <p:nvPr/>
        </p:nvGrpSpPr>
        <p:grpSpPr bwMode="auto">
          <a:xfrm>
            <a:off x="11449844" y="2019844"/>
            <a:ext cx="1477962" cy="258763"/>
            <a:chOff x="1703388" y="2006913"/>
            <a:chExt cx="1478230" cy="258682"/>
          </a:xfrm>
        </p:grpSpPr>
        <p:sp>
          <p:nvSpPr>
            <p:cNvPr id="24" name="Oval 23"/>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5" name="Oval 24"/>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6" name="Oval 25"/>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7" name="Oval 26"/>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39" name="Oval 38"/>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40" name="TextBox 72"/>
          <p:cNvSpPr txBox="1">
            <a:spLocks noChangeArrowheads="1"/>
          </p:cNvSpPr>
          <p:nvPr/>
        </p:nvSpPr>
        <p:spPr bwMode="auto">
          <a:xfrm>
            <a:off x="10160635" y="913302"/>
            <a:ext cx="4079642"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a:latin typeface="Source Sans Pro"/>
                <a:cs typeface="Source Sans Pro"/>
              </a:rPr>
              <a:t>TuroSpeed</a:t>
            </a:r>
            <a:endParaRPr lang="en-US" sz="6600" b="1" dirty="0">
              <a:latin typeface="Source Sans Pro"/>
              <a:cs typeface="Source Sans Pro"/>
            </a:endParaRPr>
          </a:p>
        </p:txBody>
      </p:sp>
      <p:pic>
        <p:nvPicPr>
          <p:cNvPr id="7" name="Picture Placeholder 6">
            <a:extLst>
              <a:ext uri="{FF2B5EF4-FFF2-40B4-BE49-F238E27FC236}">
                <a16:creationId xmlns:a16="http://schemas.microsoft.com/office/drawing/2014/main" id="{8ED5D1DB-690E-4405-9E23-A2EBE57EBD5D}"/>
              </a:ext>
            </a:extLst>
          </p:cNvPr>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34" b="34"/>
          <a:stretch>
            <a:fillRect/>
          </a:stretch>
        </p:blipFill>
        <p:spPr>
          <a:xfrm>
            <a:off x="1256563" y="3744018"/>
            <a:ext cx="4714706" cy="4711702"/>
          </a:xfrm>
        </p:spPr>
      </p:pic>
      <p:pic>
        <p:nvPicPr>
          <p:cNvPr id="9" name="Graphic 8">
            <a:extLst>
              <a:ext uri="{FF2B5EF4-FFF2-40B4-BE49-F238E27FC236}">
                <a16:creationId xmlns:a16="http://schemas.microsoft.com/office/drawing/2014/main" id="{EB842029-8ABD-4D78-9A1F-F1241AEDCE02}"/>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906148" y="8237345"/>
            <a:ext cx="4565353" cy="4565353"/>
          </a:xfrm>
          <a:prstGeom prst="rect">
            <a:avLst/>
          </a:prstGeom>
        </p:spPr>
      </p:pic>
    </p:spTree>
    <p:extLst>
      <p:ext uri="{BB962C8B-B14F-4D97-AF65-F5344CB8AC3E}">
        <p14:creationId xmlns:p14="http://schemas.microsoft.com/office/powerpoint/2010/main" val="2407084889"/>
      </p:ext>
    </p:extLst>
  </p:cSld>
  <p:clrMapOvr>
    <a:masterClrMapping/>
  </p:clrMapOvr>
  <mc:AlternateContent xmlns:mc="http://schemas.openxmlformats.org/markup-compatibility/2006" xmlns:p14="http://schemas.microsoft.com/office/powerpoint/2010/main">
    <mc:Choice Requires="p14">
      <p:transition spd="slow" p14:dur="4000" advClick="0">
        <p14:vortex dir="d"/>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p:cNvGrpSpPr/>
          <p:nvPr/>
        </p:nvGrpSpPr>
        <p:grpSpPr>
          <a:xfrm>
            <a:off x="8905074" y="3395859"/>
            <a:ext cx="6630042" cy="6630042"/>
            <a:chOff x="2310042" y="3997423"/>
            <a:chExt cx="6161182" cy="6161182"/>
          </a:xfrm>
        </p:grpSpPr>
        <p:grpSp>
          <p:nvGrpSpPr>
            <p:cNvPr id="60" name="Group 59"/>
            <p:cNvGrpSpPr/>
            <p:nvPr/>
          </p:nvGrpSpPr>
          <p:grpSpPr>
            <a:xfrm>
              <a:off x="2310042" y="3997423"/>
              <a:ext cx="6161182" cy="6161182"/>
              <a:chOff x="652452" y="1752600"/>
              <a:chExt cx="2743200" cy="2743200"/>
            </a:xfrm>
          </p:grpSpPr>
          <p:sp>
            <p:nvSpPr>
              <p:cNvPr id="61" name="Oval 60"/>
              <p:cNvSpPr/>
              <p:nvPr/>
            </p:nvSpPr>
            <p:spPr>
              <a:xfrm>
                <a:off x="652452" y="1752600"/>
                <a:ext cx="2743200" cy="27432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a:endParaRPr>
              </a:p>
            </p:txBody>
          </p:sp>
          <p:sp>
            <p:nvSpPr>
              <p:cNvPr id="62" name="Pie 3"/>
              <p:cNvSpPr/>
              <p:nvPr/>
            </p:nvSpPr>
            <p:spPr>
              <a:xfrm>
                <a:off x="1757264" y="2398938"/>
                <a:ext cx="1638388" cy="1850785"/>
              </a:xfrm>
              <a:custGeom>
                <a:avLst/>
                <a:gdLst>
                  <a:gd name="connsiteX0" fmla="*/ 2692275 w 2743200"/>
                  <a:gd name="connsiteY0" fmla="*/ 1001324 h 2743200"/>
                  <a:gd name="connsiteX1" fmla="*/ 2155489 w 2743200"/>
                  <a:gd name="connsiteY1" fmla="*/ 2497124 h 2743200"/>
                  <a:gd name="connsiteX2" fmla="*/ 1371600 w 2743200"/>
                  <a:gd name="connsiteY2" fmla="*/ 1371600 h 2743200"/>
                  <a:gd name="connsiteX3" fmla="*/ 2692275 w 2743200"/>
                  <a:gd name="connsiteY3" fmla="*/ 1001324 h 2743200"/>
                  <a:gd name="connsiteX0" fmla="*/ 1320675 w 1371688"/>
                  <a:gd name="connsiteY0" fmla="*/ 0 h 1495800"/>
                  <a:gd name="connsiteX1" fmla="*/ 783889 w 1371688"/>
                  <a:gd name="connsiteY1" fmla="*/ 1495800 h 1495800"/>
                  <a:gd name="connsiteX2" fmla="*/ 0 w 1371688"/>
                  <a:gd name="connsiteY2" fmla="*/ 370276 h 1495800"/>
                  <a:gd name="connsiteX3" fmla="*/ 457891 w 1371688"/>
                  <a:gd name="connsiteY3" fmla="*/ 206990 h 1495800"/>
                  <a:gd name="connsiteX4" fmla="*/ 1320675 w 1371688"/>
                  <a:gd name="connsiteY4" fmla="*/ 0 h 1495800"/>
                  <a:gd name="connsiteX0" fmla="*/ 1320675 w 1371688"/>
                  <a:gd name="connsiteY0" fmla="*/ 354985 h 1850785"/>
                  <a:gd name="connsiteX1" fmla="*/ 783889 w 1371688"/>
                  <a:gd name="connsiteY1" fmla="*/ 1850785 h 1850785"/>
                  <a:gd name="connsiteX2" fmla="*/ 0 w 1371688"/>
                  <a:gd name="connsiteY2" fmla="*/ 725261 h 1850785"/>
                  <a:gd name="connsiteX3" fmla="*/ 667441 w 1371688"/>
                  <a:gd name="connsiteY3" fmla="*/ 0 h 1850785"/>
                  <a:gd name="connsiteX4" fmla="*/ 1320675 w 1371688"/>
                  <a:gd name="connsiteY4" fmla="*/ 354985 h 1850785"/>
                  <a:gd name="connsiteX0" fmla="*/ 1587375 w 1638388"/>
                  <a:gd name="connsiteY0" fmla="*/ 354985 h 1850785"/>
                  <a:gd name="connsiteX1" fmla="*/ 1050589 w 1638388"/>
                  <a:gd name="connsiteY1" fmla="*/ 1850785 h 1850785"/>
                  <a:gd name="connsiteX2" fmla="*/ 0 w 1638388"/>
                  <a:gd name="connsiteY2" fmla="*/ 953861 h 1850785"/>
                  <a:gd name="connsiteX3" fmla="*/ 934141 w 1638388"/>
                  <a:gd name="connsiteY3" fmla="*/ 0 h 1850785"/>
                  <a:gd name="connsiteX4" fmla="*/ 1587375 w 1638388"/>
                  <a:gd name="connsiteY4" fmla="*/ 354985 h 1850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88" h="1850785">
                    <a:moveTo>
                      <a:pt x="1587375" y="354985"/>
                    </a:moveTo>
                    <a:cubicBezTo>
                      <a:pt x="1744949" y="917010"/>
                      <a:pt x="1529566" y="1517194"/>
                      <a:pt x="1050589" y="1850785"/>
                    </a:cubicBezTo>
                    <a:lnTo>
                      <a:pt x="0" y="953861"/>
                    </a:lnTo>
                    <a:lnTo>
                      <a:pt x="934141" y="0"/>
                    </a:lnTo>
                    <a:lnTo>
                      <a:pt x="1587375" y="354985"/>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Light"/>
                </a:endParaRPr>
              </a:p>
            </p:txBody>
          </p:sp>
          <p:sp>
            <p:nvSpPr>
              <p:cNvPr id="63" name="Oval 62"/>
              <p:cNvSpPr/>
              <p:nvPr/>
            </p:nvSpPr>
            <p:spPr>
              <a:xfrm>
                <a:off x="1018212" y="2118360"/>
                <a:ext cx="2011680" cy="20116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a:endParaRPr>
              </a:p>
            </p:txBody>
          </p:sp>
        </p:grpSp>
        <p:sp>
          <p:nvSpPr>
            <p:cNvPr id="64" name="Content Placeholder 2"/>
            <p:cNvSpPr txBox="1">
              <a:spLocks/>
            </p:cNvSpPr>
            <p:nvPr/>
          </p:nvSpPr>
          <p:spPr bwMode="auto">
            <a:xfrm>
              <a:off x="4171955" y="6177078"/>
              <a:ext cx="2437354" cy="1801871"/>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2000" b="1" dirty="0">
                  <a:solidFill>
                    <a:schemeClr val="bg1"/>
                  </a:solidFill>
                  <a:latin typeface="Source Sans Pro"/>
                  <a:cs typeface="Source Sans Pro"/>
                </a:rPr>
                <a:t>$</a:t>
              </a:r>
              <a:r>
                <a:rPr lang="ro-RO" sz="12000" b="1" dirty="0">
                  <a:solidFill>
                    <a:schemeClr val="bg1"/>
                  </a:solidFill>
                  <a:latin typeface="Source Sans Pro"/>
                  <a:cs typeface="Source Sans Pro"/>
                </a:rPr>
                <a:t>40</a:t>
              </a:r>
              <a:endParaRPr lang="en-US" sz="5400" b="1" dirty="0">
                <a:solidFill>
                  <a:schemeClr val="bg1"/>
                </a:solidFill>
                <a:latin typeface="Source Sans Pro"/>
                <a:cs typeface="Source Sans Pro"/>
              </a:endParaRPr>
            </a:p>
          </p:txBody>
        </p:sp>
      </p:grpSp>
      <p:sp>
        <p:nvSpPr>
          <p:cNvPr id="33" name="Content Placeholder 2"/>
          <p:cNvSpPr txBox="1">
            <a:spLocks/>
          </p:cNvSpPr>
          <p:nvPr/>
        </p:nvSpPr>
        <p:spPr bwMode="auto">
          <a:xfrm>
            <a:off x="1005149" y="5433455"/>
            <a:ext cx="7654661" cy="3046988"/>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defRPr/>
            </a:pPr>
            <a:r>
              <a:rPr lang="ro-RO" sz="5400" b="1" dirty="0">
                <a:solidFill>
                  <a:schemeClr val="tx1"/>
                </a:solidFill>
                <a:latin typeface="Source Sans Pro"/>
                <a:cs typeface="Source Sans Pro"/>
              </a:rPr>
              <a:t>TEHNOLOGIA</a:t>
            </a:r>
            <a:endParaRPr lang="en-US" sz="5400" b="1" dirty="0">
              <a:solidFill>
                <a:schemeClr val="tx1"/>
              </a:solidFill>
              <a:latin typeface="Source Sans Pro"/>
              <a:cs typeface="Source Sans Pro"/>
            </a:endParaRPr>
          </a:p>
          <a:p>
            <a:pPr marL="0" indent="0" algn="ctr">
              <a:spcBef>
                <a:spcPts val="0"/>
              </a:spcBef>
              <a:buNone/>
              <a:defRPr/>
            </a:pPr>
            <a:r>
              <a:rPr lang="ro-RO" sz="13800" b="1" dirty="0">
                <a:solidFill>
                  <a:schemeClr val="tx1"/>
                </a:solidFill>
                <a:latin typeface="Source Sans Pro"/>
                <a:cs typeface="Source Sans Pro"/>
              </a:rPr>
              <a:t>NOASTRĂ</a:t>
            </a:r>
            <a:endParaRPr lang="en-US" sz="9600" b="1" dirty="0">
              <a:solidFill>
                <a:schemeClr val="tx1"/>
              </a:solidFill>
              <a:latin typeface="Source Sans Pro"/>
              <a:cs typeface="Source Sans Pro"/>
            </a:endParaRPr>
          </a:p>
        </p:txBody>
      </p:sp>
      <p:sp>
        <p:nvSpPr>
          <p:cNvPr id="34" name="Content Placeholder 2"/>
          <p:cNvSpPr txBox="1">
            <a:spLocks/>
          </p:cNvSpPr>
          <p:nvPr/>
        </p:nvSpPr>
        <p:spPr bwMode="auto">
          <a:xfrm>
            <a:off x="15383216" y="5441470"/>
            <a:ext cx="8447377" cy="2677656"/>
          </a:xfrm>
          <a:prstGeom prst="rect">
            <a:avLst/>
          </a:prstGeom>
        </p:spPr>
        <p:txBody>
          <a:bodyPr wrap="non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defRPr/>
            </a:pPr>
            <a:r>
              <a:rPr lang="ro-RO" sz="12000" b="1" dirty="0">
                <a:solidFill>
                  <a:schemeClr val="tx1"/>
                </a:solidFill>
                <a:latin typeface="Source Sans Pro"/>
                <a:cs typeface="Source Sans Pro"/>
              </a:rPr>
              <a:t>99.66%</a:t>
            </a:r>
            <a:endParaRPr lang="en-US" sz="5400" b="1" dirty="0">
              <a:solidFill>
                <a:schemeClr val="tx1"/>
              </a:solidFill>
              <a:latin typeface="Source Sans Pro"/>
              <a:cs typeface="Source Sans Pro"/>
            </a:endParaRPr>
          </a:p>
          <a:p>
            <a:pPr marL="0" indent="0" algn="ctr">
              <a:spcBef>
                <a:spcPts val="0"/>
              </a:spcBef>
              <a:buNone/>
              <a:defRPr/>
            </a:pPr>
            <a:r>
              <a:rPr lang="ro-RO" sz="4800" b="1" dirty="0">
                <a:solidFill>
                  <a:schemeClr val="tx1"/>
                </a:solidFill>
                <a:latin typeface="Source Sans Pro"/>
                <a:cs typeface="Source Sans Pro"/>
              </a:rPr>
              <a:t>REDUCERE A COSTURILOR</a:t>
            </a:r>
            <a:endParaRPr lang="en-US" sz="4800" b="1" dirty="0">
              <a:solidFill>
                <a:schemeClr val="tx1"/>
              </a:solidFill>
              <a:latin typeface="Source Sans Pro"/>
              <a:cs typeface="Source Sans Pro"/>
            </a:endParaRPr>
          </a:p>
        </p:txBody>
      </p:sp>
      <p:grpSp>
        <p:nvGrpSpPr>
          <p:cNvPr id="18" name="Group 17"/>
          <p:cNvGrpSpPr>
            <a:grpSpLocks/>
          </p:cNvGrpSpPr>
          <p:nvPr/>
        </p:nvGrpSpPr>
        <p:grpSpPr bwMode="auto">
          <a:xfrm>
            <a:off x="11449844" y="2019844"/>
            <a:ext cx="1477962" cy="258763"/>
            <a:chOff x="1703388" y="2006913"/>
            <a:chExt cx="1478230" cy="258682"/>
          </a:xfrm>
        </p:grpSpPr>
        <p:sp>
          <p:nvSpPr>
            <p:cNvPr id="19" name="Oval 18"/>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0" name="Oval 19"/>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1" name="Oval 20"/>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2" name="Oval 21"/>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3" name="Oval 22"/>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24" name="TextBox 72"/>
          <p:cNvSpPr txBox="1">
            <a:spLocks noChangeArrowheads="1"/>
          </p:cNvSpPr>
          <p:nvPr/>
        </p:nvSpPr>
        <p:spPr bwMode="auto">
          <a:xfrm>
            <a:off x="7712847" y="913302"/>
            <a:ext cx="8975214"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dirty="0">
                <a:latin typeface="Source Sans Pro"/>
                <a:cs typeface="Source Sans Pro"/>
              </a:rPr>
              <a:t>Eficientizarea costurilor</a:t>
            </a:r>
            <a:endParaRPr lang="en-US" sz="6600" b="1" dirty="0">
              <a:latin typeface="Source Sans Pro"/>
              <a:cs typeface="Source Sans Pro"/>
            </a:endParaRPr>
          </a:p>
        </p:txBody>
      </p:sp>
      <p:sp>
        <p:nvSpPr>
          <p:cNvPr id="3" name="TextBox 2">
            <a:extLst>
              <a:ext uri="{FF2B5EF4-FFF2-40B4-BE49-F238E27FC236}">
                <a16:creationId xmlns:a16="http://schemas.microsoft.com/office/drawing/2014/main" id="{E7A30FAA-4D9E-446F-9C12-D17D04804086}"/>
              </a:ext>
            </a:extLst>
          </p:cNvPr>
          <p:cNvSpPr txBox="1"/>
          <p:nvPr/>
        </p:nvSpPr>
        <p:spPr>
          <a:xfrm>
            <a:off x="8905075" y="11122090"/>
            <a:ext cx="6412652" cy="769441"/>
          </a:xfrm>
          <a:prstGeom prst="rect">
            <a:avLst/>
          </a:prstGeom>
          <a:noFill/>
        </p:spPr>
        <p:txBody>
          <a:bodyPr wrap="square" rtlCol="0">
            <a:spAutoFit/>
          </a:bodyPr>
          <a:lstStyle/>
          <a:p>
            <a:pPr algn="ctr"/>
            <a:r>
              <a:rPr lang="ro-RO" sz="4400" dirty="0">
                <a:latin typeface="Source Sans Pro" panose="020B0503030403020204" pitchFamily="34" charset="0"/>
                <a:ea typeface="Source Sans Pro" panose="020B0503030403020204" pitchFamily="34" charset="0"/>
              </a:rPr>
              <a:t> </a:t>
            </a:r>
            <a:r>
              <a:rPr lang="ro-RO" sz="4400" b="1" dirty="0">
                <a:latin typeface="Source Sans Pro" panose="020B0503030403020204" pitchFamily="34" charset="0"/>
                <a:ea typeface="Source Sans Pro" panose="020B0503030403020204" pitchFamily="34" charset="0"/>
              </a:rPr>
              <a:t>vs. $12.000 – preț mediu</a:t>
            </a:r>
            <a:endParaRPr lang="en-US" sz="4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33042239"/>
      </p:ext>
    </p:extLst>
  </p:cSld>
  <p:clrMapOvr>
    <a:masterClrMapping/>
  </p:clrMapOvr>
  <mc:AlternateContent xmlns:mc="http://schemas.openxmlformats.org/markup-compatibility/2006" xmlns:p14="http://schemas.microsoft.com/office/powerpoint/2010/main">
    <mc:Choice Requires="p14">
      <p:transition spd="slow" p14:dur="4000" advClick="0">
        <p14:vortex dir="d"/>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44F15-6758-4703-83FA-AF516CC647BC}"/>
              </a:ext>
            </a:extLst>
          </p:cNvPr>
          <p:cNvSpPr txBox="1"/>
          <p:nvPr/>
        </p:nvSpPr>
        <p:spPr>
          <a:xfrm>
            <a:off x="5169159" y="5534561"/>
            <a:ext cx="14537094" cy="2646878"/>
          </a:xfrm>
          <a:prstGeom prst="rect">
            <a:avLst/>
          </a:prstGeom>
          <a:noFill/>
        </p:spPr>
        <p:txBody>
          <a:bodyPr wrap="square" rtlCol="0">
            <a:spAutoFit/>
          </a:bodyPr>
          <a:lstStyle/>
          <a:p>
            <a:pPr algn="ctr"/>
            <a:r>
              <a:rPr lang="ro-RO" sz="16600" dirty="0">
                <a:latin typeface="Source Sans Pro" panose="020B0503030403020204" pitchFamily="34" charset="0"/>
                <a:ea typeface="Source Sans Pro" panose="020B0503030403020204" pitchFamily="34" charset="0"/>
              </a:rPr>
              <a:t>VĂ MULȚUMIM!</a:t>
            </a:r>
            <a:endParaRPr lang="en-US" sz="166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61111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advClick="0" advTm="3300">
        <p15:prstTrans prst="fracture"/>
        <p:sndAc>
          <p:stSnd>
            <p:snd r:embed="rId2" name="Clapping_Sound_Effects-jDOrc8FmDy4.wav"/>
          </p:stSnd>
        </p:sndAc>
      </p:transition>
    </mc:Choice>
    <mc:Fallback xmlns="">
      <p:transition spd="slow" advClick="0" advTm="3300">
        <p:fade/>
        <p:sndAc>
          <p:stSnd>
            <p:snd r:embed="rId3" name="Clapping_Sound_Effects-jDOrc8FmDy4.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 name="TextBox 222"/>
          <p:cNvSpPr txBox="1"/>
          <p:nvPr/>
        </p:nvSpPr>
        <p:spPr>
          <a:xfrm>
            <a:off x="1631964" y="2856439"/>
            <a:ext cx="21023249" cy="9286050"/>
          </a:xfrm>
          <a:prstGeom prst="rect">
            <a:avLst/>
          </a:prstGeom>
          <a:noFill/>
        </p:spPr>
        <p:txBody>
          <a:bodyPr wrap="square" numCol="2" spcCol="640080" rtlCol="0">
            <a:noAutofit/>
          </a:bodyPr>
          <a:lstStyle/>
          <a:p>
            <a:pPr algn="just">
              <a:lnSpc>
                <a:spcPct val="130000"/>
              </a:lnSpc>
            </a:pPr>
            <a:r>
              <a:rPr lang="ro-RO" dirty="0"/>
              <a:t>O plăcuță Arduino este compusă dintr-un microcontroler Atmel AVR de 8-, 16- sau 32-biți (deși începând cu 2015 s-au folosit microcontrolere de la alți producători) cu componente complementare care facilitează programarea și încorporarea în alte circuite. Un aspect important la Arduino este că acesta dispune de conectori standard, care permit utilizatorului să conecteze plăcuța cu procesorul la diferite module interschimbabile numite shield-uri.</a:t>
            </a:r>
          </a:p>
          <a:p>
            <a:pPr algn="just">
              <a:lnSpc>
                <a:spcPct val="130000"/>
              </a:lnSpc>
            </a:pPr>
            <a:r>
              <a:rPr lang="ro-RO" dirty="0"/>
              <a:t>Proiectul Arduino oferă un mediu integrat de dezvoltare (IDE), care este o aplicație cross-platform, scrisă în Java.</a:t>
            </a:r>
          </a:p>
          <a:p>
            <a:pPr algn="just">
              <a:lnSpc>
                <a:spcPct val="130000"/>
              </a:lnSpc>
            </a:pPr>
            <a:r>
              <a:rPr lang="ro-RO" dirty="0"/>
              <a:t>Arduino IDE suportă limbajele de programare C și C++ folosind reguli speciale de organizare a codului.</a:t>
            </a:r>
            <a:endParaRPr lang="pt-BR" sz="2800" dirty="0">
              <a:latin typeface="Calibri Light"/>
              <a:cs typeface="Calibri Light"/>
            </a:endParaRPr>
          </a:p>
        </p:txBody>
      </p:sp>
      <p:pic>
        <p:nvPicPr>
          <p:cNvPr id="16" name="Picture Placeholder 15"/>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4909800" y="6076603"/>
            <a:ext cx="5267325" cy="5267325"/>
          </a:xfrm>
        </p:spPr>
      </p:pic>
      <p:grpSp>
        <p:nvGrpSpPr>
          <p:cNvPr id="13" name="Group 12"/>
          <p:cNvGrpSpPr>
            <a:grpSpLocks/>
          </p:cNvGrpSpPr>
          <p:nvPr/>
        </p:nvGrpSpPr>
        <p:grpSpPr bwMode="auto">
          <a:xfrm>
            <a:off x="11449844" y="2019844"/>
            <a:ext cx="1477962" cy="258763"/>
            <a:chOff x="1703388" y="2006913"/>
            <a:chExt cx="1478230" cy="258682"/>
          </a:xfrm>
        </p:grpSpPr>
        <p:sp>
          <p:nvSpPr>
            <p:cNvPr id="23" name="Oval 22"/>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4" name="Oval 23"/>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5" name="Oval 24"/>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6" name="Oval 25"/>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7" name="Oval 2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28" name="TextBox 72"/>
          <p:cNvSpPr txBox="1">
            <a:spLocks noChangeArrowheads="1"/>
          </p:cNvSpPr>
          <p:nvPr/>
        </p:nvSpPr>
        <p:spPr bwMode="auto">
          <a:xfrm>
            <a:off x="10712064" y="913302"/>
            <a:ext cx="2976777"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dirty="0">
                <a:latin typeface="Source Sans Pro"/>
                <a:cs typeface="Source Sans Pro"/>
              </a:rPr>
              <a:t>Arduino</a:t>
            </a:r>
            <a:endParaRPr lang="en-US" sz="6600" b="1" dirty="0">
              <a:latin typeface="Source Sans Pro"/>
              <a:cs typeface="Source Sans Pro"/>
            </a:endParaRPr>
          </a:p>
        </p:txBody>
      </p:sp>
    </p:spTree>
    <p:extLst>
      <p:ext uri="{BB962C8B-B14F-4D97-AF65-F5344CB8AC3E}">
        <p14:creationId xmlns:p14="http://schemas.microsoft.com/office/powerpoint/2010/main" val="2867580219"/>
      </p:ext>
    </p:extLst>
  </p:cSld>
  <p:clrMapOvr>
    <a:masterClrMapping/>
  </p:clrMapOvr>
  <mc:AlternateContent xmlns:mc="http://schemas.openxmlformats.org/markup-compatibility/2006" xmlns:p14="http://schemas.microsoft.com/office/powerpoint/2010/main">
    <mc:Choice Requires="p14">
      <p:transition spd="slow" p14:dur="4400" advClick="0">
        <p14:honeycomb/>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 name="TextBox 222"/>
          <p:cNvSpPr txBox="1"/>
          <p:nvPr/>
        </p:nvSpPr>
        <p:spPr>
          <a:xfrm>
            <a:off x="14082379" y="2856439"/>
            <a:ext cx="6628275" cy="9286050"/>
          </a:xfrm>
          <a:prstGeom prst="rect">
            <a:avLst/>
          </a:prstGeom>
          <a:noFill/>
        </p:spPr>
        <p:txBody>
          <a:bodyPr wrap="square" numCol="1" spcCol="640080" rtlCol="0">
            <a:noAutofit/>
          </a:bodyPr>
          <a:lstStyle/>
          <a:p>
            <a:pPr algn="just">
              <a:lnSpc>
                <a:spcPct val="130000"/>
              </a:lnSpc>
            </a:pPr>
            <a:r>
              <a:rPr lang="ro-RO" dirty="0"/>
              <a:t>Ecranul LCD (Liquid Crystal Display) este un modul electronic de afișare și se găsește într-o gamă largă de aplicații.</a:t>
            </a:r>
          </a:p>
          <a:p>
            <a:pPr algn="just">
              <a:lnSpc>
                <a:spcPct val="130000"/>
              </a:lnSpc>
            </a:pPr>
            <a:r>
              <a:rPr lang="ro-RO" dirty="0"/>
              <a:t>Un ecran LCD de 16x2 înseamnă că poate afișa 16 caractere pe linie și există 2 astfel de linii. În acest ecran LCD fiecare caracter este afișat în matrice de 5x7 pixeli. Acest LCD are două registre, și anume Command și Data.</a:t>
            </a:r>
          </a:p>
          <a:p>
            <a:pPr algn="just">
              <a:lnSpc>
                <a:spcPct val="130000"/>
              </a:lnSpc>
            </a:pPr>
            <a:endParaRPr lang="pt-BR" sz="2800" dirty="0">
              <a:latin typeface="Calibri Light"/>
              <a:cs typeface="Calibri Light"/>
            </a:endParaRPr>
          </a:p>
        </p:txBody>
      </p:sp>
      <p:grpSp>
        <p:nvGrpSpPr>
          <p:cNvPr id="13" name="Group 12"/>
          <p:cNvGrpSpPr>
            <a:grpSpLocks/>
          </p:cNvGrpSpPr>
          <p:nvPr/>
        </p:nvGrpSpPr>
        <p:grpSpPr bwMode="auto">
          <a:xfrm>
            <a:off x="11449844" y="2019844"/>
            <a:ext cx="1477962" cy="258763"/>
            <a:chOff x="1703388" y="2006913"/>
            <a:chExt cx="1478230" cy="258682"/>
          </a:xfrm>
        </p:grpSpPr>
        <p:sp>
          <p:nvSpPr>
            <p:cNvPr id="23" name="Oval 22"/>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4" name="Oval 23"/>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5" name="Oval 24"/>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6" name="Oval 25"/>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7" name="Oval 2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pic>
        <p:nvPicPr>
          <p:cNvPr id="16" name="Picture Placeholder 15"/>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722437" y="1421133"/>
            <a:ext cx="5267325" cy="5267325"/>
          </a:xfrm>
        </p:spPr>
      </p:pic>
      <p:sp>
        <p:nvSpPr>
          <p:cNvPr id="28" name="TextBox 72"/>
          <p:cNvSpPr txBox="1">
            <a:spLocks noChangeArrowheads="1"/>
          </p:cNvSpPr>
          <p:nvPr/>
        </p:nvSpPr>
        <p:spPr bwMode="auto">
          <a:xfrm>
            <a:off x="10318528" y="913302"/>
            <a:ext cx="3763851"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dirty="0">
                <a:latin typeface="Source Sans Pro"/>
                <a:cs typeface="Source Sans Pro"/>
              </a:rPr>
              <a:t>Ecran LCD</a:t>
            </a:r>
            <a:endParaRPr lang="en-US" sz="6600" b="1" dirty="0">
              <a:latin typeface="Source Sans Pro"/>
              <a:cs typeface="Source Sans Pro"/>
            </a:endParaRPr>
          </a:p>
        </p:txBody>
      </p:sp>
      <p:pic>
        <p:nvPicPr>
          <p:cNvPr id="12" name="Imagine 5">
            <a:extLst>
              <a:ext uri="{FF2B5EF4-FFF2-40B4-BE49-F238E27FC236}">
                <a16:creationId xmlns:a16="http://schemas.microsoft.com/office/drawing/2014/main" id="{1BFF50FF-46C0-40D9-98C9-597BF7B83E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22437" y="6377247"/>
            <a:ext cx="8688128" cy="5267324"/>
          </a:xfrm>
          <a:prstGeom prst="rect">
            <a:avLst/>
          </a:prstGeom>
          <a:noFill/>
          <a:ln>
            <a:noFill/>
          </a:ln>
        </p:spPr>
      </p:pic>
    </p:spTree>
    <p:extLst>
      <p:ext uri="{BB962C8B-B14F-4D97-AF65-F5344CB8AC3E}">
        <p14:creationId xmlns:p14="http://schemas.microsoft.com/office/powerpoint/2010/main" val="1520952970"/>
      </p:ext>
    </p:extLst>
  </p:cSld>
  <p:clrMapOvr>
    <a:masterClrMapping/>
  </p:clrMapOvr>
  <mc:AlternateContent xmlns:mc="http://schemas.openxmlformats.org/markup-compatibility/2006" xmlns:p14="http://schemas.microsoft.com/office/powerpoint/2010/main">
    <mc:Choice Requires="p14">
      <p:transition spd="slow" p14:dur="3900" advClick="0">
        <p14:glitter pattern="hexagon"/>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 name="TextBox 222"/>
          <p:cNvSpPr txBox="1"/>
          <p:nvPr/>
        </p:nvSpPr>
        <p:spPr>
          <a:xfrm>
            <a:off x="1982000" y="2965682"/>
            <a:ext cx="21023249" cy="9286050"/>
          </a:xfrm>
          <a:prstGeom prst="rect">
            <a:avLst/>
          </a:prstGeom>
          <a:noFill/>
        </p:spPr>
        <p:txBody>
          <a:bodyPr wrap="square" numCol="2" spcCol="640080" rtlCol="0">
            <a:noAutofit/>
          </a:bodyPr>
          <a:lstStyle/>
          <a:p>
            <a:r>
              <a:rPr lang="ro-RO" dirty="0"/>
              <a:t>Senzorul infraroșu pasiv este un dispozitiv electronic care măsoară radiația infraroșie emisă de obiecte aflate în câmpul său vizual. Este mai ales folosit în construcția detectoarelor de mișcare.</a:t>
            </a:r>
            <a:endParaRPr lang="en-US" dirty="0"/>
          </a:p>
          <a:p>
            <a:r>
              <a:rPr lang="ro-RO" dirty="0"/>
              <a:t>Un detector de mișcare este un dispozitiv de recunoaștere a mișcărilor de corpuri (obiecte, persoane) în vecinătatea lui.</a:t>
            </a:r>
          </a:p>
          <a:p>
            <a:r>
              <a:rPr lang="ro-RO" dirty="0"/>
              <a:t>Lumina în infraroșu ajunge la senzorul propriu-zis care transformă această energie infraroșie în energie electrică, care poate fi analizată de un circuit de procesare (procesor) și care va diferenția alarmele false de alarmele reale.</a:t>
            </a:r>
            <a:endParaRPr lang="en-US" dirty="0"/>
          </a:p>
        </p:txBody>
      </p:sp>
      <p:pic>
        <p:nvPicPr>
          <p:cNvPr id="16" name="Picture Placeholder 15"/>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4244782" y="3209172"/>
            <a:ext cx="7322391" cy="7297655"/>
          </a:xfrm>
        </p:spPr>
      </p:pic>
      <p:grpSp>
        <p:nvGrpSpPr>
          <p:cNvPr id="13" name="Group 12"/>
          <p:cNvGrpSpPr>
            <a:grpSpLocks/>
          </p:cNvGrpSpPr>
          <p:nvPr/>
        </p:nvGrpSpPr>
        <p:grpSpPr bwMode="auto">
          <a:xfrm>
            <a:off x="11449844" y="2019844"/>
            <a:ext cx="1477962" cy="258763"/>
            <a:chOff x="1703388" y="2006913"/>
            <a:chExt cx="1478230" cy="258682"/>
          </a:xfrm>
        </p:grpSpPr>
        <p:sp>
          <p:nvSpPr>
            <p:cNvPr id="23" name="Oval 22"/>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4" name="Oval 23"/>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5" name="Oval 24"/>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6" name="Oval 25"/>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7" name="Oval 2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28" name="TextBox 72"/>
          <p:cNvSpPr txBox="1">
            <a:spLocks noChangeArrowheads="1"/>
          </p:cNvSpPr>
          <p:nvPr/>
        </p:nvSpPr>
        <p:spPr bwMode="auto">
          <a:xfrm>
            <a:off x="9356728" y="913302"/>
            <a:ext cx="5687454"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dirty="0">
                <a:latin typeface="Source Sans Pro"/>
                <a:cs typeface="Source Sans Pro"/>
              </a:rPr>
              <a:t>Senzor IR pasiv</a:t>
            </a:r>
            <a:endParaRPr lang="en-US" sz="6600" b="1" dirty="0">
              <a:latin typeface="Source Sans Pro"/>
              <a:cs typeface="Source Sans Pro"/>
            </a:endParaRPr>
          </a:p>
        </p:txBody>
      </p:sp>
    </p:spTree>
    <p:extLst>
      <p:ext uri="{BB962C8B-B14F-4D97-AF65-F5344CB8AC3E}">
        <p14:creationId xmlns:p14="http://schemas.microsoft.com/office/powerpoint/2010/main" val="3454890379"/>
      </p:ext>
    </p:extLst>
  </p:cSld>
  <p:clrMapOvr>
    <a:masterClrMapping/>
  </p:clrMapOvr>
  <mc:AlternateContent xmlns:mc="http://schemas.openxmlformats.org/markup-compatibility/2006" xmlns:p14="http://schemas.microsoft.com/office/powerpoint/2010/main">
    <mc:Choice Requires="p14">
      <p:transition spd="slow" p14:dur="4000" advClick="0">
        <p14:vortex dir="d"/>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 name="TextBox 222"/>
          <p:cNvSpPr txBox="1"/>
          <p:nvPr/>
        </p:nvSpPr>
        <p:spPr>
          <a:xfrm>
            <a:off x="2111381" y="2965682"/>
            <a:ext cx="21023249" cy="9286050"/>
          </a:xfrm>
          <a:prstGeom prst="rect">
            <a:avLst/>
          </a:prstGeom>
          <a:noFill/>
        </p:spPr>
        <p:txBody>
          <a:bodyPr wrap="square" numCol="2" spcCol="640080" rtlCol="0">
            <a:noAutofit/>
          </a:bodyPr>
          <a:lstStyle/>
          <a:p>
            <a:r>
              <a:rPr lang="ro-RO" b="1" dirty="0"/>
              <a:t>Armătura</a:t>
            </a:r>
            <a:r>
              <a:rPr lang="ro-RO" dirty="0"/>
              <a:t> este un electromagnet realizat prin înfășurarea sârmelor subțiri în jurul a doi sau mai mulți poli ai unui miez metalic. Are o axă, iar comutatorul este atașat de ax.</a:t>
            </a:r>
          </a:p>
          <a:p>
            <a:r>
              <a:rPr lang="ro-RO" b="1" dirty="0"/>
              <a:t>Comutatorul și periile </a:t>
            </a:r>
            <a:r>
              <a:rPr lang="ro-RO" dirty="0"/>
              <a:t>lucrează împreună pentru a-i permite fluxului curentului să ajungă la electromagnet și pentru a răsturna direcția pe care electronii o străbat la momentul potrivit.</a:t>
            </a:r>
          </a:p>
          <a:p>
            <a:r>
              <a:rPr lang="en-US" b="1" dirty="0" err="1"/>
              <a:t>Magnetul</a:t>
            </a:r>
            <a:r>
              <a:rPr lang="en-US" b="1" dirty="0"/>
              <a:t> de </a:t>
            </a:r>
            <a:r>
              <a:rPr lang="en-US" b="1" dirty="0" err="1"/>
              <a:t>câmp</a:t>
            </a:r>
            <a:r>
              <a:rPr lang="en-US" b="1" dirty="0"/>
              <a:t> </a:t>
            </a:r>
            <a:r>
              <a:rPr lang="en-US" dirty="0" err="1"/>
              <a:t>poate</a:t>
            </a:r>
            <a:r>
              <a:rPr lang="en-US" dirty="0"/>
              <a:t> fi </a:t>
            </a:r>
            <a:r>
              <a:rPr lang="en-US" dirty="0" err="1"/>
              <a:t>în</a:t>
            </a:r>
            <a:r>
              <a:rPr lang="en-US" dirty="0"/>
              <a:t> </a:t>
            </a:r>
            <a:r>
              <a:rPr lang="en-US" dirty="0" err="1"/>
              <a:t>unele</a:t>
            </a:r>
            <a:r>
              <a:rPr lang="en-US" dirty="0"/>
              <a:t> </a:t>
            </a:r>
            <a:r>
              <a:rPr lang="en-US" dirty="0" err="1"/>
              <a:t>cazuri</a:t>
            </a:r>
            <a:r>
              <a:rPr lang="en-US" dirty="0"/>
              <a:t> </a:t>
            </a:r>
            <a:r>
              <a:rPr lang="en-US" dirty="0" err="1"/>
              <a:t>și</a:t>
            </a:r>
            <a:r>
              <a:rPr lang="en-US" dirty="0"/>
              <a:t> un electromagnet. </a:t>
            </a:r>
            <a:r>
              <a:rPr lang="en-US" dirty="0" err="1"/>
              <a:t>Acesta</a:t>
            </a:r>
            <a:r>
              <a:rPr lang="en-US" dirty="0"/>
              <a:t> </a:t>
            </a:r>
            <a:r>
              <a:rPr lang="en-US" dirty="0" err="1"/>
              <a:t>este</a:t>
            </a:r>
            <a:r>
              <a:rPr lang="en-US" dirty="0"/>
              <a:t> </a:t>
            </a:r>
            <a:r>
              <a:rPr lang="en-US" dirty="0" err="1"/>
              <a:t>asemeni</a:t>
            </a:r>
            <a:r>
              <a:rPr lang="en-US" dirty="0"/>
              <a:t> </a:t>
            </a:r>
            <a:r>
              <a:rPr lang="en-US" dirty="0" err="1"/>
              <a:t>unui</a:t>
            </a:r>
            <a:r>
              <a:rPr lang="en-US" dirty="0"/>
              <a:t> magnet </a:t>
            </a:r>
            <a:r>
              <a:rPr lang="en-US" dirty="0" err="1"/>
              <a:t>în</a:t>
            </a:r>
            <a:r>
              <a:rPr lang="en-US" dirty="0"/>
              <a:t> </a:t>
            </a:r>
            <a:r>
              <a:rPr lang="en-US" dirty="0" err="1"/>
              <a:t>formă</a:t>
            </a:r>
            <a:r>
              <a:rPr lang="en-US" dirty="0"/>
              <a:t> de </a:t>
            </a:r>
            <a:r>
              <a:rPr lang="en-US" dirty="0" err="1"/>
              <a:t>potcoavă</a:t>
            </a:r>
            <a:r>
              <a:rPr lang="en-US" dirty="0"/>
              <a:t>. </a:t>
            </a:r>
            <a:r>
              <a:rPr lang="en-US" dirty="0" err="1"/>
              <a:t>Electromagnetul</a:t>
            </a:r>
            <a:r>
              <a:rPr lang="en-US" dirty="0"/>
              <a:t> </a:t>
            </a:r>
            <a:r>
              <a:rPr lang="ro-RO" dirty="0"/>
              <a:t>pune în</a:t>
            </a:r>
            <a:r>
              <a:rPr lang="en-US" dirty="0"/>
              <a:t> </a:t>
            </a:r>
            <a:r>
              <a:rPr lang="en-US" dirty="0" err="1"/>
              <a:t>funcți</a:t>
            </a:r>
            <a:r>
              <a:rPr lang="ro-RO" dirty="0"/>
              <a:t>une</a:t>
            </a:r>
            <a:r>
              <a:rPr lang="en-US" dirty="0"/>
              <a:t> un motor electric.</a:t>
            </a:r>
          </a:p>
          <a:p>
            <a:endParaRPr lang="en-US" dirty="0"/>
          </a:p>
        </p:txBody>
      </p:sp>
      <p:pic>
        <p:nvPicPr>
          <p:cNvPr id="16" name="Picture Placeholder 15"/>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5682858" y="1928965"/>
            <a:ext cx="7322391" cy="5799455"/>
          </a:xfrm>
        </p:spPr>
      </p:pic>
      <p:grpSp>
        <p:nvGrpSpPr>
          <p:cNvPr id="13" name="Group 12"/>
          <p:cNvGrpSpPr>
            <a:grpSpLocks/>
          </p:cNvGrpSpPr>
          <p:nvPr/>
        </p:nvGrpSpPr>
        <p:grpSpPr bwMode="auto">
          <a:xfrm>
            <a:off x="11449844" y="2019844"/>
            <a:ext cx="1477962" cy="258763"/>
            <a:chOff x="1703388" y="2006913"/>
            <a:chExt cx="1478230" cy="258682"/>
          </a:xfrm>
        </p:grpSpPr>
        <p:sp>
          <p:nvSpPr>
            <p:cNvPr id="23" name="Oval 22"/>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4" name="Oval 23"/>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5" name="Oval 24"/>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6" name="Oval 25"/>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7" name="Oval 2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28" name="TextBox 72"/>
          <p:cNvSpPr txBox="1">
            <a:spLocks noChangeArrowheads="1"/>
          </p:cNvSpPr>
          <p:nvPr/>
        </p:nvSpPr>
        <p:spPr bwMode="auto">
          <a:xfrm>
            <a:off x="9577946" y="913302"/>
            <a:ext cx="5245027"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dirty="0">
                <a:latin typeface="Source Sans Pro"/>
                <a:cs typeface="Source Sans Pro"/>
              </a:rPr>
              <a:t>Motor Electric</a:t>
            </a:r>
            <a:endParaRPr lang="en-US" sz="6600" b="1" dirty="0">
              <a:latin typeface="Source Sans Pro"/>
              <a:cs typeface="Source Sans Pro"/>
            </a:endParaRPr>
          </a:p>
        </p:txBody>
      </p:sp>
      <p:pic>
        <p:nvPicPr>
          <p:cNvPr id="11" name="Imagine 15">
            <a:extLst>
              <a:ext uri="{FF2B5EF4-FFF2-40B4-BE49-F238E27FC236}">
                <a16:creationId xmlns:a16="http://schemas.microsoft.com/office/drawing/2014/main" id="{6A32AA16-E96E-4C62-A5A4-A1D028B5FB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78364" y="7728420"/>
            <a:ext cx="3331378" cy="3415492"/>
          </a:xfrm>
          <a:prstGeom prst="rect">
            <a:avLst/>
          </a:prstGeom>
          <a:noFill/>
          <a:ln>
            <a:noFill/>
          </a:ln>
        </p:spPr>
      </p:pic>
    </p:spTree>
    <p:extLst>
      <p:ext uri="{BB962C8B-B14F-4D97-AF65-F5344CB8AC3E}">
        <p14:creationId xmlns:p14="http://schemas.microsoft.com/office/powerpoint/2010/main" val="2757627158"/>
      </p:ext>
    </p:extLst>
  </p:cSld>
  <p:clrMapOvr>
    <a:masterClrMapping/>
  </p:clrMapOvr>
  <mc:AlternateContent xmlns:mc="http://schemas.openxmlformats.org/markup-compatibility/2006" xmlns:p14="http://schemas.microsoft.com/office/powerpoint/2010/main">
    <mc:Choice Requires="p14">
      <p:transition spd="slow" p14:dur="4400" advClick="0">
        <p14:honeycomb/>
      </p:transition>
    </mc:Choice>
    <mc:Fallback xmlns="">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8" name="Group 37"/>
          <p:cNvGrpSpPr/>
          <p:nvPr/>
        </p:nvGrpSpPr>
        <p:grpSpPr>
          <a:xfrm>
            <a:off x="1156083" y="7654298"/>
            <a:ext cx="5686547" cy="4180917"/>
            <a:chOff x="4119923" y="6527169"/>
            <a:chExt cx="5686547" cy="4180917"/>
          </a:xfrm>
        </p:grpSpPr>
        <p:grpSp>
          <p:nvGrpSpPr>
            <p:cNvPr id="39" name="Group 38"/>
            <p:cNvGrpSpPr/>
            <p:nvPr/>
          </p:nvGrpSpPr>
          <p:grpSpPr>
            <a:xfrm>
              <a:off x="8401547" y="6527169"/>
              <a:ext cx="1404923" cy="1294259"/>
              <a:chOff x="13296064" y="10607541"/>
              <a:chExt cx="1265763" cy="1166060"/>
            </a:xfrm>
            <a:solidFill>
              <a:schemeClr val="accent2"/>
            </a:solidFill>
          </p:grpSpPr>
          <p:sp>
            <p:nvSpPr>
              <p:cNvPr id="51"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55" name="Freeform 270"/>
              <p:cNvSpPr>
                <a:spLocks noChangeArrowheads="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sp>
          <p:nvSpPr>
            <p:cNvPr id="40" name="Freeform 39"/>
            <p:cNvSpPr>
              <a:spLocks noChangeArrowheads="1"/>
            </p:cNvSpPr>
            <p:nvPr/>
          </p:nvSpPr>
          <p:spPr bwMode="auto">
            <a:xfrm>
              <a:off x="8823697" y="6906421"/>
              <a:ext cx="532732" cy="532736"/>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nvGrpSpPr>
            <p:cNvPr id="42" name="Group 41"/>
            <p:cNvGrpSpPr/>
            <p:nvPr/>
          </p:nvGrpSpPr>
          <p:grpSpPr>
            <a:xfrm>
              <a:off x="7972912" y="7036446"/>
              <a:ext cx="304072" cy="303870"/>
              <a:chOff x="8571240" y="5550087"/>
              <a:chExt cx="304072" cy="303870"/>
            </a:xfrm>
          </p:grpSpPr>
          <p:sp>
            <p:nvSpPr>
              <p:cNvPr id="46"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nvGrpSpPr>
              <p:cNvPr id="48" name="Group 47"/>
              <p:cNvGrpSpPr/>
              <p:nvPr/>
            </p:nvGrpSpPr>
            <p:grpSpPr>
              <a:xfrm>
                <a:off x="8633181" y="5620427"/>
                <a:ext cx="183006" cy="180070"/>
                <a:chOff x="8633181" y="5620427"/>
                <a:chExt cx="183006" cy="180070"/>
              </a:xfrm>
              <a:solidFill>
                <a:schemeClr val="bg1"/>
              </a:solidFill>
            </p:grpSpPr>
            <p:sp>
              <p:nvSpPr>
                <p:cNvPr id="49"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50"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grpSp>
        <p:sp>
          <p:nvSpPr>
            <p:cNvPr id="43" name="TextBox 42"/>
            <p:cNvSpPr txBox="1"/>
            <p:nvPr/>
          </p:nvSpPr>
          <p:spPr>
            <a:xfrm>
              <a:off x="6116284" y="6773924"/>
              <a:ext cx="1935392" cy="677072"/>
            </a:xfrm>
            <a:prstGeom prst="rect">
              <a:avLst/>
            </a:prstGeom>
            <a:noFill/>
          </p:spPr>
          <p:txBody>
            <a:bodyPr wrap="none" lIns="182843" tIns="91422" rIns="182843" bIns="91422" rtlCol="0">
              <a:spAutoFit/>
            </a:bodyPr>
            <a:lstStyle/>
            <a:p>
              <a:pPr algn="r"/>
              <a:r>
                <a:rPr lang="ro-RO" sz="3200" b="1" dirty="0">
                  <a:latin typeface="Source Sans Pro"/>
                </a:rPr>
                <a:t>Exemple</a:t>
              </a:r>
              <a:endParaRPr lang="id-ID" sz="3200" b="1" dirty="0">
                <a:latin typeface="Source Sans Pro"/>
              </a:endParaRPr>
            </a:p>
          </p:txBody>
        </p:sp>
        <p:sp>
          <p:nvSpPr>
            <p:cNvPr id="45" name="TextBox 44"/>
            <p:cNvSpPr txBox="1"/>
            <p:nvPr/>
          </p:nvSpPr>
          <p:spPr>
            <a:xfrm>
              <a:off x="4119923" y="7261153"/>
              <a:ext cx="4351267" cy="3446933"/>
            </a:xfrm>
            <a:prstGeom prst="rect">
              <a:avLst/>
            </a:prstGeom>
            <a:noFill/>
          </p:spPr>
          <p:txBody>
            <a:bodyPr wrap="square" lIns="219419" tIns="109710" rIns="219419" bIns="109710" rtlCol="0">
              <a:spAutoFit/>
            </a:bodyPr>
            <a:lstStyle/>
            <a:p>
              <a:pPr algn="r">
                <a:lnSpc>
                  <a:spcPct val="110000"/>
                </a:lnSpc>
              </a:pPr>
              <a:r>
                <a:rPr lang="ro-RO" sz="2400" dirty="0"/>
                <a:t>Iluminarea unei camere întunecate prin pulsații periodice de luminii.</a:t>
              </a:r>
            </a:p>
            <a:p>
              <a:pPr algn="r">
                <a:lnSpc>
                  <a:spcPct val="110000"/>
                </a:lnSpc>
              </a:pPr>
              <a:r>
                <a:rPr lang="ro-RO" sz="2400" dirty="0"/>
                <a:t>Proiectarea unei imagini pe un ecran printr-un disc rotativ cu fante care trec alternativ prin fața sursei și opresc proiecția luminii</a:t>
              </a:r>
              <a:endParaRPr lang="en-US" sz="2400" dirty="0">
                <a:latin typeface="Calibri Light"/>
                <a:cs typeface="Calibri Light"/>
              </a:endParaRPr>
            </a:p>
          </p:txBody>
        </p:sp>
      </p:grpSp>
      <p:grpSp>
        <p:nvGrpSpPr>
          <p:cNvPr id="56" name="Group 55"/>
          <p:cNvGrpSpPr/>
          <p:nvPr/>
        </p:nvGrpSpPr>
        <p:grpSpPr>
          <a:xfrm>
            <a:off x="17105679" y="7629315"/>
            <a:ext cx="5770853" cy="3781978"/>
            <a:chOff x="14570915" y="6527320"/>
            <a:chExt cx="5770853" cy="3781978"/>
          </a:xfrm>
        </p:grpSpPr>
        <p:grpSp>
          <p:nvGrpSpPr>
            <p:cNvPr id="57" name="Group 56"/>
            <p:cNvGrpSpPr/>
            <p:nvPr/>
          </p:nvGrpSpPr>
          <p:grpSpPr>
            <a:xfrm>
              <a:off x="14570915" y="6527320"/>
              <a:ext cx="1404923" cy="1294259"/>
              <a:chOff x="14726875" y="6750120"/>
              <a:chExt cx="1404923" cy="1294259"/>
            </a:xfrm>
          </p:grpSpPr>
          <p:grpSp>
            <p:nvGrpSpPr>
              <p:cNvPr id="81" name="Group 80"/>
              <p:cNvGrpSpPr/>
              <p:nvPr/>
            </p:nvGrpSpPr>
            <p:grpSpPr>
              <a:xfrm>
                <a:off x="14726875" y="6750120"/>
                <a:ext cx="1404923" cy="1294259"/>
                <a:chOff x="13296064" y="10607541"/>
                <a:chExt cx="1265763" cy="1166060"/>
              </a:xfrm>
              <a:solidFill>
                <a:schemeClr val="accent2"/>
              </a:solidFill>
            </p:grpSpPr>
            <p:sp>
              <p:nvSpPr>
                <p:cNvPr id="83"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4"/>
                </a:solidFill>
                <a:ln w="9525" cap="flat">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84" name="Freeform 270"/>
                <p:cNvSpPr>
                  <a:spLocks noChangeArrowheads="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4"/>
                </a:solidFill>
                <a:ln w="9525" cap="flat">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sp>
            <p:nvSpPr>
              <p:cNvPr id="82" name="Freeform 116"/>
              <p:cNvSpPr>
                <a:spLocks noChangeArrowheads="1"/>
              </p:cNvSpPr>
              <p:nvPr/>
            </p:nvSpPr>
            <p:spPr bwMode="auto">
              <a:xfrm>
                <a:off x="15167722" y="7085367"/>
                <a:ext cx="532736" cy="553830"/>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sp>
          <p:nvSpPr>
            <p:cNvPr id="58" name="TextBox 57"/>
            <p:cNvSpPr txBox="1"/>
            <p:nvPr/>
          </p:nvSpPr>
          <p:spPr>
            <a:xfrm>
              <a:off x="16311252" y="6794716"/>
              <a:ext cx="4030516" cy="677072"/>
            </a:xfrm>
            <a:prstGeom prst="rect">
              <a:avLst/>
            </a:prstGeom>
            <a:noFill/>
          </p:spPr>
          <p:txBody>
            <a:bodyPr wrap="none" lIns="182843" tIns="91422" rIns="182843" bIns="91422" rtlCol="0">
              <a:spAutoFit/>
            </a:bodyPr>
            <a:lstStyle/>
            <a:p>
              <a:r>
                <a:rPr lang="ro-RO" sz="3200" b="1" dirty="0">
                  <a:latin typeface="Source Sans Pro"/>
                </a:rPr>
                <a:t>Staționare aparentă</a:t>
              </a:r>
              <a:endParaRPr lang="id-ID" sz="3200" b="1" dirty="0">
                <a:latin typeface="Source Sans Pro"/>
              </a:endParaRPr>
            </a:p>
          </p:txBody>
        </p:sp>
        <p:grpSp>
          <p:nvGrpSpPr>
            <p:cNvPr id="59" name="Group 58"/>
            <p:cNvGrpSpPr/>
            <p:nvPr/>
          </p:nvGrpSpPr>
          <p:grpSpPr>
            <a:xfrm>
              <a:off x="16087511" y="7015531"/>
              <a:ext cx="304072" cy="303870"/>
              <a:chOff x="8571240" y="5550087"/>
              <a:chExt cx="304072" cy="303870"/>
            </a:xfrm>
          </p:grpSpPr>
          <p:sp>
            <p:nvSpPr>
              <p:cNvPr id="64"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nvGrpSpPr>
              <p:cNvPr id="66" name="Group 65"/>
              <p:cNvGrpSpPr/>
              <p:nvPr/>
            </p:nvGrpSpPr>
            <p:grpSpPr>
              <a:xfrm>
                <a:off x="8633181" y="5620427"/>
                <a:ext cx="183006" cy="180070"/>
                <a:chOff x="8633181" y="5620427"/>
                <a:chExt cx="183006" cy="180070"/>
              </a:xfrm>
              <a:solidFill>
                <a:schemeClr val="bg1"/>
              </a:solidFill>
            </p:grpSpPr>
            <p:sp>
              <p:nvSpPr>
                <p:cNvPr id="67"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69"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grpSp>
        <p:sp>
          <p:nvSpPr>
            <p:cNvPr id="60" name="TextBox 59"/>
            <p:cNvSpPr txBox="1"/>
            <p:nvPr/>
          </p:nvSpPr>
          <p:spPr>
            <a:xfrm>
              <a:off x="15897005" y="7268630"/>
              <a:ext cx="4295219" cy="3040668"/>
            </a:xfrm>
            <a:prstGeom prst="rect">
              <a:avLst/>
            </a:prstGeom>
            <a:noFill/>
          </p:spPr>
          <p:txBody>
            <a:bodyPr wrap="square" lIns="219419" tIns="109710" rIns="219419" bIns="109710" rtlCol="0">
              <a:spAutoFit/>
            </a:bodyPr>
            <a:lstStyle/>
            <a:p>
              <a:pPr>
                <a:lnSpc>
                  <a:spcPct val="110000"/>
                </a:lnSpc>
              </a:pPr>
              <a:r>
                <a:rPr lang="ro-RO" sz="2400" dirty="0"/>
                <a:t>Iluzia de aparentă lipsă de mișcare sau a unei mișcări încetinite are loc când un obiect aflat într-o mișcare periodică de frecvență f</a:t>
              </a:r>
              <a:r>
                <a:rPr lang="ro-RO" sz="2400" baseline="-25000" dirty="0"/>
                <a:t>1</a:t>
              </a:r>
              <a:r>
                <a:rPr lang="ro-RO" sz="2400" dirty="0"/>
                <a:t>, ajunge într-o poziție anterioară.</a:t>
              </a:r>
              <a:endParaRPr lang="en-US" sz="2400" dirty="0">
                <a:latin typeface="Calibri Light"/>
                <a:cs typeface="Calibri Light"/>
              </a:endParaRPr>
            </a:p>
          </p:txBody>
        </p:sp>
      </p:grpSp>
      <p:grpSp>
        <p:nvGrpSpPr>
          <p:cNvPr id="112" name="Group 111"/>
          <p:cNvGrpSpPr/>
          <p:nvPr/>
        </p:nvGrpSpPr>
        <p:grpSpPr>
          <a:xfrm>
            <a:off x="894058" y="2331035"/>
            <a:ext cx="5948572" cy="3517890"/>
            <a:chOff x="3857898" y="6527169"/>
            <a:chExt cx="5948572" cy="3517890"/>
          </a:xfrm>
        </p:grpSpPr>
        <p:grpSp>
          <p:nvGrpSpPr>
            <p:cNvPr id="113" name="Group 112"/>
            <p:cNvGrpSpPr/>
            <p:nvPr/>
          </p:nvGrpSpPr>
          <p:grpSpPr>
            <a:xfrm>
              <a:off x="8401547" y="6527169"/>
              <a:ext cx="1404923" cy="1294259"/>
              <a:chOff x="13296064" y="10607541"/>
              <a:chExt cx="1265763" cy="1166060"/>
            </a:xfrm>
            <a:solidFill>
              <a:schemeClr val="accent2"/>
            </a:solidFill>
          </p:grpSpPr>
          <p:sp>
            <p:nvSpPr>
              <p:cNvPr id="122"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123" name="Freeform 270"/>
              <p:cNvSpPr>
                <a:spLocks noChangeArrowheads="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sp>
          <p:nvSpPr>
            <p:cNvPr id="114" name="Freeform 113"/>
            <p:cNvSpPr>
              <a:spLocks noChangeArrowheads="1"/>
            </p:cNvSpPr>
            <p:nvPr/>
          </p:nvSpPr>
          <p:spPr bwMode="auto">
            <a:xfrm>
              <a:off x="8823697" y="6906421"/>
              <a:ext cx="532732" cy="532736"/>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nvGrpSpPr>
            <p:cNvPr id="115" name="Group 114"/>
            <p:cNvGrpSpPr/>
            <p:nvPr/>
          </p:nvGrpSpPr>
          <p:grpSpPr>
            <a:xfrm>
              <a:off x="7972912" y="7036446"/>
              <a:ext cx="304072" cy="303870"/>
              <a:chOff x="8571240" y="5550087"/>
              <a:chExt cx="304072" cy="303870"/>
            </a:xfrm>
          </p:grpSpPr>
          <p:sp>
            <p:nvSpPr>
              <p:cNvPr id="118"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nvGrpSpPr>
              <p:cNvPr id="119" name="Group 118"/>
              <p:cNvGrpSpPr/>
              <p:nvPr/>
            </p:nvGrpSpPr>
            <p:grpSpPr>
              <a:xfrm>
                <a:off x="8633181" y="5620427"/>
                <a:ext cx="183006" cy="180070"/>
                <a:chOff x="8633181" y="5620427"/>
                <a:chExt cx="183006" cy="180070"/>
              </a:xfrm>
              <a:solidFill>
                <a:schemeClr val="bg1"/>
              </a:solidFill>
            </p:grpSpPr>
            <p:sp>
              <p:nvSpPr>
                <p:cNvPr id="120"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121"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grpSp>
        <p:sp>
          <p:nvSpPr>
            <p:cNvPr id="116" name="TextBox 115"/>
            <p:cNvSpPr txBox="1"/>
            <p:nvPr/>
          </p:nvSpPr>
          <p:spPr>
            <a:xfrm>
              <a:off x="6122696" y="6773924"/>
              <a:ext cx="1928980" cy="677072"/>
            </a:xfrm>
            <a:prstGeom prst="rect">
              <a:avLst/>
            </a:prstGeom>
            <a:noFill/>
          </p:spPr>
          <p:txBody>
            <a:bodyPr wrap="none" lIns="182843" tIns="91422" rIns="182843" bIns="91422" rtlCol="0">
              <a:spAutoFit/>
            </a:bodyPr>
            <a:lstStyle/>
            <a:p>
              <a:pPr algn="r"/>
              <a:r>
                <a:rPr lang="ro-RO" sz="3200" b="1" dirty="0">
                  <a:latin typeface="Source Sans Pro"/>
                </a:rPr>
                <a:t>Definiție</a:t>
              </a:r>
              <a:endParaRPr lang="id-ID" sz="3200" b="1" dirty="0">
                <a:latin typeface="Source Sans Pro"/>
              </a:endParaRPr>
            </a:p>
          </p:txBody>
        </p:sp>
        <p:sp>
          <p:nvSpPr>
            <p:cNvPr id="117" name="TextBox 116"/>
            <p:cNvSpPr txBox="1"/>
            <p:nvPr/>
          </p:nvSpPr>
          <p:spPr>
            <a:xfrm>
              <a:off x="3857898" y="7410656"/>
              <a:ext cx="4535546" cy="2634403"/>
            </a:xfrm>
            <a:prstGeom prst="rect">
              <a:avLst/>
            </a:prstGeom>
            <a:noFill/>
          </p:spPr>
          <p:txBody>
            <a:bodyPr wrap="square" lIns="219419" tIns="109710" rIns="219419" bIns="109710" rtlCol="0">
              <a:spAutoFit/>
            </a:bodyPr>
            <a:lstStyle/>
            <a:p>
              <a:pPr algn="r">
                <a:lnSpc>
                  <a:spcPct val="110000"/>
                </a:lnSpc>
              </a:pPr>
              <a:r>
                <a:rPr lang="ro-RO" sz="2400" dirty="0"/>
                <a:t>Efectul stroboscopic reprezintă iluzia unei mișcări aparente sau a absenței mișcării, ce are loc când un obiect sau o imagine este observat(ă) la intervale periodice de timp succesive. </a:t>
              </a:r>
              <a:endParaRPr lang="en-US" sz="1600" dirty="0">
                <a:latin typeface="Calibri Light"/>
                <a:cs typeface="Calibri Light"/>
              </a:endParaRPr>
            </a:p>
          </p:txBody>
        </p:sp>
      </p:grpSp>
      <p:grpSp>
        <p:nvGrpSpPr>
          <p:cNvPr id="124" name="Group 123"/>
          <p:cNvGrpSpPr/>
          <p:nvPr/>
        </p:nvGrpSpPr>
        <p:grpSpPr>
          <a:xfrm>
            <a:off x="17164804" y="2334152"/>
            <a:ext cx="5844115" cy="3781978"/>
            <a:chOff x="14570914" y="6527320"/>
            <a:chExt cx="5844115" cy="3781978"/>
          </a:xfrm>
        </p:grpSpPr>
        <p:grpSp>
          <p:nvGrpSpPr>
            <p:cNvPr id="125" name="Group 124"/>
            <p:cNvGrpSpPr/>
            <p:nvPr/>
          </p:nvGrpSpPr>
          <p:grpSpPr>
            <a:xfrm>
              <a:off x="14570914" y="6527320"/>
              <a:ext cx="1404923" cy="1294259"/>
              <a:chOff x="14726874" y="6750120"/>
              <a:chExt cx="1404923" cy="1294259"/>
            </a:xfrm>
          </p:grpSpPr>
          <p:grpSp>
            <p:nvGrpSpPr>
              <p:cNvPr id="133" name="Group 132"/>
              <p:cNvGrpSpPr/>
              <p:nvPr/>
            </p:nvGrpSpPr>
            <p:grpSpPr>
              <a:xfrm>
                <a:off x="14726874" y="6750120"/>
                <a:ext cx="1404923" cy="1294259"/>
                <a:chOff x="13296063" y="10607541"/>
                <a:chExt cx="1265763" cy="1166060"/>
              </a:xfrm>
              <a:solidFill>
                <a:schemeClr val="accent2"/>
              </a:solidFill>
            </p:grpSpPr>
            <p:sp>
              <p:nvSpPr>
                <p:cNvPr id="135" name="Freeform 269"/>
                <p:cNvSpPr>
                  <a:spLocks noChangeArrowheads="1"/>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chemeClr val="accent2"/>
                </a:solidFill>
                <a:ln w="9525" cap="flat">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136" name="Freeform 270"/>
                <p:cNvSpPr>
                  <a:spLocks noChangeArrowheads="1"/>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chemeClr val="accent2"/>
                </a:solidFill>
                <a:ln w="9525" cap="flat">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sp>
            <p:nvSpPr>
              <p:cNvPr id="134" name="Freeform 116"/>
              <p:cNvSpPr>
                <a:spLocks noChangeArrowheads="1"/>
              </p:cNvSpPr>
              <p:nvPr/>
            </p:nvSpPr>
            <p:spPr bwMode="auto">
              <a:xfrm>
                <a:off x="15167722" y="7085367"/>
                <a:ext cx="532736" cy="553830"/>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sp>
          <p:nvSpPr>
            <p:cNvPr id="126" name="TextBox 125"/>
            <p:cNvSpPr txBox="1"/>
            <p:nvPr/>
          </p:nvSpPr>
          <p:spPr>
            <a:xfrm>
              <a:off x="16311252" y="6794716"/>
              <a:ext cx="3496716" cy="677072"/>
            </a:xfrm>
            <a:prstGeom prst="rect">
              <a:avLst/>
            </a:prstGeom>
            <a:noFill/>
          </p:spPr>
          <p:txBody>
            <a:bodyPr wrap="none" lIns="182843" tIns="91422" rIns="182843" bIns="91422" rtlCol="0">
              <a:spAutoFit/>
            </a:bodyPr>
            <a:lstStyle/>
            <a:p>
              <a:r>
                <a:rPr lang="ro-RO" sz="3200" b="1" dirty="0">
                  <a:latin typeface="Source Sans Pro"/>
                </a:rPr>
                <a:t>Mișcare aparentă</a:t>
              </a:r>
              <a:endParaRPr lang="id-ID" sz="3200" b="1" dirty="0">
                <a:latin typeface="Source Sans Pro"/>
              </a:endParaRPr>
            </a:p>
          </p:txBody>
        </p:sp>
        <p:grpSp>
          <p:nvGrpSpPr>
            <p:cNvPr id="127" name="Group 126"/>
            <p:cNvGrpSpPr/>
            <p:nvPr/>
          </p:nvGrpSpPr>
          <p:grpSpPr>
            <a:xfrm>
              <a:off x="16087511" y="7015531"/>
              <a:ext cx="304072" cy="303870"/>
              <a:chOff x="8571240" y="5550087"/>
              <a:chExt cx="304072" cy="303870"/>
            </a:xfrm>
          </p:grpSpPr>
          <p:sp>
            <p:nvSpPr>
              <p:cNvPr id="129" name="Freeform 324"/>
              <p:cNvSpPr>
                <a:spLocks noChangeArrowheads="1"/>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nvGrpSpPr>
              <p:cNvPr id="130" name="Group 129"/>
              <p:cNvGrpSpPr/>
              <p:nvPr/>
            </p:nvGrpSpPr>
            <p:grpSpPr>
              <a:xfrm>
                <a:off x="8633181" y="5620427"/>
                <a:ext cx="183006" cy="180070"/>
                <a:chOff x="8633181" y="5620427"/>
                <a:chExt cx="183006" cy="180070"/>
              </a:xfrm>
              <a:solidFill>
                <a:schemeClr val="bg1"/>
              </a:solidFill>
            </p:grpSpPr>
            <p:sp>
              <p:nvSpPr>
                <p:cNvPr id="131" name="Freeform 325"/>
                <p:cNvSpPr>
                  <a:spLocks noChangeArrowheads="1"/>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132" name="Freeform 326"/>
                <p:cNvSpPr>
                  <a:spLocks noChangeArrowheads="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grpSp>
        <p:sp>
          <p:nvSpPr>
            <p:cNvPr id="128" name="TextBox 127"/>
            <p:cNvSpPr txBox="1"/>
            <p:nvPr/>
          </p:nvSpPr>
          <p:spPr>
            <a:xfrm>
              <a:off x="15983941" y="7268630"/>
              <a:ext cx="4431088" cy="3040668"/>
            </a:xfrm>
            <a:prstGeom prst="rect">
              <a:avLst/>
            </a:prstGeom>
            <a:noFill/>
          </p:spPr>
          <p:txBody>
            <a:bodyPr wrap="square" lIns="219419" tIns="109710" rIns="219419" bIns="109710" rtlCol="0">
              <a:spAutoFit/>
            </a:bodyPr>
            <a:lstStyle/>
            <a:p>
              <a:pPr>
                <a:lnSpc>
                  <a:spcPct val="110000"/>
                </a:lnSpc>
              </a:pPr>
              <a:r>
                <a:rPr lang="ro-RO" sz="2400" dirty="0"/>
                <a:t>Iluzia mișcării aparente rezultă din observarea intermitentă a imaginilor în care pozițiile obiectelor sunt mișcate pe o distanță relativ mică față de cele corespunzătoare imaginilor precedente. </a:t>
              </a:r>
              <a:endParaRPr lang="en-US" sz="2400" dirty="0">
                <a:latin typeface="Calibri Light"/>
                <a:cs typeface="Calibri Light"/>
              </a:endParaRPr>
            </a:p>
          </p:txBody>
        </p:sp>
      </p:grpSp>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9366437" y="4041016"/>
            <a:ext cx="5633968" cy="5633968"/>
          </a:xfrm>
        </p:spPr>
      </p:pic>
      <p:grpSp>
        <p:nvGrpSpPr>
          <p:cNvPr id="74" name="Group 73"/>
          <p:cNvGrpSpPr>
            <a:grpSpLocks/>
          </p:cNvGrpSpPr>
          <p:nvPr/>
        </p:nvGrpSpPr>
        <p:grpSpPr bwMode="auto">
          <a:xfrm>
            <a:off x="11449844" y="2019844"/>
            <a:ext cx="1477962" cy="258763"/>
            <a:chOff x="1703388" y="2006913"/>
            <a:chExt cx="1478230" cy="258682"/>
          </a:xfrm>
        </p:grpSpPr>
        <p:sp>
          <p:nvSpPr>
            <p:cNvPr id="75" name="Oval 74"/>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76" name="Oval 75"/>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77" name="Oval 76"/>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78" name="Oval 77"/>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79" name="Oval 78"/>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80" name="TextBox 72"/>
          <p:cNvSpPr txBox="1">
            <a:spLocks noChangeArrowheads="1"/>
          </p:cNvSpPr>
          <p:nvPr/>
        </p:nvSpPr>
        <p:spPr bwMode="auto">
          <a:xfrm>
            <a:off x="8342034" y="913302"/>
            <a:ext cx="7716857"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dirty="0">
                <a:latin typeface="Source Sans Pro"/>
                <a:cs typeface="Source Sans Pro"/>
              </a:rPr>
              <a:t>Efectul Stroboscopic</a:t>
            </a:r>
            <a:endParaRPr lang="en-US" sz="6600" b="1" dirty="0">
              <a:latin typeface="Source Sans Pro"/>
              <a:cs typeface="Source Sans Pro"/>
            </a:endParaRPr>
          </a:p>
        </p:txBody>
      </p:sp>
    </p:spTree>
    <p:extLst>
      <p:ext uri="{BB962C8B-B14F-4D97-AF65-F5344CB8AC3E}">
        <p14:creationId xmlns:p14="http://schemas.microsoft.com/office/powerpoint/2010/main" val="2850685661"/>
      </p:ext>
    </p:extLst>
  </p:cSld>
  <p:clrMapOvr>
    <a:masterClrMapping/>
  </p:clrMapOvr>
  <mc:AlternateContent xmlns:mc="http://schemas.openxmlformats.org/markup-compatibility/2006" xmlns:p14="http://schemas.microsoft.com/office/powerpoint/2010/main">
    <mc:Choice Requires="p14">
      <p:transition spd="slow" p14:dur="3900" advClick="0">
        <p14:glitter pattern="hexagon"/>
      </p:transition>
    </mc:Choice>
    <mc:Fallback xmlns="">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 name="TextBox 222"/>
          <p:cNvSpPr txBox="1"/>
          <p:nvPr/>
        </p:nvSpPr>
        <p:spPr>
          <a:xfrm>
            <a:off x="2111381" y="2965682"/>
            <a:ext cx="21023249" cy="9286050"/>
          </a:xfrm>
          <a:prstGeom prst="rect">
            <a:avLst/>
          </a:prstGeom>
          <a:noFill/>
        </p:spPr>
        <p:txBody>
          <a:bodyPr wrap="square" numCol="2" spcCol="640080" rtlCol="0">
            <a:noAutofit/>
          </a:bodyPr>
          <a:lstStyle/>
          <a:p>
            <a:r>
              <a:rPr lang="ro-RO" b="1" dirty="0"/>
              <a:t>Senzorul IR </a:t>
            </a:r>
            <a:r>
              <a:rPr lang="ro-RO" dirty="0"/>
              <a:t>va funcționa pe post de stroboscop, acesta fiind capabil să detecteze un obiectiv datorită reflexiei luminii pe suprafața obiectului.</a:t>
            </a:r>
          </a:p>
          <a:p>
            <a:r>
              <a:rPr lang="ro-RO" dirty="0"/>
              <a:t>Pentru a putea măsura viteza folosind efectul stroboscopic trebuie ca obiectul ce va fi observat să fie complet vizibil pe parcursul întregii rotații.</a:t>
            </a:r>
          </a:p>
          <a:p>
            <a:r>
              <a:rPr lang="ro-RO" dirty="0"/>
              <a:t>Obiectul trebuie să aibă un marcaj distinctiv sau o imperfecțiune, ce va fi folosită ca punct de referință.</a:t>
            </a:r>
            <a:endParaRPr lang="en-US" dirty="0"/>
          </a:p>
        </p:txBody>
      </p:sp>
      <p:pic>
        <p:nvPicPr>
          <p:cNvPr id="16" name="Picture Placeholder 15"/>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5959751" y="3958272"/>
            <a:ext cx="5872865" cy="5799455"/>
          </a:xfrm>
        </p:spPr>
      </p:pic>
      <p:grpSp>
        <p:nvGrpSpPr>
          <p:cNvPr id="13" name="Group 12"/>
          <p:cNvGrpSpPr>
            <a:grpSpLocks/>
          </p:cNvGrpSpPr>
          <p:nvPr/>
        </p:nvGrpSpPr>
        <p:grpSpPr bwMode="auto">
          <a:xfrm>
            <a:off x="11449844" y="2019844"/>
            <a:ext cx="1477962" cy="258763"/>
            <a:chOff x="1703388" y="2006913"/>
            <a:chExt cx="1478230" cy="258682"/>
          </a:xfrm>
        </p:grpSpPr>
        <p:sp>
          <p:nvSpPr>
            <p:cNvPr id="23" name="Oval 22"/>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4" name="Oval 23"/>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5" name="Oval 24"/>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6" name="Oval 25"/>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7" name="Oval 2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28" name="TextBox 72"/>
          <p:cNvSpPr txBox="1">
            <a:spLocks noChangeArrowheads="1"/>
          </p:cNvSpPr>
          <p:nvPr/>
        </p:nvSpPr>
        <p:spPr bwMode="auto">
          <a:xfrm>
            <a:off x="9530661" y="913302"/>
            <a:ext cx="533960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dirty="0">
                <a:latin typeface="Source Sans Pro"/>
                <a:cs typeface="Source Sans Pro"/>
              </a:rPr>
              <a:t>Implementare</a:t>
            </a:r>
            <a:endParaRPr lang="en-US" sz="6600" b="1" dirty="0">
              <a:latin typeface="Source Sans Pro"/>
              <a:cs typeface="Source Sans Pro"/>
            </a:endParaRPr>
          </a:p>
        </p:txBody>
      </p:sp>
    </p:spTree>
    <p:extLst>
      <p:ext uri="{BB962C8B-B14F-4D97-AF65-F5344CB8AC3E}">
        <p14:creationId xmlns:p14="http://schemas.microsoft.com/office/powerpoint/2010/main" val="2642984110"/>
      </p:ext>
    </p:extLst>
  </p:cSld>
  <p:clrMapOvr>
    <a:masterClrMapping/>
  </p:clrMapOvr>
  <mc:AlternateContent xmlns:mc="http://schemas.openxmlformats.org/markup-compatibility/2006" xmlns:p14="http://schemas.microsoft.com/office/powerpoint/2010/main">
    <mc:Choice Requires="p14">
      <p:transition spd="slow" p14:dur="4000" advClick="0">
        <p14:vortex dir="d"/>
      </p:transition>
    </mc:Choice>
    <mc:Fallback xmlns="">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 name="TextBox 222"/>
          <p:cNvSpPr txBox="1"/>
          <p:nvPr/>
        </p:nvSpPr>
        <p:spPr>
          <a:xfrm>
            <a:off x="2111381" y="2965682"/>
            <a:ext cx="21023249" cy="9286050"/>
          </a:xfrm>
          <a:prstGeom prst="rect">
            <a:avLst/>
          </a:prstGeom>
          <a:noFill/>
        </p:spPr>
        <p:txBody>
          <a:bodyPr wrap="square" numCol="2" spcCol="640080" rtlCol="0">
            <a:noAutofit/>
          </a:bodyPr>
          <a:lstStyle/>
          <a:p>
            <a:r>
              <a:rPr lang="ro-RO" dirty="0"/>
              <a:t>Codul are 2 funcții principale: </a:t>
            </a:r>
            <a:r>
              <a:rPr lang="ro-RO" i="1" dirty="0"/>
              <a:t>setup</a:t>
            </a:r>
            <a:r>
              <a:rPr lang="ro-RO" dirty="0"/>
              <a:t> și </a:t>
            </a:r>
            <a:r>
              <a:rPr lang="ro-RO" i="1" dirty="0"/>
              <a:t>loop</a:t>
            </a:r>
            <a:r>
              <a:rPr lang="ro-RO" dirty="0"/>
              <a:t>.</a:t>
            </a:r>
          </a:p>
          <a:p>
            <a:r>
              <a:rPr lang="ro-RO" dirty="0"/>
              <a:t>Funcția </a:t>
            </a:r>
            <a:r>
              <a:rPr lang="ro-RO" i="1" dirty="0"/>
              <a:t>setup</a:t>
            </a:r>
            <a:r>
              <a:rPr lang="ro-RO" dirty="0"/>
              <a:t> activează ecranul LCD prin funcția </a:t>
            </a:r>
            <a:r>
              <a:rPr lang="ro-RO" i="1" dirty="0"/>
              <a:t>lcd.begin</a:t>
            </a:r>
            <a:r>
              <a:rPr lang="ro-RO" dirty="0"/>
              <a:t> aceasta având rolul de a seta dimensiunile care vor fi utilizate de funcțiile de afișarea a programului.</a:t>
            </a:r>
          </a:p>
          <a:p>
            <a:r>
              <a:rPr lang="ro-RO" dirty="0"/>
              <a:t>Funcția </a:t>
            </a:r>
            <a:r>
              <a:rPr lang="ro-RO" i="1" dirty="0"/>
              <a:t>loop</a:t>
            </a:r>
            <a:r>
              <a:rPr lang="ro-RO" dirty="0"/>
              <a:t> este acea care efectuează, printr-o structură repetitivă, codul principal.</a:t>
            </a:r>
            <a:endParaRPr lang="en-US" dirty="0"/>
          </a:p>
        </p:txBody>
      </p:sp>
      <p:pic>
        <p:nvPicPr>
          <p:cNvPr id="16" name="Picture Placeholder 15"/>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2949958" y="3292253"/>
            <a:ext cx="8901877" cy="7458065"/>
          </a:xfrm>
        </p:spPr>
      </p:pic>
      <p:grpSp>
        <p:nvGrpSpPr>
          <p:cNvPr id="13" name="Group 12"/>
          <p:cNvGrpSpPr>
            <a:grpSpLocks/>
          </p:cNvGrpSpPr>
          <p:nvPr/>
        </p:nvGrpSpPr>
        <p:grpSpPr bwMode="auto">
          <a:xfrm>
            <a:off x="11449844" y="2019844"/>
            <a:ext cx="1477962" cy="258763"/>
            <a:chOff x="1703388" y="2006913"/>
            <a:chExt cx="1478230" cy="258682"/>
          </a:xfrm>
        </p:grpSpPr>
        <p:sp>
          <p:nvSpPr>
            <p:cNvPr id="23" name="Oval 22"/>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4" name="Oval 23"/>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5" name="Oval 24"/>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6" name="Oval 25"/>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7" name="Oval 2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28" name="TextBox 72"/>
          <p:cNvSpPr txBox="1">
            <a:spLocks noChangeArrowheads="1"/>
          </p:cNvSpPr>
          <p:nvPr/>
        </p:nvSpPr>
        <p:spPr bwMode="auto">
          <a:xfrm>
            <a:off x="8731563" y="913302"/>
            <a:ext cx="6937798"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dirty="0">
                <a:latin typeface="Source Sans Pro"/>
                <a:cs typeface="Source Sans Pro"/>
              </a:rPr>
              <a:t>Descrierea codului</a:t>
            </a:r>
            <a:endParaRPr lang="en-US" sz="6600" b="1" dirty="0">
              <a:latin typeface="Source Sans Pro"/>
              <a:cs typeface="Source Sans Pro"/>
            </a:endParaRPr>
          </a:p>
        </p:txBody>
      </p:sp>
    </p:spTree>
    <p:extLst>
      <p:ext uri="{BB962C8B-B14F-4D97-AF65-F5344CB8AC3E}">
        <p14:creationId xmlns:p14="http://schemas.microsoft.com/office/powerpoint/2010/main" val="1776767290"/>
      </p:ext>
    </p:extLst>
  </p:cSld>
  <p:clrMapOvr>
    <a:masterClrMapping/>
  </p:clrMapOvr>
  <mc:AlternateContent xmlns:mc="http://schemas.openxmlformats.org/markup-compatibility/2006" xmlns:p14="http://schemas.microsoft.com/office/powerpoint/2010/main">
    <mc:Choice Requires="p14">
      <p:transition spd="slow" p14:dur="4400" advClick="0">
        <p14:honeycomb/>
      </p:transition>
    </mc:Choice>
    <mc:Fallback xmlns="">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Picture Placeholder 15"/>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10489257" y="3083768"/>
            <a:ext cx="13419492" cy="7548463"/>
          </a:xfrm>
        </p:spPr>
      </p:pic>
      <p:sp>
        <p:nvSpPr>
          <p:cNvPr id="223" name="TextBox 222"/>
          <p:cNvSpPr txBox="1"/>
          <p:nvPr/>
        </p:nvSpPr>
        <p:spPr>
          <a:xfrm>
            <a:off x="263920" y="5989206"/>
            <a:ext cx="21023249" cy="9286050"/>
          </a:xfrm>
          <a:prstGeom prst="rect">
            <a:avLst/>
          </a:prstGeom>
          <a:noFill/>
        </p:spPr>
        <p:txBody>
          <a:bodyPr wrap="square" numCol="2" spcCol="640080" rtlCol="0">
            <a:noAutofit/>
          </a:bodyPr>
          <a:lstStyle/>
          <a:p>
            <a:r>
              <a:rPr lang="ro-RO" dirty="0"/>
              <a:t>Modulul de control funcționeză in parametrii optimi si cu ajutorul senzorului IR pasiv, determină viteza de rotație a discului. Acest ansamblu are aplicabilitate atât în </a:t>
            </a:r>
            <a:r>
              <a:rPr lang="ro-RO" b="1" dirty="0"/>
              <a:t>industria automativă </a:t>
            </a:r>
            <a:r>
              <a:rPr lang="ro-RO" dirty="0"/>
              <a:t>cât și în cea </a:t>
            </a:r>
            <a:r>
              <a:rPr lang="ro-RO" b="1" dirty="0"/>
              <a:t>aeronautică</a:t>
            </a:r>
            <a:r>
              <a:rPr lang="ro-RO" dirty="0"/>
              <a:t>.</a:t>
            </a:r>
            <a:endParaRPr lang="en-US" dirty="0"/>
          </a:p>
        </p:txBody>
      </p:sp>
      <p:grpSp>
        <p:nvGrpSpPr>
          <p:cNvPr id="13" name="Group 12"/>
          <p:cNvGrpSpPr>
            <a:grpSpLocks/>
          </p:cNvGrpSpPr>
          <p:nvPr/>
        </p:nvGrpSpPr>
        <p:grpSpPr bwMode="auto">
          <a:xfrm>
            <a:off x="11449844" y="2019844"/>
            <a:ext cx="1477962" cy="258763"/>
            <a:chOff x="1703388" y="2006913"/>
            <a:chExt cx="1478230" cy="258682"/>
          </a:xfrm>
        </p:grpSpPr>
        <p:sp>
          <p:nvSpPr>
            <p:cNvPr id="23" name="Oval 22"/>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4" name="Oval 23"/>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5" name="Oval 24"/>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6" name="Oval 25"/>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7" name="Oval 2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28" name="TextBox 72"/>
          <p:cNvSpPr txBox="1">
            <a:spLocks noChangeArrowheads="1"/>
          </p:cNvSpPr>
          <p:nvPr/>
        </p:nvSpPr>
        <p:spPr bwMode="auto">
          <a:xfrm>
            <a:off x="10489257" y="913302"/>
            <a:ext cx="3422412"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algn="ctr"/>
            <a:r>
              <a:rPr lang="ro-RO" sz="6600" b="1" dirty="0">
                <a:latin typeface="Source Sans Pro"/>
                <a:cs typeface="Source Sans Pro"/>
              </a:rPr>
              <a:t>Concluzii</a:t>
            </a:r>
            <a:endParaRPr lang="en-US" sz="6600" b="1" dirty="0">
              <a:latin typeface="Source Sans Pro"/>
              <a:cs typeface="Source Sans Pro"/>
            </a:endParaRPr>
          </a:p>
        </p:txBody>
      </p:sp>
    </p:spTree>
    <p:extLst>
      <p:ext uri="{BB962C8B-B14F-4D97-AF65-F5344CB8AC3E}">
        <p14:creationId xmlns:p14="http://schemas.microsoft.com/office/powerpoint/2010/main" val="3036219428"/>
      </p:ext>
    </p:extLst>
  </p:cSld>
  <p:clrMapOvr>
    <a:masterClrMapping/>
  </p:clrMapOvr>
  <mc:AlternateContent xmlns:mc="http://schemas.openxmlformats.org/markup-compatibility/2006" xmlns:p14="http://schemas.microsoft.com/office/powerpoint/2010/main">
    <mc:Choice Requires="p14">
      <p:transition spd="slow" p14:dur="3900" advClick="0">
        <p14:glitter pattern="hexagon"/>
      </p:transition>
    </mc:Choice>
    <mc:Fallback xmlns="">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Elevator Light">
      <a:dk1>
        <a:srgbClr val="6D7783"/>
      </a:dk1>
      <a:lt1>
        <a:srgbClr val="FFFFFF"/>
      </a:lt1>
      <a:dk2>
        <a:srgbClr val="2C2E35"/>
      </a:dk2>
      <a:lt2>
        <a:srgbClr val="FFFFFF"/>
      </a:lt2>
      <a:accent1>
        <a:srgbClr val="4F8CF7"/>
      </a:accent1>
      <a:accent2>
        <a:srgbClr val="60D2AD"/>
      </a:accent2>
      <a:accent3>
        <a:srgbClr val="4F8BF7"/>
      </a:accent3>
      <a:accent4>
        <a:srgbClr val="5FD2AC"/>
      </a:accent4>
      <a:accent5>
        <a:srgbClr val="4F8BF7"/>
      </a:accent5>
      <a:accent6>
        <a:srgbClr val="1A1A1A"/>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20456</TotalTime>
  <Words>720</Words>
  <Application>Microsoft Office PowerPoint</Application>
  <PresentationFormat>Custom</PresentationFormat>
  <Paragraphs>51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ＭＳ Ｐゴシック</vt:lpstr>
      <vt:lpstr>Arial</vt:lpstr>
      <vt:lpstr>Calibri</vt:lpstr>
      <vt:lpstr>Calibri Light</vt:lpstr>
      <vt:lpstr>Lato Light</vt:lpstr>
      <vt:lpstr>Source Sans Pro</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Slideforest</dc:title>
  <dc:subject/>
  <dc:creator>Slideforest</dc:creator>
  <cp:keywords/>
  <dc:description/>
  <cp:lastModifiedBy>_user</cp:lastModifiedBy>
  <cp:revision>3201</cp:revision>
  <dcterms:created xsi:type="dcterms:W3CDTF">2014-11-12T21:47:38Z</dcterms:created>
  <dcterms:modified xsi:type="dcterms:W3CDTF">2019-05-09T11:55:42Z</dcterms:modified>
  <cp:category/>
</cp:coreProperties>
</file>