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13" autoAdjust="0"/>
  </p:normalViewPr>
  <p:slideViewPr>
    <p:cSldViewPr snapToGrid="0" snapToObjects="1">
      <p:cViewPr varScale="1">
        <p:scale>
          <a:sx n="118" d="100"/>
          <a:sy n="118" d="100"/>
        </p:scale>
        <p:origin x="29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CF241-1F9B-46F6-A11E-E6C80BB41A05}" type="datetimeFigureOut">
              <a:rPr lang="ro-RO" smtClean="0"/>
              <a:t>27.05.2025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FC98C-EC24-4394-B44F-71D6414603A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7433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O semnătură digitală este o metodă criptografică prin care putem dovedi că un mesaj sau un document provine de la o anumită persoană.</a:t>
            </a:r>
            <a:br>
              <a:rPr lang="ro-RO" dirty="0"/>
            </a:br>
            <a:r>
              <a:rPr lang="ro-RO" dirty="0"/>
              <a:t>Se bazează pe o pereche de chei: una privată, pe care doar semnatarul o are, și una publică, folosită pentru verificare.</a:t>
            </a:r>
            <a:br>
              <a:rPr lang="ro-RO" dirty="0"/>
            </a:br>
            <a:r>
              <a:rPr lang="ro-RO" dirty="0"/>
              <a:t>Fiecare semnătură este unică și imposibil de falsificat fără cheia privată, ceea ce oferă garanții de autenticitate, integritate și non-repudiere.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C98C-EC24-4394-B44F-71D6414603A4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26439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În loc să folosim o parolă, putem folosi semnătura digitală pentru autentificare.</a:t>
            </a:r>
            <a:br>
              <a:rPr lang="ro-RO" dirty="0"/>
            </a:br>
            <a:r>
              <a:rPr lang="ro-RO" dirty="0"/>
              <a:t>Utilizatorul semnează un mesaj scurt – numit </a:t>
            </a:r>
            <a:r>
              <a:rPr lang="ro-RO" dirty="0" err="1"/>
              <a:t>challenge</a:t>
            </a:r>
            <a:r>
              <a:rPr lang="ro-RO" dirty="0"/>
              <a:t> sau </a:t>
            </a:r>
            <a:r>
              <a:rPr lang="ro-RO" dirty="0" err="1"/>
              <a:t>nonce</a:t>
            </a:r>
            <a:r>
              <a:rPr lang="ro-RO" dirty="0"/>
              <a:t> – cu cheia sa privată.</a:t>
            </a:r>
            <a:br>
              <a:rPr lang="ro-RO" dirty="0"/>
            </a:br>
            <a:r>
              <a:rPr lang="ro-RO" dirty="0"/>
              <a:t>Sistemul verifică semnătura cu cheia publică. Dacă este validă, înseamnă că utilizatorul este autentic și deține cheia privată.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C98C-EC24-4394-B44F-71D6414603A4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5578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Semnăturile digitale sunt deja folosite pe scară largă.</a:t>
            </a:r>
            <a:br>
              <a:rPr lang="ro-RO" dirty="0"/>
            </a:br>
            <a:r>
              <a:rPr lang="ro-RO" dirty="0"/>
              <a:t>În e-guvernare, sunt utilizate pentru depunerea declarațiilor fiscale sau semnarea actelor oficiale.</a:t>
            </a:r>
            <a:br>
              <a:rPr lang="ro-RO" dirty="0"/>
            </a:br>
            <a:r>
              <a:rPr lang="ro-RO" dirty="0"/>
              <a:t>În bănci, oferă validare rapidă și sigură a tranzacțiilor.</a:t>
            </a:r>
            <a:br>
              <a:rPr lang="ro-RO" dirty="0"/>
            </a:br>
            <a:r>
              <a:rPr lang="ro-RO" dirty="0"/>
              <a:t>În </a:t>
            </a:r>
            <a:r>
              <a:rPr lang="ro-RO" dirty="0" err="1"/>
              <a:t>blockchain</a:t>
            </a:r>
            <a:r>
              <a:rPr lang="ro-RO" dirty="0"/>
              <a:t>, fiecare tranzacție este semnată digital pentru a confirma identitatea și autorizarea.</a:t>
            </a:r>
            <a:br>
              <a:rPr lang="ro-RO" dirty="0"/>
            </a:br>
            <a:r>
              <a:rPr lang="ro-RO" dirty="0"/>
              <a:t>Sunt folosite și în emailuri criptate, pentru a garanta că mesajul provine de la expeditorul real.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C98C-EC24-4394-B44F-71D6414603A4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03865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Semnăturile digitale aduc multiple beneficii.</a:t>
            </a:r>
            <a:br>
              <a:rPr lang="ro-RO" dirty="0"/>
            </a:br>
            <a:r>
              <a:rPr lang="ro-RO" dirty="0"/>
              <a:t>În primul rând, elimină nevoia de documente pe hârtie, reducând costurile și timpul de procesare.</a:t>
            </a:r>
            <a:br>
              <a:rPr lang="ro-RO" dirty="0"/>
            </a:br>
            <a:r>
              <a:rPr lang="ro-RO" dirty="0"/>
              <a:t>Asigură securitate ridicată și pot fi verificate oricând, fără implicarea directă a semnatarului.</a:t>
            </a:r>
            <a:br>
              <a:rPr lang="ro-RO" dirty="0"/>
            </a:br>
            <a:r>
              <a:rPr lang="ro-RO" dirty="0"/>
              <a:t>În plus, sunt conforme cu reglementări internaționale, cum ar fi </a:t>
            </a:r>
            <a:r>
              <a:rPr lang="ro-RO" dirty="0" err="1"/>
              <a:t>eIDAS</a:t>
            </a:r>
            <a:r>
              <a:rPr lang="ro-RO" dirty="0"/>
              <a:t> în Uniunea Europeană, ceea ce le oferă valoare legală.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C98C-EC24-4394-B44F-71D6414603A4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20163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Deși sunt eficiente, semnăturile digitale vin și cu provocări.</a:t>
            </a:r>
            <a:br>
              <a:rPr lang="ro-RO" dirty="0"/>
            </a:br>
            <a:r>
              <a:rPr lang="ro-RO" dirty="0"/>
              <a:t>Cea mai importantă este protejarea cheii private – dacă aceasta este compromisă, semnătura își pierde valoarea.</a:t>
            </a:r>
            <a:br>
              <a:rPr lang="ro-RO" dirty="0"/>
            </a:br>
            <a:r>
              <a:rPr lang="ro-RO" dirty="0"/>
              <a:t>Sistemele necesită infrastructură PKI și un minim de cunoștințe tehnice din partea utilizatorilor.</a:t>
            </a:r>
            <a:br>
              <a:rPr lang="ro-RO" dirty="0"/>
            </a:br>
            <a:r>
              <a:rPr lang="ro-RO" dirty="0"/>
              <a:t>Fără educație digitală, există riscul de utilizare greșită sau pierdere a accesului.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C98C-EC24-4394-B44F-71D6414603A4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97589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Semnăturile digitale nu mai sunt doar un avantaj – au devenit o necesitate în era digitală.</a:t>
            </a:r>
            <a:br>
              <a:rPr lang="ro-RO" dirty="0"/>
            </a:br>
            <a:r>
              <a:rPr lang="ro-RO" dirty="0"/>
              <a:t>Ele oferă un mod sigur, rapid și verificabil de a autentifica persoane și documente.</a:t>
            </a:r>
            <a:br>
              <a:rPr lang="ro-RO" dirty="0"/>
            </a:br>
            <a:r>
              <a:rPr lang="ro-RO" dirty="0"/>
              <a:t>Cu ajutorul criptografiei moderne, devin fundamentul în procesele de securitate, legalitate și eficiență digitală.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C98C-EC24-4394-B44F-71D6414603A4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9619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Scopul unei semnături digitale este triplu.</a:t>
            </a:r>
            <a:br>
              <a:rPr lang="ro-RO" dirty="0"/>
            </a:br>
            <a:r>
              <a:rPr lang="ro-RO" dirty="0"/>
              <a:t>În primul rând, confirmă identitatea celui care semnează – putem dovedi clar cine este autorul documentului.</a:t>
            </a:r>
            <a:br>
              <a:rPr lang="ro-RO" dirty="0"/>
            </a:br>
            <a:r>
              <a:rPr lang="ro-RO" dirty="0"/>
              <a:t>Apoi, garantează că documentul nu a fost modificat – orice mică schimbare îl face invalid.</a:t>
            </a:r>
            <a:br>
              <a:rPr lang="ro-RO" dirty="0"/>
            </a:br>
            <a:r>
              <a:rPr lang="ro-RO" dirty="0"/>
              <a:t>În final, semnătura digitală oferă valoare legală, fiind recunoscută oficial la nivel național și internațional.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C98C-EC24-4394-B44F-71D6414603A4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63487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Semnătura scrisă poate fi copiată sau falsificată relativ ușor, iar verificarea ei necesită uneori expertiză grafică.</a:t>
            </a:r>
            <a:br>
              <a:rPr lang="ro-RO" dirty="0"/>
            </a:br>
            <a:r>
              <a:rPr lang="ro-RO" dirty="0"/>
              <a:t>În schimb, semnătura digitală este matematic protejată — poate fi verificată automat, de oricine, fără specializare.</a:t>
            </a:r>
            <a:br>
              <a:rPr lang="ro-RO" dirty="0"/>
            </a:br>
            <a:r>
              <a:rPr lang="ro-RO" dirty="0"/>
              <a:t>În plus, ea acoperă tot documentul, nu doar o pagină, așa că orice modificare, oricât de mică, o face invalidă.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C98C-EC24-4394-B44F-71D6414603A4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46012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O semnătură digitală are trei componente esențiale.</a:t>
            </a:r>
            <a:br>
              <a:rPr lang="ro-RO" dirty="0"/>
            </a:br>
            <a:r>
              <a:rPr lang="ro-RO" dirty="0"/>
              <a:t>Mai întâi, generăm o pereche de chei: una privată, secretă, și una publică, distribuită liber.</a:t>
            </a:r>
            <a:br>
              <a:rPr lang="ro-RO" dirty="0"/>
            </a:br>
            <a:r>
              <a:rPr lang="ro-RO" dirty="0"/>
              <a:t>Apoi, semnăm documentul folosind cheia privată.</a:t>
            </a:r>
            <a:br>
              <a:rPr lang="ro-RO" dirty="0"/>
            </a:br>
            <a:r>
              <a:rPr lang="ro-RO" dirty="0"/>
              <a:t>În final, oricine poate verifica semnătura cu cheia publică pentru a confirma autenticitatea documentului.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C98C-EC24-4394-B44F-71D6414603A4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04767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Procesul de semnare digitală începe prin aplicarea unei funcții </a:t>
            </a:r>
            <a:r>
              <a:rPr lang="ro-RO" dirty="0" err="1"/>
              <a:t>hash</a:t>
            </a:r>
            <a:r>
              <a:rPr lang="ro-RO" dirty="0"/>
              <a:t> asupra documentului, care generează un rezumat unic.</a:t>
            </a:r>
            <a:br>
              <a:rPr lang="ro-RO" dirty="0"/>
            </a:br>
            <a:r>
              <a:rPr lang="ro-RO" dirty="0"/>
              <a:t>Acest </a:t>
            </a:r>
            <a:r>
              <a:rPr lang="ro-RO" dirty="0" err="1"/>
              <a:t>hash</a:t>
            </a:r>
            <a:r>
              <a:rPr lang="ro-RO" dirty="0"/>
              <a:t> este apoi semnat cu cheia privată a utilizatorului, rezultând semnătura digitală.</a:t>
            </a:r>
            <a:br>
              <a:rPr lang="ro-RO" dirty="0"/>
            </a:br>
            <a:r>
              <a:rPr lang="ro-RO" dirty="0"/>
              <a:t>La final, documentul și semnătura sunt transmise împreună către destinatar.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C98C-EC24-4394-B44F-71D6414603A4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22156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Verificarea începe prin </a:t>
            </a:r>
            <a:r>
              <a:rPr lang="ro-RO" dirty="0" err="1"/>
              <a:t>recalculearea</a:t>
            </a:r>
            <a:r>
              <a:rPr lang="ro-RO" dirty="0"/>
              <a:t> </a:t>
            </a:r>
            <a:r>
              <a:rPr lang="ro-RO" dirty="0" err="1"/>
              <a:t>hash</a:t>
            </a:r>
            <a:r>
              <a:rPr lang="ro-RO" dirty="0"/>
              <a:t>-ului documentului primit.</a:t>
            </a:r>
            <a:br>
              <a:rPr lang="ro-RO" dirty="0"/>
            </a:br>
            <a:r>
              <a:rPr lang="ro-RO" dirty="0"/>
              <a:t>Apoi, semnătura este decriptată cu cheia publică a semnatarului, rezultând </a:t>
            </a:r>
            <a:r>
              <a:rPr lang="ro-RO" dirty="0" err="1"/>
              <a:t>hash-ul</a:t>
            </a:r>
            <a:r>
              <a:rPr lang="ro-RO" dirty="0"/>
              <a:t> original.</a:t>
            </a:r>
            <a:br>
              <a:rPr lang="ro-RO" dirty="0"/>
            </a:br>
            <a:r>
              <a:rPr lang="ro-RO" dirty="0"/>
              <a:t>Dacă cele două </a:t>
            </a:r>
            <a:r>
              <a:rPr lang="ro-RO" dirty="0" err="1"/>
              <a:t>hash</a:t>
            </a:r>
            <a:r>
              <a:rPr lang="ro-RO" dirty="0"/>
              <a:t>-uri coincid, înseamnă că documentul este autentic și nu a fost modificat.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C98C-EC24-4394-B44F-71D6414603A4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2981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Semnătura digitală oferă trei proprietăți esențiale pentru securitate.</a:t>
            </a:r>
            <a:br>
              <a:rPr lang="ro-RO" dirty="0"/>
            </a:br>
            <a:r>
              <a:rPr lang="ro-RO" dirty="0"/>
              <a:t>Autenticitatea – știm cine a semnat, pentru că doar semnatarul deține cheia privată.</a:t>
            </a:r>
            <a:br>
              <a:rPr lang="ro-RO" dirty="0"/>
            </a:br>
            <a:r>
              <a:rPr lang="ro-RO" dirty="0"/>
              <a:t>Integritatea – orice modificare a documentului invalidează semnătura.</a:t>
            </a:r>
            <a:br>
              <a:rPr lang="ro-RO" dirty="0"/>
            </a:br>
            <a:r>
              <a:rPr lang="ro-RO" dirty="0"/>
              <a:t>Iar non-repudierea – semnatarul nu poate nega ulterior că el a semnat documentul.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C98C-EC24-4394-B44F-71D6414603A4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06468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Există mai mulți algoritmi utilizați pentru semnături digitale.</a:t>
            </a:r>
            <a:br>
              <a:rPr lang="ro-RO" dirty="0"/>
            </a:br>
            <a:r>
              <a:rPr lang="ro-RO" dirty="0"/>
              <a:t>RSA este cel mai cunoscut – se bazează pe dificultatea de a descompune un număr mare în factori primi.</a:t>
            </a:r>
            <a:br>
              <a:rPr lang="ro-RO" dirty="0"/>
            </a:br>
            <a:r>
              <a:rPr lang="ro-RO" dirty="0"/>
              <a:t>DSA, algoritmul standardizat de către NIST, folosește logaritmi discreți și e folosit adesea în semnături oficiale.</a:t>
            </a:r>
            <a:br>
              <a:rPr lang="ro-RO" dirty="0"/>
            </a:br>
            <a:r>
              <a:rPr lang="ro-RO" dirty="0"/>
              <a:t>Iar ECDSA, bazat pe curbe eliptice, oferă aceeași securitate ca RSA dar cu chei mult mai mici – e eficient și modern.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C98C-EC24-4394-B44F-71D6414603A4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3197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Funcția </a:t>
            </a:r>
            <a:r>
              <a:rPr lang="ro-RO" dirty="0" err="1"/>
              <a:t>hash</a:t>
            </a:r>
            <a:r>
              <a:rPr lang="ro-RO" dirty="0"/>
              <a:t> este esențială în semnătura digitală – ea transformă documentul într-un rezumat unic, de dimensiune fixă.</a:t>
            </a:r>
            <a:br>
              <a:rPr lang="ro-RO" dirty="0"/>
            </a:br>
            <a:r>
              <a:rPr lang="ro-RO" dirty="0"/>
              <a:t>SHA-256 este standardul actual, oferind un echilibru foarte bun între viteză și securitate.</a:t>
            </a:r>
            <a:br>
              <a:rPr lang="ro-RO" dirty="0"/>
            </a:br>
            <a:r>
              <a:rPr lang="ro-RO" dirty="0"/>
              <a:t>Algoritmi mai vechi, precum MD5 sau SHA-1, sunt considerați nesiguri, deoarece au fost descoperite coliziuni – adică două fișiere diferite care produc același </a:t>
            </a:r>
            <a:r>
              <a:rPr lang="ro-RO" dirty="0" err="1"/>
              <a:t>hash</a:t>
            </a:r>
            <a:r>
              <a:rPr lang="ro-RO" dirty="0"/>
              <a:t>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C98C-EC24-4394-B44F-71D6414603A4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9710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64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3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2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5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0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5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7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2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6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Tehnici</a:t>
            </a:r>
            <a:r>
              <a:rPr dirty="0"/>
              <a:t> de Semnătură </a:t>
            </a:r>
            <a:r>
              <a:rPr dirty="0" err="1"/>
              <a:t>Digitală</a:t>
            </a:r>
            <a:r>
              <a:rPr lang="en-GB" dirty="0"/>
              <a:t> c</a:t>
            </a:r>
            <a:r>
              <a:rPr lang="ro-RO" dirty="0"/>
              <a:t>a Metodă de Autentificare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Studenti</a:t>
            </a:r>
            <a:r>
              <a:rPr lang="en-GB" dirty="0"/>
              <a:t>: Memedula Edna</a:t>
            </a:r>
          </a:p>
          <a:p>
            <a:r>
              <a:rPr lang="en-GB"/>
              <a:t>	Nicolaev </a:t>
            </a:r>
            <a:r>
              <a:rPr lang="en-GB" dirty="0"/>
              <a:t>Andrei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Funcții hash utilizate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SHA-256 – standard actual</a:t>
            </a:r>
          </a:p>
          <a:p>
            <a:r>
              <a:rPr dirty="0"/>
              <a:t>SHA-1 </a:t>
            </a:r>
            <a:r>
              <a:rPr dirty="0" err="1"/>
              <a:t>și</a:t>
            </a:r>
            <a:r>
              <a:rPr dirty="0"/>
              <a:t> MD5 – considerate </a:t>
            </a:r>
            <a:r>
              <a:rPr dirty="0" err="1"/>
              <a:t>nesigure</a:t>
            </a:r>
            <a:endParaRPr dirty="0"/>
          </a:p>
          <a:p>
            <a:r>
              <a:rPr dirty="0" err="1"/>
              <a:t>Esențiale</a:t>
            </a:r>
            <a:r>
              <a:rPr dirty="0"/>
              <a:t> </a:t>
            </a:r>
            <a:r>
              <a:rPr dirty="0" err="1"/>
              <a:t>în</a:t>
            </a:r>
            <a:r>
              <a:rPr dirty="0"/>
              <a:t> </a:t>
            </a:r>
            <a:r>
              <a:rPr dirty="0" err="1"/>
              <a:t>procesul</a:t>
            </a:r>
            <a:r>
              <a:rPr dirty="0"/>
              <a:t> de </a:t>
            </a:r>
            <a:r>
              <a:rPr dirty="0" err="1"/>
              <a:t>semnare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Semnătura ca metodă de autentificare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 </a:t>
            </a:r>
            <a:r>
              <a:rPr dirty="0" err="1"/>
              <a:t>semnează</a:t>
            </a:r>
            <a:r>
              <a:rPr dirty="0"/>
              <a:t> un challenge (nonce)</a:t>
            </a:r>
          </a:p>
          <a:p>
            <a:r>
              <a:rPr dirty="0"/>
              <a:t>Se </a:t>
            </a:r>
            <a:r>
              <a:rPr dirty="0" err="1"/>
              <a:t>verifică</a:t>
            </a:r>
            <a:r>
              <a:rPr dirty="0"/>
              <a:t> cu </a:t>
            </a:r>
            <a:r>
              <a:rPr dirty="0" err="1"/>
              <a:t>cheia</a:t>
            </a:r>
            <a:r>
              <a:rPr dirty="0"/>
              <a:t> </a:t>
            </a:r>
            <a:r>
              <a:rPr dirty="0" err="1"/>
              <a:t>publică</a:t>
            </a:r>
            <a:endParaRPr dirty="0"/>
          </a:p>
          <a:p>
            <a:r>
              <a:rPr dirty="0" err="1"/>
              <a:t>Identitate</a:t>
            </a:r>
            <a:r>
              <a:rPr dirty="0"/>
              <a:t> </a:t>
            </a:r>
            <a:r>
              <a:rPr dirty="0" err="1"/>
              <a:t>dovedită</a:t>
            </a:r>
            <a:r>
              <a:rPr dirty="0"/>
              <a:t> </a:t>
            </a:r>
            <a:r>
              <a:rPr dirty="0" err="1"/>
              <a:t>fără</a:t>
            </a:r>
            <a:r>
              <a:rPr dirty="0"/>
              <a:t> </a:t>
            </a:r>
            <a:r>
              <a:rPr dirty="0" err="1"/>
              <a:t>parolă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Aplicații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E-</a:t>
            </a:r>
            <a:r>
              <a:rPr dirty="0" err="1"/>
              <a:t>guvernare</a:t>
            </a:r>
            <a:r>
              <a:rPr dirty="0"/>
              <a:t>, </a:t>
            </a:r>
            <a:r>
              <a:rPr dirty="0" err="1"/>
              <a:t>bănci</a:t>
            </a:r>
            <a:r>
              <a:rPr dirty="0"/>
              <a:t>, email </a:t>
            </a:r>
            <a:r>
              <a:rPr dirty="0" err="1"/>
              <a:t>securizat</a:t>
            </a:r>
            <a:endParaRPr dirty="0"/>
          </a:p>
          <a:p>
            <a:r>
              <a:rPr dirty="0"/>
              <a:t>Blockchain </a:t>
            </a:r>
            <a:r>
              <a:rPr dirty="0" err="1"/>
              <a:t>și</a:t>
            </a:r>
            <a:r>
              <a:rPr dirty="0"/>
              <a:t> </a:t>
            </a:r>
            <a:r>
              <a:rPr dirty="0" err="1"/>
              <a:t>contracte</a:t>
            </a:r>
            <a:r>
              <a:rPr dirty="0"/>
              <a:t> </a:t>
            </a:r>
            <a:r>
              <a:rPr dirty="0" err="1"/>
              <a:t>electronice</a:t>
            </a:r>
            <a:endParaRPr dirty="0"/>
          </a:p>
          <a:p>
            <a:r>
              <a:rPr dirty="0" err="1"/>
              <a:t>Acces</a:t>
            </a:r>
            <a:r>
              <a:rPr dirty="0"/>
              <a:t> </a:t>
            </a:r>
            <a:r>
              <a:rPr dirty="0" err="1"/>
              <a:t>sistem</a:t>
            </a:r>
            <a:r>
              <a:rPr dirty="0"/>
              <a:t> </a:t>
            </a:r>
            <a:r>
              <a:rPr dirty="0" err="1"/>
              <a:t>autenticat</a:t>
            </a:r>
            <a:r>
              <a:rPr dirty="0"/>
              <a:t> </a:t>
            </a:r>
            <a:r>
              <a:rPr dirty="0" err="1"/>
              <a:t>criptografic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Avantaje majore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Rapiditate</a:t>
            </a:r>
            <a:r>
              <a:rPr dirty="0"/>
              <a:t> </a:t>
            </a:r>
            <a:r>
              <a:rPr dirty="0" err="1"/>
              <a:t>și</a:t>
            </a:r>
            <a:r>
              <a:rPr dirty="0"/>
              <a:t> </a:t>
            </a:r>
            <a:r>
              <a:rPr dirty="0" err="1"/>
              <a:t>eficiență</a:t>
            </a:r>
            <a:endParaRPr dirty="0"/>
          </a:p>
          <a:p>
            <a:r>
              <a:rPr dirty="0"/>
              <a:t>Securitate </a:t>
            </a:r>
            <a:r>
              <a:rPr dirty="0" err="1"/>
              <a:t>și</a:t>
            </a:r>
            <a:r>
              <a:rPr dirty="0"/>
              <a:t> </a:t>
            </a:r>
            <a:r>
              <a:rPr dirty="0" err="1"/>
              <a:t>auditabilitate</a:t>
            </a:r>
            <a:endParaRPr dirty="0"/>
          </a:p>
          <a:p>
            <a:r>
              <a:rPr dirty="0" err="1"/>
              <a:t>Conformitate</a:t>
            </a:r>
            <a:r>
              <a:rPr dirty="0"/>
              <a:t> </a:t>
            </a:r>
            <a:r>
              <a:rPr dirty="0" err="1"/>
              <a:t>legală</a:t>
            </a:r>
            <a:r>
              <a:rPr dirty="0"/>
              <a:t> (ex: </a:t>
            </a:r>
            <a:r>
              <a:rPr dirty="0" err="1"/>
              <a:t>eIDAS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Limitări și riscuri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Necesită</a:t>
            </a:r>
            <a:r>
              <a:rPr dirty="0"/>
              <a:t> </a:t>
            </a:r>
            <a:r>
              <a:rPr dirty="0" err="1"/>
              <a:t>protecția</a:t>
            </a:r>
            <a:r>
              <a:rPr dirty="0"/>
              <a:t> </a:t>
            </a:r>
            <a:r>
              <a:rPr dirty="0" err="1"/>
              <a:t>cheii</a:t>
            </a:r>
            <a:r>
              <a:rPr dirty="0"/>
              <a:t> private</a:t>
            </a:r>
          </a:p>
          <a:p>
            <a:r>
              <a:rPr dirty="0" err="1"/>
              <a:t>Depinde</a:t>
            </a:r>
            <a:r>
              <a:rPr dirty="0"/>
              <a:t> de </a:t>
            </a:r>
            <a:r>
              <a:rPr dirty="0" err="1"/>
              <a:t>infrastructură</a:t>
            </a:r>
            <a:r>
              <a:rPr dirty="0"/>
              <a:t> PKI</a:t>
            </a:r>
          </a:p>
          <a:p>
            <a:r>
              <a:rPr dirty="0" err="1"/>
              <a:t>Necesită</a:t>
            </a:r>
            <a:r>
              <a:rPr dirty="0"/>
              <a:t> </a:t>
            </a:r>
            <a:r>
              <a:rPr dirty="0" err="1"/>
              <a:t>instruire</a:t>
            </a:r>
            <a:r>
              <a:rPr dirty="0"/>
              <a:t> </a:t>
            </a:r>
            <a:r>
              <a:rPr dirty="0" err="1"/>
              <a:t>digitală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Concluzie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Soluție</a:t>
            </a:r>
            <a:r>
              <a:rPr dirty="0"/>
              <a:t> </a:t>
            </a:r>
            <a:r>
              <a:rPr dirty="0" err="1"/>
              <a:t>modernă</a:t>
            </a:r>
            <a:r>
              <a:rPr dirty="0"/>
              <a:t> de </a:t>
            </a:r>
            <a:r>
              <a:rPr dirty="0" err="1"/>
              <a:t>autentificare</a:t>
            </a:r>
            <a:endParaRPr dirty="0"/>
          </a:p>
          <a:p>
            <a:r>
              <a:rPr dirty="0" err="1"/>
              <a:t>Înlocuiește</a:t>
            </a:r>
            <a:r>
              <a:rPr dirty="0"/>
              <a:t> </a:t>
            </a:r>
            <a:r>
              <a:rPr dirty="0" err="1"/>
              <a:t>parolele</a:t>
            </a:r>
            <a:r>
              <a:rPr dirty="0"/>
              <a:t> </a:t>
            </a:r>
            <a:r>
              <a:rPr dirty="0" err="1"/>
              <a:t>clasice</a:t>
            </a:r>
            <a:endParaRPr dirty="0"/>
          </a:p>
          <a:p>
            <a:r>
              <a:rPr dirty="0" err="1"/>
              <a:t>Fundamentală</a:t>
            </a:r>
            <a:r>
              <a:rPr dirty="0"/>
              <a:t> </a:t>
            </a:r>
            <a:r>
              <a:rPr dirty="0" err="1"/>
              <a:t>în</a:t>
            </a:r>
            <a:r>
              <a:rPr dirty="0"/>
              <a:t> </a:t>
            </a:r>
            <a:r>
              <a:rPr dirty="0" err="1"/>
              <a:t>securitatea</a:t>
            </a:r>
            <a:r>
              <a:rPr dirty="0"/>
              <a:t> </a:t>
            </a:r>
            <a:r>
              <a:rPr dirty="0" err="1"/>
              <a:t>digitală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Ce </a:t>
            </a:r>
            <a:r>
              <a:rPr dirty="0" err="1"/>
              <a:t>este</a:t>
            </a:r>
            <a:r>
              <a:rPr dirty="0"/>
              <a:t> o </a:t>
            </a:r>
            <a:r>
              <a:rPr dirty="0" err="1"/>
              <a:t>semnătură</a:t>
            </a:r>
            <a:r>
              <a:rPr dirty="0"/>
              <a:t> </a:t>
            </a:r>
            <a:r>
              <a:rPr dirty="0" err="1"/>
              <a:t>digitală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Metodă</a:t>
            </a:r>
            <a:r>
              <a:rPr dirty="0"/>
              <a:t> </a:t>
            </a:r>
            <a:r>
              <a:rPr dirty="0" err="1"/>
              <a:t>criptografică</a:t>
            </a:r>
            <a:r>
              <a:rPr dirty="0"/>
              <a:t> </a:t>
            </a:r>
            <a:r>
              <a:rPr dirty="0" err="1"/>
              <a:t>pentru</a:t>
            </a:r>
            <a:r>
              <a:rPr dirty="0"/>
              <a:t> </a:t>
            </a:r>
            <a:r>
              <a:rPr dirty="0" err="1"/>
              <a:t>autentificare</a:t>
            </a:r>
            <a:r>
              <a:rPr dirty="0"/>
              <a:t>, </a:t>
            </a:r>
            <a:r>
              <a:rPr dirty="0" err="1"/>
              <a:t>integritate</a:t>
            </a:r>
            <a:r>
              <a:rPr dirty="0"/>
              <a:t> </a:t>
            </a:r>
            <a:r>
              <a:rPr dirty="0" err="1"/>
              <a:t>și</a:t>
            </a:r>
            <a:r>
              <a:rPr dirty="0"/>
              <a:t> non-</a:t>
            </a:r>
            <a:r>
              <a:rPr dirty="0" err="1"/>
              <a:t>repudiere</a:t>
            </a:r>
            <a:endParaRPr dirty="0"/>
          </a:p>
          <a:p>
            <a:r>
              <a:rPr dirty="0" err="1"/>
              <a:t>Cheie</a:t>
            </a:r>
            <a:r>
              <a:rPr dirty="0"/>
              <a:t> </a:t>
            </a:r>
            <a:r>
              <a:rPr dirty="0" err="1"/>
              <a:t>privată</a:t>
            </a:r>
            <a:r>
              <a:rPr dirty="0"/>
              <a:t> </a:t>
            </a:r>
            <a:r>
              <a:rPr dirty="0" err="1"/>
              <a:t>semnează</a:t>
            </a:r>
            <a:r>
              <a:rPr dirty="0"/>
              <a:t>, </a:t>
            </a:r>
            <a:r>
              <a:rPr dirty="0" err="1"/>
              <a:t>cheie</a:t>
            </a:r>
            <a:r>
              <a:rPr dirty="0"/>
              <a:t> </a:t>
            </a:r>
            <a:r>
              <a:rPr dirty="0" err="1"/>
              <a:t>publică</a:t>
            </a:r>
            <a:r>
              <a:rPr dirty="0"/>
              <a:t> </a:t>
            </a:r>
            <a:r>
              <a:rPr dirty="0" err="1"/>
              <a:t>verifică</a:t>
            </a:r>
            <a:endParaRPr dirty="0"/>
          </a:p>
          <a:p>
            <a:r>
              <a:rPr dirty="0" err="1"/>
              <a:t>Unicitate</a:t>
            </a:r>
            <a:r>
              <a:rPr dirty="0"/>
              <a:t> </a:t>
            </a:r>
            <a:r>
              <a:rPr dirty="0" err="1"/>
              <a:t>și</a:t>
            </a:r>
            <a:r>
              <a:rPr dirty="0"/>
              <a:t> </a:t>
            </a:r>
            <a:r>
              <a:rPr dirty="0" err="1"/>
              <a:t>imposibilitate</a:t>
            </a:r>
            <a:r>
              <a:rPr dirty="0"/>
              <a:t> de </a:t>
            </a:r>
            <a:r>
              <a:rPr dirty="0" err="1"/>
              <a:t>falsificare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Scopul semnăturii digitale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Confirmă</a:t>
            </a:r>
            <a:r>
              <a:rPr dirty="0"/>
              <a:t> </a:t>
            </a:r>
            <a:r>
              <a:rPr dirty="0" err="1"/>
              <a:t>identitatea</a:t>
            </a:r>
            <a:r>
              <a:rPr dirty="0"/>
              <a:t> </a:t>
            </a:r>
            <a:r>
              <a:rPr dirty="0" err="1"/>
              <a:t>semnatarului</a:t>
            </a:r>
            <a:endParaRPr dirty="0"/>
          </a:p>
          <a:p>
            <a:r>
              <a:rPr dirty="0" err="1"/>
              <a:t>Garantează</a:t>
            </a:r>
            <a:r>
              <a:rPr dirty="0"/>
              <a:t> </a:t>
            </a:r>
            <a:r>
              <a:rPr dirty="0" err="1"/>
              <a:t>integritatea</a:t>
            </a:r>
            <a:r>
              <a:rPr dirty="0"/>
              <a:t> </a:t>
            </a:r>
            <a:r>
              <a:rPr dirty="0" err="1"/>
              <a:t>documentului</a:t>
            </a:r>
            <a:endParaRPr dirty="0"/>
          </a:p>
          <a:p>
            <a:r>
              <a:rPr dirty="0" err="1"/>
              <a:t>Atribuie</a:t>
            </a:r>
            <a:r>
              <a:rPr dirty="0"/>
              <a:t> </a:t>
            </a:r>
            <a:r>
              <a:rPr dirty="0" err="1"/>
              <a:t>valoare</a:t>
            </a:r>
            <a:r>
              <a:rPr dirty="0"/>
              <a:t> </a:t>
            </a:r>
            <a:r>
              <a:rPr dirty="0" err="1"/>
              <a:t>legală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Semnătură </a:t>
            </a:r>
            <a:r>
              <a:rPr dirty="0" err="1"/>
              <a:t>digitală</a:t>
            </a:r>
            <a:r>
              <a:rPr dirty="0"/>
              <a:t> vs. </a:t>
            </a:r>
            <a:r>
              <a:rPr dirty="0" err="1"/>
              <a:t>scrisă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Scrisă</a:t>
            </a:r>
            <a:r>
              <a:rPr dirty="0"/>
              <a:t>: </a:t>
            </a:r>
            <a:r>
              <a:rPr dirty="0" err="1"/>
              <a:t>ușor</a:t>
            </a:r>
            <a:r>
              <a:rPr dirty="0"/>
              <a:t> de </a:t>
            </a:r>
            <a:r>
              <a:rPr dirty="0" err="1"/>
              <a:t>falsificat</a:t>
            </a:r>
            <a:endParaRPr dirty="0"/>
          </a:p>
          <a:p>
            <a:r>
              <a:rPr dirty="0" err="1"/>
              <a:t>Digitală</a:t>
            </a:r>
            <a:r>
              <a:rPr dirty="0"/>
              <a:t>: </a:t>
            </a:r>
            <a:r>
              <a:rPr dirty="0" err="1"/>
              <a:t>imposibil</a:t>
            </a:r>
            <a:r>
              <a:rPr dirty="0"/>
              <a:t> de </a:t>
            </a:r>
            <a:r>
              <a:rPr dirty="0" err="1"/>
              <a:t>reprodus</a:t>
            </a:r>
            <a:r>
              <a:rPr dirty="0"/>
              <a:t> </a:t>
            </a:r>
            <a:r>
              <a:rPr dirty="0" err="1"/>
              <a:t>fără</a:t>
            </a:r>
            <a:r>
              <a:rPr dirty="0"/>
              <a:t> </a:t>
            </a:r>
            <a:r>
              <a:rPr dirty="0" err="1"/>
              <a:t>cheie</a:t>
            </a:r>
            <a:endParaRPr dirty="0"/>
          </a:p>
          <a:p>
            <a:r>
              <a:rPr dirty="0" err="1"/>
              <a:t>Acoperă</a:t>
            </a:r>
            <a:r>
              <a:rPr dirty="0"/>
              <a:t> tot </a:t>
            </a:r>
            <a:r>
              <a:rPr dirty="0" err="1"/>
              <a:t>conținutul</a:t>
            </a:r>
            <a:r>
              <a:rPr dirty="0"/>
              <a:t> </a:t>
            </a:r>
            <a:r>
              <a:rPr dirty="0" err="1"/>
              <a:t>documentului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Componentele</a:t>
            </a:r>
            <a:r>
              <a:rPr dirty="0"/>
              <a:t> </a:t>
            </a:r>
            <a:r>
              <a:rPr dirty="0" err="1"/>
              <a:t>unei</a:t>
            </a:r>
            <a:r>
              <a:rPr dirty="0"/>
              <a:t> </a:t>
            </a:r>
            <a:r>
              <a:rPr dirty="0" err="1"/>
              <a:t>semnături</a:t>
            </a:r>
            <a:r>
              <a:rPr dirty="0"/>
              <a:t> </a:t>
            </a:r>
            <a:r>
              <a:rPr dirty="0" err="1"/>
              <a:t>digitale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Algoritm</a:t>
            </a:r>
            <a:r>
              <a:rPr dirty="0"/>
              <a:t> de </a:t>
            </a:r>
            <a:r>
              <a:rPr dirty="0" err="1"/>
              <a:t>generare</a:t>
            </a:r>
            <a:r>
              <a:rPr dirty="0"/>
              <a:t> a </a:t>
            </a:r>
            <a:r>
              <a:rPr dirty="0" err="1"/>
              <a:t>cheilor</a:t>
            </a:r>
            <a:endParaRPr dirty="0"/>
          </a:p>
          <a:p>
            <a:r>
              <a:rPr dirty="0" err="1"/>
              <a:t>Algoritm</a:t>
            </a:r>
            <a:r>
              <a:rPr dirty="0"/>
              <a:t> de </a:t>
            </a:r>
            <a:r>
              <a:rPr dirty="0" err="1"/>
              <a:t>semnare</a:t>
            </a:r>
            <a:endParaRPr dirty="0"/>
          </a:p>
          <a:p>
            <a:r>
              <a:rPr dirty="0" err="1"/>
              <a:t>Algoritm</a:t>
            </a:r>
            <a:r>
              <a:rPr dirty="0"/>
              <a:t> de </a:t>
            </a:r>
            <a:r>
              <a:rPr dirty="0" err="1"/>
              <a:t>verificare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Cum se </a:t>
            </a:r>
            <a:r>
              <a:rPr dirty="0" err="1"/>
              <a:t>semnează</a:t>
            </a:r>
            <a:r>
              <a:rPr dirty="0"/>
              <a:t> un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 face hash-ul </a:t>
            </a:r>
            <a:r>
              <a:rPr dirty="0" err="1"/>
              <a:t>documentului</a:t>
            </a:r>
            <a:endParaRPr dirty="0"/>
          </a:p>
          <a:p>
            <a:r>
              <a:rPr dirty="0"/>
              <a:t>Se </a:t>
            </a:r>
            <a:r>
              <a:rPr dirty="0" err="1"/>
              <a:t>semnează</a:t>
            </a:r>
            <a:r>
              <a:rPr dirty="0"/>
              <a:t> cu </a:t>
            </a:r>
            <a:r>
              <a:rPr dirty="0" err="1"/>
              <a:t>cheia</a:t>
            </a:r>
            <a:r>
              <a:rPr dirty="0"/>
              <a:t> </a:t>
            </a:r>
            <a:r>
              <a:rPr dirty="0" err="1"/>
              <a:t>privată</a:t>
            </a:r>
            <a:endParaRPr dirty="0"/>
          </a:p>
          <a:p>
            <a:r>
              <a:rPr dirty="0"/>
              <a:t>Se </a:t>
            </a:r>
            <a:r>
              <a:rPr dirty="0" err="1"/>
              <a:t>trimite</a:t>
            </a:r>
            <a:r>
              <a:rPr dirty="0"/>
              <a:t> </a:t>
            </a:r>
            <a:r>
              <a:rPr dirty="0" err="1"/>
              <a:t>împreună</a:t>
            </a:r>
            <a:r>
              <a:rPr dirty="0"/>
              <a:t> cu </a:t>
            </a:r>
            <a:r>
              <a:rPr dirty="0" err="1"/>
              <a:t>semnătura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Cum se </a:t>
            </a:r>
            <a:r>
              <a:rPr dirty="0" err="1"/>
              <a:t>verifică</a:t>
            </a:r>
            <a:r>
              <a:rPr dirty="0"/>
              <a:t> </a:t>
            </a:r>
            <a:r>
              <a:rPr dirty="0" err="1"/>
              <a:t>semnătura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 face hash-ul </a:t>
            </a:r>
            <a:r>
              <a:rPr dirty="0" err="1"/>
              <a:t>documentului</a:t>
            </a:r>
            <a:r>
              <a:rPr dirty="0"/>
              <a:t> </a:t>
            </a:r>
            <a:r>
              <a:rPr dirty="0" err="1"/>
              <a:t>primit</a:t>
            </a:r>
            <a:endParaRPr dirty="0"/>
          </a:p>
          <a:p>
            <a:r>
              <a:rPr dirty="0"/>
              <a:t>Se </a:t>
            </a:r>
            <a:r>
              <a:rPr dirty="0" err="1"/>
              <a:t>decriptează</a:t>
            </a:r>
            <a:r>
              <a:rPr dirty="0"/>
              <a:t> </a:t>
            </a:r>
            <a:r>
              <a:rPr dirty="0" err="1"/>
              <a:t>semnătura</a:t>
            </a:r>
            <a:r>
              <a:rPr dirty="0"/>
              <a:t> cu </a:t>
            </a:r>
            <a:r>
              <a:rPr dirty="0" err="1"/>
              <a:t>cheia</a:t>
            </a:r>
            <a:r>
              <a:rPr dirty="0"/>
              <a:t> </a:t>
            </a:r>
            <a:r>
              <a:rPr dirty="0" err="1"/>
              <a:t>publică</a:t>
            </a:r>
            <a:endParaRPr dirty="0"/>
          </a:p>
          <a:p>
            <a:r>
              <a:rPr dirty="0"/>
              <a:t>Se </a:t>
            </a:r>
            <a:r>
              <a:rPr dirty="0" err="1"/>
              <a:t>compară</a:t>
            </a:r>
            <a:r>
              <a:rPr dirty="0"/>
              <a:t> hash-urile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Proprietăți de securitate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Autenticitate</a:t>
            </a:r>
            <a:endParaRPr dirty="0"/>
          </a:p>
          <a:p>
            <a:r>
              <a:rPr dirty="0" err="1"/>
              <a:t>Integritate</a:t>
            </a:r>
            <a:endParaRPr dirty="0"/>
          </a:p>
          <a:p>
            <a:r>
              <a:rPr dirty="0"/>
              <a:t>Non-</a:t>
            </a:r>
            <a:r>
              <a:rPr dirty="0" err="1"/>
              <a:t>repudiere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Algoritmi folosiți pentru semnătură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RSA – </a:t>
            </a:r>
            <a:r>
              <a:rPr dirty="0" err="1"/>
              <a:t>factorizare</a:t>
            </a:r>
            <a:endParaRPr dirty="0"/>
          </a:p>
          <a:p>
            <a:r>
              <a:rPr dirty="0"/>
              <a:t>DSA – </a:t>
            </a:r>
            <a:r>
              <a:rPr dirty="0" err="1"/>
              <a:t>logaritm</a:t>
            </a:r>
            <a:r>
              <a:rPr dirty="0"/>
              <a:t> </a:t>
            </a:r>
            <a:r>
              <a:rPr dirty="0" err="1"/>
              <a:t>discret</a:t>
            </a:r>
            <a:endParaRPr dirty="0"/>
          </a:p>
          <a:p>
            <a:r>
              <a:rPr dirty="0"/>
              <a:t>ECC – </a:t>
            </a:r>
            <a:r>
              <a:rPr dirty="0" err="1"/>
              <a:t>curbe</a:t>
            </a:r>
            <a:r>
              <a:rPr dirty="0"/>
              <a:t> </a:t>
            </a:r>
            <a:r>
              <a:rPr dirty="0" err="1"/>
              <a:t>eliptice</a:t>
            </a:r>
            <a:r>
              <a:rPr dirty="0"/>
              <a:t> (ex: ECDSA)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et">
  <a:themeElements>
    <a:clrScheme name="Col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Colet</Template>
  <TotalTime>17</TotalTime>
  <Words>1105</Words>
  <Application>Microsoft Office PowerPoint</Application>
  <PresentationFormat>Expunere pe ecran (4:3)</PresentationFormat>
  <Paragraphs>87</Paragraphs>
  <Slides>15</Slides>
  <Notes>14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Colet</vt:lpstr>
      <vt:lpstr>Tehnici de Semnătură Digitală ca Metodă de Autentificare</vt:lpstr>
      <vt:lpstr>Ce este o semnătură digitală?</vt:lpstr>
      <vt:lpstr>Scopul semnăturii digitale</vt:lpstr>
      <vt:lpstr>Semnătură digitală vs. scrisă</vt:lpstr>
      <vt:lpstr>Componentele unei semnături digitale</vt:lpstr>
      <vt:lpstr>Cum se semnează un document</vt:lpstr>
      <vt:lpstr>Cum se verifică semnătura</vt:lpstr>
      <vt:lpstr>Proprietăți de securitate</vt:lpstr>
      <vt:lpstr>Algoritmi folosiți pentru semnătură</vt:lpstr>
      <vt:lpstr>Funcții hash utilizate</vt:lpstr>
      <vt:lpstr>Semnătura ca metodă de autentificare</vt:lpstr>
      <vt:lpstr>Aplicații practice</vt:lpstr>
      <vt:lpstr>Avantaje majore</vt:lpstr>
      <vt:lpstr>Limitări și riscuri</vt:lpstr>
      <vt:lpstr>Concluzie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Edna Memedula</cp:lastModifiedBy>
  <cp:revision>3</cp:revision>
  <dcterms:created xsi:type="dcterms:W3CDTF">2013-01-27T09:14:16Z</dcterms:created>
  <dcterms:modified xsi:type="dcterms:W3CDTF">2025-05-27T14:12:27Z</dcterms:modified>
  <cp:category/>
</cp:coreProperties>
</file>