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68" r:id="rId3"/>
    <p:sldId id="259" r:id="rId4"/>
    <p:sldId id="257" r:id="rId5"/>
    <p:sldId id="260" r:id="rId6"/>
    <p:sldId id="261" r:id="rId7"/>
    <p:sldId id="263" r:id="rId8"/>
    <p:sldId id="264" r:id="rId9"/>
    <p:sldId id="26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u" id="{52F53745-E74B-4F49-A246-688BC1FADD2B}">
          <p14:sldIdLst>
            <p14:sldId id="256"/>
          </p14:sldIdLst>
        </p14:section>
        <p14:section name="Cuprins" id="{766BF062-1C05-4915-8882-888CA514F428}">
          <p14:sldIdLst>
            <p14:sldId id="268"/>
          </p14:sldIdLst>
        </p14:section>
        <p14:section name="Introducere" id="{A4F08AC8-AFBE-48CD-B373-A0F81227BC5C}">
          <p14:sldIdLst>
            <p14:sldId id="259"/>
            <p14:sldId id="257"/>
          </p14:sldIdLst>
        </p14:section>
        <p14:section name="Bully" id="{DDFCA563-DC45-4CD2-89F8-B6EA533756F0}">
          <p14:sldIdLst>
            <p14:sldId id="260"/>
            <p14:sldId id="261"/>
          </p14:sldIdLst>
        </p14:section>
        <p14:section name="Ring" id="{00C0AF4B-AC1A-4B76-85CB-521AD012AC6F}">
          <p14:sldIdLst>
            <p14:sldId id="263"/>
            <p14:sldId id="264"/>
          </p14:sldIdLst>
        </p14:section>
        <p14:section name="Concluzii" id="{974A7DEE-0F99-4C52-BF7A-95F83E7EEBCA}">
          <p14:sldIdLst>
            <p14:sldId id="269"/>
          </p14:sldIdLst>
        </p14:section>
        <p14:section name="Bibliografie" id="{F73DC38D-8E13-4B48-9918-D478A273CBC6}">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BB65-783A-714A-79F3-0EBAC8873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274F8E-B459-8F7C-18AD-7B1AEC210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4D9A72-9BB3-1017-324D-B495B7A51FF7}"/>
              </a:ext>
            </a:extLst>
          </p:cNvPr>
          <p:cNvSpPr>
            <a:spLocks noGrp="1"/>
          </p:cNvSpPr>
          <p:nvPr>
            <p:ph type="dt" sz="half" idx="10"/>
          </p:nvPr>
        </p:nvSpPr>
        <p:spPr/>
        <p:txBody>
          <a:bodyPr/>
          <a:lstStyle/>
          <a:p>
            <a:fld id="{9EEB0A06-FF1B-434C-B9A4-1684AEC133B4}" type="datetimeFigureOut">
              <a:rPr lang="en-GB" smtClean="0"/>
              <a:t>16/01/2025</a:t>
            </a:fld>
            <a:endParaRPr lang="en-GB"/>
          </a:p>
        </p:txBody>
      </p:sp>
      <p:sp>
        <p:nvSpPr>
          <p:cNvPr id="5" name="Footer Placeholder 4">
            <a:extLst>
              <a:ext uri="{FF2B5EF4-FFF2-40B4-BE49-F238E27FC236}">
                <a16:creationId xmlns:a16="http://schemas.microsoft.com/office/drawing/2014/main" id="{EF436894-53D0-14EF-27F1-BADE018023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D2729-1AC0-1CFB-0F00-983210AEBC10}"/>
              </a:ext>
            </a:extLst>
          </p:cNvPr>
          <p:cNvSpPr>
            <a:spLocks noGrp="1"/>
          </p:cNvSpPr>
          <p:nvPr>
            <p:ph type="sldNum" sz="quarter" idx="12"/>
          </p:nvPr>
        </p:nvSpPr>
        <p:spPr/>
        <p:txBody>
          <a:bodyPr/>
          <a:lstStyle/>
          <a:p>
            <a:fld id="{DD0AE771-2345-48DC-A633-0873650DC04F}" type="slidenum">
              <a:rPr lang="en-GB" smtClean="0"/>
              <a:t>‹#›</a:t>
            </a:fld>
            <a:endParaRPr lang="en-GB"/>
          </a:p>
        </p:txBody>
      </p:sp>
    </p:spTree>
    <p:extLst>
      <p:ext uri="{BB962C8B-B14F-4D97-AF65-F5344CB8AC3E}">
        <p14:creationId xmlns:p14="http://schemas.microsoft.com/office/powerpoint/2010/main" val="36399188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9F3D-1611-0C62-A8DC-14411D5A5A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231660-0242-3986-D357-9CFEF6D19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E9B5EE-39DC-5B78-3DAA-999F8EC4B392}"/>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5" name="Footer Placeholder 4">
            <a:extLst>
              <a:ext uri="{FF2B5EF4-FFF2-40B4-BE49-F238E27FC236}">
                <a16:creationId xmlns:a16="http://schemas.microsoft.com/office/drawing/2014/main" id="{385C0A29-D828-A079-18F7-0123EC9325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992C6-A875-B259-B0B8-BE3E5E6F487D}"/>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27358430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9FB74-E081-3B44-AB42-E21B58B58E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1BB74E-C827-3D16-02B8-A36BCB1CE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36AA8B-3DB1-9975-9D98-D9FE1C9374FE}"/>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5" name="Footer Placeholder 4">
            <a:extLst>
              <a:ext uri="{FF2B5EF4-FFF2-40B4-BE49-F238E27FC236}">
                <a16:creationId xmlns:a16="http://schemas.microsoft.com/office/drawing/2014/main" id="{0DE9A37A-0344-FE05-AB78-69B86CCD0C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6625B7-9029-0159-48FD-78F32C80579D}"/>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36098876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7EF9-D984-EB89-CEEA-959044E058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CD23F3-D52B-9B35-BB7A-20A2EB22D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B541C-D572-BA0A-F02B-ED0C4F5F7388}"/>
              </a:ext>
            </a:extLst>
          </p:cNvPr>
          <p:cNvSpPr>
            <a:spLocks noGrp="1"/>
          </p:cNvSpPr>
          <p:nvPr>
            <p:ph type="dt" sz="half" idx="10"/>
          </p:nvPr>
        </p:nvSpPr>
        <p:spPr/>
        <p:txBody>
          <a:bodyPr/>
          <a:lstStyle/>
          <a:p>
            <a:fld id="{10ACA2C8-077B-4087-B3ED-53F204BB4423}" type="datetimeFigureOut">
              <a:rPr lang="en-GB" smtClean="0"/>
              <a:t>16/01/2025</a:t>
            </a:fld>
            <a:endParaRPr lang="en-GB"/>
          </a:p>
        </p:txBody>
      </p:sp>
      <p:sp>
        <p:nvSpPr>
          <p:cNvPr id="5" name="Footer Placeholder 4">
            <a:extLst>
              <a:ext uri="{FF2B5EF4-FFF2-40B4-BE49-F238E27FC236}">
                <a16:creationId xmlns:a16="http://schemas.microsoft.com/office/drawing/2014/main" id="{47C06061-5628-3231-38EF-243EDBA8DC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08DF65-5C4B-5F61-2031-6C9BFC056F5D}"/>
              </a:ext>
            </a:extLst>
          </p:cNvPr>
          <p:cNvSpPr>
            <a:spLocks noGrp="1"/>
          </p:cNvSpPr>
          <p:nvPr>
            <p:ph type="sldNum" sz="quarter" idx="12"/>
          </p:nvPr>
        </p:nvSpPr>
        <p:spPr/>
        <p:txBody>
          <a:bodyPr/>
          <a:lstStyle/>
          <a:p>
            <a:fld id="{2BA5A23C-6AA3-4349-B086-396FAE404913}" type="slidenum">
              <a:rPr lang="en-GB" smtClean="0"/>
              <a:t>‹#›</a:t>
            </a:fld>
            <a:endParaRPr lang="en-GB"/>
          </a:p>
        </p:txBody>
      </p:sp>
    </p:spTree>
    <p:extLst>
      <p:ext uri="{BB962C8B-B14F-4D97-AF65-F5344CB8AC3E}">
        <p14:creationId xmlns:p14="http://schemas.microsoft.com/office/powerpoint/2010/main" val="20232846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9329-37F9-FD38-3C17-2B7B20B0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1647FE-211A-3479-6426-41C5277A6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489EF-E6ED-8654-3B9E-40C073E94571}"/>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5" name="Footer Placeholder 4">
            <a:extLst>
              <a:ext uri="{FF2B5EF4-FFF2-40B4-BE49-F238E27FC236}">
                <a16:creationId xmlns:a16="http://schemas.microsoft.com/office/drawing/2014/main" id="{AA77993D-D51D-9A69-8356-EEAE930782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0434E1-7303-40D0-688B-FEE953BF8C7C}"/>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2271028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BE97-C901-C71B-ADCD-86C985276F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262C3A-9689-41CD-4E7C-93E477996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D024527-3D6C-CD16-F2EF-4FD1C33421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57A6E2-C155-00F6-0F2C-5EFFA1D6CF81}"/>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6" name="Footer Placeholder 5">
            <a:extLst>
              <a:ext uri="{FF2B5EF4-FFF2-40B4-BE49-F238E27FC236}">
                <a16:creationId xmlns:a16="http://schemas.microsoft.com/office/drawing/2014/main" id="{13FCC207-9212-6528-73BB-035DD57CB0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38B89C-79BF-F51F-6524-E2B9AA07BD58}"/>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27934191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A34B-640C-B7C3-4D9F-42F63969C7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6BB0E-EAD7-EAA1-30A2-894C39700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50A57-DE77-0BE2-E0F4-E022BCC46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20D29D0-11F9-9664-3EC9-84CBDD764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121940-92CD-4399-191D-DEE5EA32A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595B7A-7725-688C-2461-53DC4BE0FC2D}"/>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8" name="Footer Placeholder 7">
            <a:extLst>
              <a:ext uri="{FF2B5EF4-FFF2-40B4-BE49-F238E27FC236}">
                <a16:creationId xmlns:a16="http://schemas.microsoft.com/office/drawing/2014/main" id="{E0CC711D-EB36-F2A0-F879-F2EE9D88BB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BEEDE5-57E9-7A81-407C-5F42A42EA9B9}"/>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714654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E344-1162-6A93-E70E-A8424B319B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C6681C-23F4-812D-D59A-8B93FAFA48EB}"/>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4" name="Footer Placeholder 3">
            <a:extLst>
              <a:ext uri="{FF2B5EF4-FFF2-40B4-BE49-F238E27FC236}">
                <a16:creationId xmlns:a16="http://schemas.microsoft.com/office/drawing/2014/main" id="{27751F7E-C4E8-2A15-2FA4-58CAA4FF02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1E8C0D-550C-C31E-7080-7FE22EBF2B13}"/>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35356405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F9AC2-6DC5-262E-A07F-7C86073930C2}"/>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3" name="Footer Placeholder 2">
            <a:extLst>
              <a:ext uri="{FF2B5EF4-FFF2-40B4-BE49-F238E27FC236}">
                <a16:creationId xmlns:a16="http://schemas.microsoft.com/office/drawing/2014/main" id="{6E5C510F-0750-9A0B-0224-365D943411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6B6031-3084-CB0F-B5AE-517268AD4505}"/>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36012278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5C92-7939-C55D-3B92-EF42042B8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BCD816-482B-DE10-55C3-1B0A82F50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5A9E9C-2A01-1BC2-531B-928CEC19D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D92A6-9290-25DB-987C-04F2D336A98E}"/>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6" name="Footer Placeholder 5">
            <a:extLst>
              <a:ext uri="{FF2B5EF4-FFF2-40B4-BE49-F238E27FC236}">
                <a16:creationId xmlns:a16="http://schemas.microsoft.com/office/drawing/2014/main" id="{1BEDF130-6028-144F-8855-C11A8E9BB2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3E4DAA-771C-6135-EB08-F5D4CA524DD9}"/>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23495080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5FD8-A300-91F0-1992-7F6A450A4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01595D-2254-EEE3-A1AB-97093654A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04BA02-5206-F81B-6F7B-C6906DA5F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4D63C-C102-1864-02D5-4E7A71AA4115}"/>
              </a:ext>
            </a:extLst>
          </p:cNvPr>
          <p:cNvSpPr>
            <a:spLocks noGrp="1"/>
          </p:cNvSpPr>
          <p:nvPr>
            <p:ph type="dt" sz="half" idx="10"/>
          </p:nvPr>
        </p:nvSpPr>
        <p:spPr/>
        <p:txBody>
          <a:bodyPr/>
          <a:lstStyle/>
          <a:p>
            <a:fld id="{790224AA-5397-4E0F-B4AD-0AAD0E288337}" type="datetimeFigureOut">
              <a:rPr lang="en-GB" smtClean="0"/>
              <a:t>16/01/2025</a:t>
            </a:fld>
            <a:endParaRPr lang="en-GB"/>
          </a:p>
        </p:txBody>
      </p:sp>
      <p:sp>
        <p:nvSpPr>
          <p:cNvPr id="6" name="Footer Placeholder 5">
            <a:extLst>
              <a:ext uri="{FF2B5EF4-FFF2-40B4-BE49-F238E27FC236}">
                <a16:creationId xmlns:a16="http://schemas.microsoft.com/office/drawing/2014/main" id="{2504C912-3C3C-8EB6-BF5D-86BD77ADBF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943A18-D644-D95C-A782-E7972C82052B}"/>
              </a:ext>
            </a:extLst>
          </p:cNvPr>
          <p:cNvSpPr>
            <a:spLocks noGrp="1"/>
          </p:cNvSpPr>
          <p:nvPr>
            <p:ph type="sldNum" sz="quarter" idx="12"/>
          </p:nvPr>
        </p:nvSpPr>
        <p:spPr/>
        <p:txBody>
          <a:bodyPr/>
          <a:lstStyle/>
          <a:p>
            <a:fld id="{FEE3150A-9C40-4323-A474-861697D3812B}" type="slidenum">
              <a:rPr lang="en-GB" smtClean="0"/>
              <a:t>‹#›</a:t>
            </a:fld>
            <a:endParaRPr lang="en-GB"/>
          </a:p>
        </p:txBody>
      </p:sp>
    </p:spTree>
    <p:extLst>
      <p:ext uri="{BB962C8B-B14F-4D97-AF65-F5344CB8AC3E}">
        <p14:creationId xmlns:p14="http://schemas.microsoft.com/office/powerpoint/2010/main" val="15799327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duotone>
              <a:prstClr val="black"/>
              <a:schemeClr val="accent2">
                <a:tint val="45000"/>
                <a:satMod val="400000"/>
              </a:schemeClr>
            </a:duotone>
            <a:lum/>
            <a:extLst>
              <a:ext uri="{96DAC541-7B7A-43D3-8B79-37D633B846F1}">
                <asvg:svgBlip xmlns:asvg="http://schemas.microsoft.com/office/drawing/2016/SVG/main" r:embed="rId14"/>
              </a:ext>
            </a:extLst>
          </a:blip>
          <a:srcRect/>
          <a:stretch>
            <a:fillRect l="29000" t="6000" r="-40000" b="-7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C3708-C609-54EE-66F5-034B60007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7AE4B4-55D7-2224-EA67-26F7B438A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7B0C44-D49D-9276-8DBE-8BAE3BBCE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224AA-5397-4E0F-B4AD-0AAD0E288337}" type="datetimeFigureOut">
              <a:rPr lang="en-GB" smtClean="0"/>
              <a:t>16/01/2025</a:t>
            </a:fld>
            <a:endParaRPr lang="en-GB"/>
          </a:p>
        </p:txBody>
      </p:sp>
      <p:sp>
        <p:nvSpPr>
          <p:cNvPr id="5" name="Footer Placeholder 4">
            <a:extLst>
              <a:ext uri="{FF2B5EF4-FFF2-40B4-BE49-F238E27FC236}">
                <a16:creationId xmlns:a16="http://schemas.microsoft.com/office/drawing/2014/main" id="{BA237CE5-47D2-FBEF-48CC-1F1355091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B43D54-8884-90AD-92D1-463EA5E50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3150A-9C40-4323-A474-861697D3812B}" type="slidenum">
              <a:rPr lang="en-GB" smtClean="0"/>
              <a:t>‹#›</a:t>
            </a:fld>
            <a:endParaRPr lang="en-GB"/>
          </a:p>
        </p:txBody>
      </p:sp>
    </p:spTree>
    <p:extLst>
      <p:ext uri="{BB962C8B-B14F-4D97-AF65-F5344CB8AC3E}">
        <p14:creationId xmlns:p14="http://schemas.microsoft.com/office/powerpoint/2010/main" val="233612495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3ev.medium.com/election-algorithm-a-case-study-7f51a4b059e9" TargetMode="External"/><Relationship Id="rId2" Type="http://schemas.openxmlformats.org/officeDocument/2006/relationships/hyperlink" Target="https://aws.amazon.com/builders-library/leader-election-in-distributed-systems/" TargetMode="External"/><Relationship Id="rId1" Type="http://schemas.openxmlformats.org/officeDocument/2006/relationships/slideLayout" Target="../slideLayouts/slideLayout2.xml"/><Relationship Id="rId5" Type="http://schemas.openxmlformats.org/officeDocument/2006/relationships/hyperlink" Target="https://www.kdkce.edu.in/pdf/HVG-8IT-DS-Election%20Algorithm.pdf" TargetMode="External"/><Relationship Id="rId4" Type="http://schemas.openxmlformats.org/officeDocument/2006/relationships/hyperlink" Target="https://www.geeksforgeeks.org/election-algorithm-and-distributed-proces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DE29-7082-6D08-0968-F5E004924952}"/>
              </a:ext>
            </a:extLst>
          </p:cNvPr>
          <p:cNvSpPr>
            <a:spLocks noGrp="1"/>
          </p:cNvSpPr>
          <p:nvPr>
            <p:ph type="ctrTitle"/>
          </p:nvPr>
        </p:nvSpPr>
        <p:spPr>
          <a:xfrm>
            <a:off x="1524000" y="2235200"/>
            <a:ext cx="9144000" cy="2387600"/>
          </a:xfrm>
        </p:spPr>
        <p:txBody>
          <a:bodyPr anchor="ctr"/>
          <a:lstStyle/>
          <a:p>
            <a:r>
              <a:rPr lang="en-US" dirty="0">
                <a:cs typeface="Times New Roman" panose="02020603050405020304" pitchFamily="18" charset="0"/>
              </a:rPr>
              <a:t>Election Algorithms</a:t>
            </a:r>
            <a:endParaRPr lang="en-GB" dirty="0">
              <a:cs typeface="Times New Roman" panose="02020603050405020304" pitchFamily="18" charset="0"/>
            </a:endParaRPr>
          </a:p>
        </p:txBody>
      </p:sp>
      <p:sp>
        <p:nvSpPr>
          <p:cNvPr id="3" name="Subtitle 2">
            <a:extLst>
              <a:ext uri="{FF2B5EF4-FFF2-40B4-BE49-F238E27FC236}">
                <a16:creationId xmlns:a16="http://schemas.microsoft.com/office/drawing/2014/main" id="{2B827363-D437-2ECE-0AF6-A73F2B0CB93E}"/>
              </a:ext>
            </a:extLst>
          </p:cNvPr>
          <p:cNvSpPr>
            <a:spLocks noGrp="1"/>
          </p:cNvSpPr>
          <p:nvPr>
            <p:ph type="subTitle" idx="1"/>
          </p:nvPr>
        </p:nvSpPr>
        <p:spPr>
          <a:xfrm>
            <a:off x="7467600" y="6275917"/>
            <a:ext cx="4724400" cy="582083"/>
          </a:xfrm>
        </p:spPr>
        <p:txBody>
          <a:bodyPr anchor="ctr">
            <a:normAutofit/>
          </a:bodyPr>
          <a:lstStyle/>
          <a:p>
            <a:r>
              <a:rPr lang="en-US" sz="3200" dirty="0">
                <a:cs typeface="Times New Roman" panose="02020603050405020304" pitchFamily="18" charset="0"/>
              </a:rPr>
              <a:t>Neculae Andrei-Fabian 352</a:t>
            </a:r>
            <a:endParaRPr lang="en-GB" sz="3200" dirty="0">
              <a:cs typeface="Times New Roman" panose="02020603050405020304" pitchFamily="18" charset="0"/>
            </a:endParaRPr>
          </a:p>
        </p:txBody>
      </p:sp>
    </p:spTree>
    <p:extLst>
      <p:ext uri="{BB962C8B-B14F-4D97-AF65-F5344CB8AC3E}">
        <p14:creationId xmlns:p14="http://schemas.microsoft.com/office/powerpoint/2010/main" val="6785520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2C81-6093-D23B-1BA3-9540B4176723}"/>
              </a:ext>
            </a:extLst>
          </p:cNvPr>
          <p:cNvSpPr>
            <a:spLocks noGrp="1"/>
          </p:cNvSpPr>
          <p:nvPr>
            <p:ph type="title"/>
          </p:nvPr>
        </p:nvSpPr>
        <p:spPr/>
        <p:txBody>
          <a:bodyPr/>
          <a:lstStyle/>
          <a:p>
            <a:pPr algn="ctr"/>
            <a:r>
              <a:rPr lang="en-US" dirty="0" err="1"/>
              <a:t>Bibliografie</a:t>
            </a:r>
            <a:endParaRPr lang="en-GB"/>
          </a:p>
        </p:txBody>
      </p:sp>
      <p:sp>
        <p:nvSpPr>
          <p:cNvPr id="3" name="Content Placeholder 2">
            <a:extLst>
              <a:ext uri="{FF2B5EF4-FFF2-40B4-BE49-F238E27FC236}">
                <a16:creationId xmlns:a16="http://schemas.microsoft.com/office/drawing/2014/main" id="{1740BF21-583F-7553-2CE0-6C6323192010}"/>
              </a:ext>
            </a:extLst>
          </p:cNvPr>
          <p:cNvSpPr>
            <a:spLocks noGrp="1"/>
          </p:cNvSpPr>
          <p:nvPr>
            <p:ph idx="1"/>
          </p:nvPr>
        </p:nvSpPr>
        <p:spPr/>
        <p:txBody>
          <a:bodyPr/>
          <a:lstStyle/>
          <a:p>
            <a:r>
              <a:rPr lang="en-GB">
                <a:hlinkClick r:id="rId2"/>
              </a:rPr>
              <a:t>https://aws.amazon.com/builders-library/leader-election-in-distributed-systems/</a:t>
            </a:r>
            <a:endParaRPr lang="en-GB"/>
          </a:p>
          <a:p>
            <a:r>
              <a:rPr lang="en-GB">
                <a:hlinkClick r:id="rId3"/>
              </a:rPr>
              <a:t>https://3ev.medium.com/election-algorithm-a-case-study-7f51a4b059e9</a:t>
            </a:r>
            <a:endParaRPr lang="en-GB"/>
          </a:p>
          <a:p>
            <a:r>
              <a:rPr lang="en-GB">
                <a:hlinkClick r:id="rId4"/>
              </a:rPr>
              <a:t>https://www.geeksforgeeks.org/election-algorithm-and-distributed-processing/</a:t>
            </a:r>
            <a:endParaRPr lang="en-GB"/>
          </a:p>
          <a:p>
            <a:r>
              <a:rPr lang="en-GB">
                <a:hlinkClick r:id="rId5"/>
              </a:rPr>
              <a:t>https://www.kdkce.edu.in/pdf/HVG-8IT-DS-Election%20Algorithm.pdf</a:t>
            </a:r>
            <a:endParaRPr lang="en-GB"/>
          </a:p>
        </p:txBody>
      </p:sp>
    </p:spTree>
    <p:extLst>
      <p:ext uri="{BB962C8B-B14F-4D97-AF65-F5344CB8AC3E}">
        <p14:creationId xmlns:p14="http://schemas.microsoft.com/office/powerpoint/2010/main" val="16987773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858AA-3976-ACC2-455E-7540167CD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7D690-E0AA-735E-85CD-8CF23B760A36}"/>
              </a:ext>
            </a:extLst>
          </p:cNvPr>
          <p:cNvSpPr>
            <a:spLocks noGrp="1"/>
          </p:cNvSpPr>
          <p:nvPr>
            <p:ph type="title"/>
          </p:nvPr>
        </p:nvSpPr>
        <p:spPr/>
        <p:txBody>
          <a:bodyPr/>
          <a:lstStyle/>
          <a:p>
            <a:pPr algn="ctr"/>
            <a:r>
              <a:rPr lang="en-US" dirty="0" err="1">
                <a:cs typeface="Times New Roman" panose="02020603050405020304" pitchFamily="18" charset="0"/>
              </a:rPr>
              <a:t>Cuprins</a:t>
            </a:r>
            <a:endParaRPr lang="en-GB">
              <a:cs typeface="Times New Roman" panose="02020603050405020304" pitchFamily="18" charset="0"/>
            </a:endParaRPr>
          </a:p>
        </p:txBody>
      </p:sp>
      <p:sp>
        <p:nvSpPr>
          <p:cNvPr id="3" name="Content Placeholder 2">
            <a:extLst>
              <a:ext uri="{FF2B5EF4-FFF2-40B4-BE49-F238E27FC236}">
                <a16:creationId xmlns:a16="http://schemas.microsoft.com/office/drawing/2014/main" id="{0E2E014A-0828-5D32-1140-3D0663C08F13}"/>
              </a:ext>
            </a:extLst>
          </p:cNvPr>
          <p:cNvSpPr>
            <a:spLocks noGrp="1"/>
          </p:cNvSpPr>
          <p:nvPr>
            <p:ph idx="1"/>
          </p:nvPr>
        </p:nvSpPr>
        <p:spPr>
          <a:xfrm>
            <a:off x="1468967" y="2141537"/>
            <a:ext cx="9254066" cy="4351338"/>
          </a:xfrm>
        </p:spPr>
        <p:txBody>
          <a:bodyPr/>
          <a:lstStyle/>
          <a:p>
            <a:r>
              <a:rPr lang="en-US" sz="2800">
                <a:cs typeface="Times New Roman" panose="02020603050405020304" pitchFamily="18" charset="0"/>
              </a:rPr>
              <a:t>Introducere</a:t>
            </a:r>
            <a:endParaRPr lang="en-US">
              <a:cs typeface="Times New Roman" panose="02020603050405020304" pitchFamily="18" charset="0"/>
            </a:endParaRPr>
          </a:p>
          <a:p>
            <a:r>
              <a:rPr lang="en-GB">
                <a:cs typeface="Times New Roman" panose="02020603050405020304" pitchFamily="18" charset="0"/>
              </a:rPr>
              <a:t>Algoritmul Bully</a:t>
            </a:r>
          </a:p>
          <a:p>
            <a:r>
              <a:rPr lang="en-GB">
                <a:cs typeface="Times New Roman" panose="02020603050405020304" pitchFamily="18" charset="0"/>
              </a:rPr>
              <a:t>Algoritmul Ring</a:t>
            </a:r>
          </a:p>
          <a:p>
            <a:r>
              <a:rPr lang="en-GB">
                <a:cs typeface="Times New Roman" panose="02020603050405020304" pitchFamily="18" charset="0"/>
              </a:rPr>
              <a:t>Concluzii</a:t>
            </a:r>
          </a:p>
          <a:p>
            <a:r>
              <a:rPr lang="en-GB">
                <a:cs typeface="Times New Roman" panose="02020603050405020304" pitchFamily="18" charset="0"/>
              </a:rPr>
              <a:t>Bibliografie</a:t>
            </a:r>
          </a:p>
          <a:p>
            <a:pPr lvl="1"/>
            <a:endParaRPr lang="en-GB">
              <a:cs typeface="Times New Roman" panose="02020603050405020304" pitchFamily="18" charset="0"/>
            </a:endParaRPr>
          </a:p>
        </p:txBody>
      </p:sp>
    </p:spTree>
    <p:extLst>
      <p:ext uri="{BB962C8B-B14F-4D97-AF65-F5344CB8AC3E}">
        <p14:creationId xmlns:p14="http://schemas.microsoft.com/office/powerpoint/2010/main" val="26242147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EA5-8F9E-8C0B-5FD2-A1033BF74C9E}"/>
              </a:ext>
            </a:extLst>
          </p:cNvPr>
          <p:cNvSpPr>
            <a:spLocks noGrp="1"/>
          </p:cNvSpPr>
          <p:nvPr>
            <p:ph type="title"/>
          </p:nvPr>
        </p:nvSpPr>
        <p:spPr/>
        <p:txBody>
          <a:bodyPr/>
          <a:lstStyle/>
          <a:p>
            <a:pPr algn="ctr"/>
            <a:r>
              <a:rPr lang="en-US">
                <a:cs typeface="Times New Roman" panose="02020603050405020304" pitchFamily="18" charset="0"/>
              </a:rPr>
              <a:t>Ce sunt algoritmii de alegere?</a:t>
            </a:r>
            <a:endParaRPr lang="en-GB">
              <a:cs typeface="Times New Roman" panose="02020603050405020304" pitchFamily="18" charset="0"/>
            </a:endParaRPr>
          </a:p>
        </p:txBody>
      </p:sp>
      <p:sp>
        <p:nvSpPr>
          <p:cNvPr id="3" name="Content Placeholder 2">
            <a:extLst>
              <a:ext uri="{FF2B5EF4-FFF2-40B4-BE49-F238E27FC236}">
                <a16:creationId xmlns:a16="http://schemas.microsoft.com/office/drawing/2014/main" id="{2515F963-E355-08DC-1E76-4868C3B63D03}"/>
              </a:ext>
            </a:extLst>
          </p:cNvPr>
          <p:cNvSpPr>
            <a:spLocks noGrp="1"/>
          </p:cNvSpPr>
          <p:nvPr>
            <p:ph idx="1"/>
          </p:nvPr>
        </p:nvSpPr>
        <p:spPr>
          <a:xfrm>
            <a:off x="1468967" y="1912937"/>
            <a:ext cx="9254066" cy="4351338"/>
          </a:xfrm>
        </p:spPr>
        <p:txBody>
          <a:bodyPr/>
          <a:lstStyle/>
          <a:p>
            <a:r>
              <a:rPr lang="en-US">
                <a:cs typeface="Times New Roman" panose="02020603050405020304" pitchFamily="18" charset="0"/>
              </a:rPr>
              <a:t>In sistemele distribuite, un coordonator este adesea necesar.</a:t>
            </a:r>
          </a:p>
          <a:p>
            <a:r>
              <a:rPr lang="en-US">
                <a:cs typeface="Times New Roman" panose="02020603050405020304" pitchFamily="18" charset="0"/>
              </a:rPr>
              <a:t>Acesta ofera beneficii precum eficienta si costul redus, eliminand necesitatea implementarii consensului in sistem.</a:t>
            </a:r>
          </a:p>
          <a:p>
            <a:r>
              <a:rPr lang="en-US">
                <a:cs typeface="Times New Roman" panose="02020603050405020304" pitchFamily="18" charset="0"/>
              </a:rPr>
              <a:t>Cu toate acestea, un coordonator introduce si diverse dezavantaje cum ar fi limitarea scalabilitatii si faptul ca un singur coordonator inseamna un singur punct de esec.</a:t>
            </a:r>
          </a:p>
          <a:p>
            <a:r>
              <a:rPr lang="en-US" sz="2800">
                <a:cs typeface="Times New Roman" panose="02020603050405020304" pitchFamily="18" charset="0"/>
              </a:rPr>
              <a:t>Algoritmii de alegere au scopul de a selecta un unic coordonator si de a il inlocui in cazul in care se intampla ceva cu acesta.</a:t>
            </a:r>
          </a:p>
          <a:p>
            <a:endParaRPr lang="en-GB" sz="2800">
              <a:cs typeface="Times New Roman" panose="02020603050405020304" pitchFamily="18" charset="0"/>
            </a:endParaRPr>
          </a:p>
        </p:txBody>
      </p:sp>
    </p:spTree>
    <p:extLst>
      <p:ext uri="{BB962C8B-B14F-4D97-AF65-F5344CB8AC3E}">
        <p14:creationId xmlns:p14="http://schemas.microsoft.com/office/powerpoint/2010/main" val="35494068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B70F-6E8D-44E7-E846-CEE6E6B12F41}"/>
              </a:ext>
            </a:extLst>
          </p:cNvPr>
          <p:cNvSpPr>
            <a:spLocks noGrp="1"/>
          </p:cNvSpPr>
          <p:nvPr>
            <p:ph type="title"/>
          </p:nvPr>
        </p:nvSpPr>
        <p:spPr/>
        <p:txBody>
          <a:bodyPr>
            <a:normAutofit fontScale="90000"/>
          </a:bodyPr>
          <a:lstStyle/>
          <a:p>
            <a:pPr algn="ctr"/>
            <a:r>
              <a:rPr lang="en-US">
                <a:cs typeface="Times New Roman" panose="02020603050405020304" pitchFamily="18" charset="0"/>
              </a:rPr>
              <a:t>Ipoteze</a:t>
            </a:r>
            <a:endParaRPr lang="en-GB">
              <a:cs typeface="Times New Roman" panose="02020603050405020304" pitchFamily="18" charset="0"/>
            </a:endParaRPr>
          </a:p>
        </p:txBody>
      </p:sp>
      <p:sp>
        <p:nvSpPr>
          <p:cNvPr id="3" name="Content Placeholder 2">
            <a:extLst>
              <a:ext uri="{FF2B5EF4-FFF2-40B4-BE49-F238E27FC236}">
                <a16:creationId xmlns:a16="http://schemas.microsoft.com/office/drawing/2014/main" id="{A98CA493-4E0B-AE58-F502-D47252778F56}"/>
              </a:ext>
            </a:extLst>
          </p:cNvPr>
          <p:cNvSpPr>
            <a:spLocks noGrp="1"/>
          </p:cNvSpPr>
          <p:nvPr>
            <p:ph idx="1"/>
          </p:nvPr>
        </p:nvSpPr>
        <p:spPr>
          <a:xfrm>
            <a:off x="1411816" y="1944688"/>
            <a:ext cx="9368367" cy="4351338"/>
          </a:xfrm>
        </p:spPr>
        <p:txBody>
          <a:bodyPr anchor="t">
            <a:normAutofit/>
          </a:bodyPr>
          <a:lstStyle/>
          <a:p>
            <a:pPr>
              <a:lnSpc>
                <a:spcPct val="100000"/>
              </a:lnSpc>
            </a:pPr>
            <a:r>
              <a:rPr lang="en-US">
                <a:cs typeface="Times New Roman" panose="02020603050405020304" pitchFamily="18" charset="0"/>
              </a:rPr>
              <a:t>Observatie: Daca toate procesele ar fi la fel, fara atribute distinctive, nu putem alege un coordonator specific</a:t>
            </a:r>
          </a:p>
          <a:p>
            <a:pPr>
              <a:lnSpc>
                <a:spcPct val="100000"/>
              </a:lnSpc>
            </a:pPr>
            <a:r>
              <a:rPr lang="en-GB">
                <a:cs typeface="Times New Roman" panose="02020603050405020304" pitchFamily="18" charset="0"/>
              </a:rPr>
              <a:t>Ipoteza 1: fiecare proces ca avea un identificator</a:t>
            </a:r>
          </a:p>
          <a:p>
            <a:pPr>
              <a:lnSpc>
                <a:spcPct val="100000"/>
              </a:lnSpc>
            </a:pPr>
            <a:r>
              <a:rPr lang="en-GB">
                <a:cs typeface="Times New Roman" panose="02020603050405020304" pitchFamily="18" charset="0"/>
              </a:rPr>
              <a:t>Ipoteza 2: intre oricare doua procese exista o conexiune</a:t>
            </a:r>
          </a:p>
          <a:p>
            <a:pPr>
              <a:lnSpc>
                <a:spcPct val="100000"/>
              </a:lnSpc>
            </a:pPr>
            <a:r>
              <a:rPr lang="en-GB">
                <a:cs typeface="Times New Roman" panose="02020603050405020304" pitchFamily="18" charset="0"/>
              </a:rPr>
              <a:t>Ipoteza 3: fiecare proces stie identificatorul oricarui alt proces</a:t>
            </a:r>
          </a:p>
          <a:p>
            <a:pPr>
              <a:lnSpc>
                <a:spcPct val="100000"/>
              </a:lnSpc>
            </a:pPr>
            <a:r>
              <a:rPr lang="en-GB">
                <a:cs typeface="Times New Roman" panose="02020603050405020304" pitchFamily="18" charset="0"/>
              </a:rPr>
              <a:t>Scop: procesul disponibil cu cel mai mare identificator va fi mereu ales coordonator</a:t>
            </a:r>
          </a:p>
        </p:txBody>
      </p:sp>
    </p:spTree>
    <p:extLst>
      <p:ext uri="{BB962C8B-B14F-4D97-AF65-F5344CB8AC3E}">
        <p14:creationId xmlns:p14="http://schemas.microsoft.com/office/powerpoint/2010/main" val="41520357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C72D-6CFC-1378-3836-52D4C1F1955F}"/>
              </a:ext>
            </a:extLst>
          </p:cNvPr>
          <p:cNvSpPr>
            <a:spLocks noGrp="1"/>
          </p:cNvSpPr>
          <p:nvPr>
            <p:ph type="title"/>
          </p:nvPr>
        </p:nvSpPr>
        <p:spPr/>
        <p:txBody>
          <a:bodyPr/>
          <a:lstStyle/>
          <a:p>
            <a:pPr algn="ctr"/>
            <a:r>
              <a:rPr lang="en-US">
                <a:ea typeface="Calibri" panose="020F0502020204030204" pitchFamily="34" charset="0"/>
                <a:cs typeface="Calibri" panose="020F0502020204030204" pitchFamily="34" charset="0"/>
              </a:rPr>
              <a:t>Algoritmul Bully</a:t>
            </a:r>
            <a:endParaRPr lang="en-GB">
              <a:cs typeface="Times New Roman" panose="02020603050405020304" pitchFamily="18" charset="0"/>
            </a:endParaRPr>
          </a:p>
        </p:txBody>
      </p:sp>
      <p:sp>
        <p:nvSpPr>
          <p:cNvPr id="3" name="Content Placeholder 2">
            <a:extLst>
              <a:ext uri="{FF2B5EF4-FFF2-40B4-BE49-F238E27FC236}">
                <a16:creationId xmlns:a16="http://schemas.microsoft.com/office/drawing/2014/main" id="{99450A60-84B1-439A-C57B-B39B8D6EF4D2}"/>
              </a:ext>
            </a:extLst>
          </p:cNvPr>
          <p:cNvSpPr>
            <a:spLocks noGrp="1"/>
          </p:cNvSpPr>
          <p:nvPr>
            <p:ph idx="1"/>
          </p:nvPr>
        </p:nvSpPr>
        <p:spPr>
          <a:xfrm>
            <a:off x="1684867" y="1817688"/>
            <a:ext cx="8822266" cy="4802187"/>
          </a:xfrm>
        </p:spPr>
        <p:txBody>
          <a:bodyPr>
            <a:normAutofit/>
          </a:bodyPr>
          <a:lstStyle/>
          <a:p>
            <a:r>
              <a:rPr lang="en-US" sz="2000"/>
              <a:t>Presupunem ca un proces oarecare P trimite un mesaj catre coordonator.</a:t>
            </a:r>
          </a:p>
          <a:p>
            <a:r>
              <a:rPr lang="en-US" sz="2000"/>
              <a:t>Daca acesta nu raspunde intr-un interval de timp T, se considera un esec la coordonator, iar P trimite un mesaj de alegere catre toate procesele cu identificator mai mare.</a:t>
            </a:r>
          </a:p>
          <a:p>
            <a:r>
              <a:rPr lang="en-US" sz="2000"/>
              <a:t>Daca P nu primeste nici un raspuns in intervalul T, se autoproclama coordonator, trimitand o instiintare catre toate procesele cu identificator mai mic.</a:t>
            </a:r>
          </a:p>
          <a:p>
            <a:r>
              <a:rPr lang="en-US" sz="2000"/>
              <a:t>Insa, daca P primeste un raspuns in timp util de la un alt proces Q, atunci rolul lui P s-a terminat, iar Q ruleaza din nou aceiasi pasi.</a:t>
            </a:r>
          </a:p>
          <a:p>
            <a:r>
              <a:rPr lang="en-US" sz="2000"/>
              <a:t>Algoritmul se sfarseste in momentul in care un proces se autoproclama coordonator, fiind procesul disponibil cu cel mai mare identificator si fortand restul proceselor sa "renunte la alegere" in favoarea sa.</a:t>
            </a:r>
            <a:endParaRPr lang="en-GB" sz="2000"/>
          </a:p>
        </p:txBody>
      </p:sp>
    </p:spTree>
    <p:extLst>
      <p:ext uri="{BB962C8B-B14F-4D97-AF65-F5344CB8AC3E}">
        <p14:creationId xmlns:p14="http://schemas.microsoft.com/office/powerpoint/2010/main" val="39982766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A550-7CA1-07D3-C38F-9F0225BB7C48}"/>
              </a:ext>
            </a:extLst>
          </p:cNvPr>
          <p:cNvSpPr>
            <a:spLocks noGrp="1"/>
          </p:cNvSpPr>
          <p:nvPr>
            <p:ph type="title"/>
          </p:nvPr>
        </p:nvSpPr>
        <p:spPr/>
        <p:txBody>
          <a:bodyPr/>
          <a:lstStyle/>
          <a:p>
            <a:pPr algn="ctr"/>
            <a:r>
              <a:rPr lang="en-US"/>
              <a:t>Exemplu Algoritm Bully</a:t>
            </a:r>
            <a:endParaRPr lang="en-GB"/>
          </a:p>
        </p:txBody>
      </p:sp>
      <p:pic>
        <p:nvPicPr>
          <p:cNvPr id="5" name="Picture 4">
            <a:extLst>
              <a:ext uri="{FF2B5EF4-FFF2-40B4-BE49-F238E27FC236}">
                <a16:creationId xmlns:a16="http://schemas.microsoft.com/office/drawing/2014/main" id="{39B7A9CD-9599-BAE2-DFFF-17C62CC78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825" y="1690688"/>
            <a:ext cx="6610350" cy="392228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7BC160F-0964-9F13-75EC-2E74466AFC4E}"/>
              </a:ext>
            </a:extLst>
          </p:cNvPr>
          <p:cNvSpPr txBox="1"/>
          <p:nvPr/>
        </p:nvSpPr>
        <p:spPr>
          <a:xfrm>
            <a:off x="2600114" y="5715252"/>
            <a:ext cx="6991771" cy="369332"/>
          </a:xfrm>
          <a:prstGeom prst="rect">
            <a:avLst/>
          </a:prstGeom>
          <a:noFill/>
        </p:spPr>
        <p:txBody>
          <a:bodyPr wrap="square" rtlCol="0">
            <a:spAutoFit/>
          </a:bodyPr>
          <a:lstStyle/>
          <a:p>
            <a:r>
              <a:rPr lang="en-US"/>
              <a:t>https://www.kdkce.edu.in/pdf/HVG-8IT-DS-Election%20Algorithm.pdf</a:t>
            </a:r>
            <a:endParaRPr lang="en-GB"/>
          </a:p>
        </p:txBody>
      </p:sp>
    </p:spTree>
    <p:extLst>
      <p:ext uri="{BB962C8B-B14F-4D97-AF65-F5344CB8AC3E}">
        <p14:creationId xmlns:p14="http://schemas.microsoft.com/office/powerpoint/2010/main" val="23145638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780A-27C0-38AF-ED78-A9D43FD7C4E9}"/>
              </a:ext>
            </a:extLst>
          </p:cNvPr>
          <p:cNvSpPr>
            <a:spLocks noGrp="1"/>
          </p:cNvSpPr>
          <p:nvPr>
            <p:ph type="title"/>
          </p:nvPr>
        </p:nvSpPr>
        <p:spPr/>
        <p:txBody>
          <a:bodyPr/>
          <a:lstStyle/>
          <a:p>
            <a:pPr algn="ctr"/>
            <a:r>
              <a:rPr lang="en-US">
                <a:ea typeface="Calibri" panose="020F0502020204030204" pitchFamily="34" charset="0"/>
                <a:cs typeface="Calibri" panose="020F0502020204030204" pitchFamily="34" charset="0"/>
              </a:rPr>
              <a:t>Algoritmul Ring</a:t>
            </a:r>
            <a:endParaRPr lang="en-GB"/>
          </a:p>
        </p:txBody>
      </p:sp>
      <p:sp>
        <p:nvSpPr>
          <p:cNvPr id="5" name="Content Placeholder 2">
            <a:extLst>
              <a:ext uri="{FF2B5EF4-FFF2-40B4-BE49-F238E27FC236}">
                <a16:creationId xmlns:a16="http://schemas.microsoft.com/office/drawing/2014/main" id="{1962DB45-B81C-FEE2-0DFF-E288DCC2700B}"/>
              </a:ext>
            </a:extLst>
          </p:cNvPr>
          <p:cNvSpPr>
            <a:spLocks noGrp="1"/>
          </p:cNvSpPr>
          <p:nvPr>
            <p:ph idx="1"/>
          </p:nvPr>
        </p:nvSpPr>
        <p:spPr>
          <a:xfrm>
            <a:off x="1684867" y="2055813"/>
            <a:ext cx="8822266" cy="4802187"/>
          </a:xfrm>
        </p:spPr>
        <p:txBody>
          <a:bodyPr>
            <a:normAutofit/>
          </a:bodyPr>
          <a:lstStyle/>
          <a:p>
            <a:r>
              <a:rPr lang="en-US" sz="2000"/>
              <a:t>Cand un proces P descopera ca coordonatorul nu functioneaza, construieste un mesaj de alegere in care isi pune identificatorul si il trimite la succesor.</a:t>
            </a:r>
          </a:p>
          <a:p>
            <a:r>
              <a:rPr lang="en-US" sz="2000"/>
              <a:t>Daca succesorul nu poate fi accesat, P il sare si trimite mesajul catre urmatorul membru din inel; procesul se repeta pana cand un succesor activ este gasit.</a:t>
            </a:r>
          </a:p>
          <a:p>
            <a:r>
              <a:rPr lang="en-US" sz="2000"/>
              <a:t>La fiecare pas, procesul care detine mesajul isi adauga identificatorul in mesaj, adaugandu-si astfel "candidatura" si il da mai departe.</a:t>
            </a:r>
          </a:p>
          <a:p>
            <a:r>
              <a:rPr lang="en-US" sz="2000"/>
              <a:t>Dupa ceva timp, mesajul se va intoarce la P, care va alege cel mai mare identificator drept noul coordonator si va retrimite un mesaj cu aceasta informatie in aceeasi maniera.</a:t>
            </a:r>
          </a:p>
          <a:p>
            <a:r>
              <a:rPr lang="en-US" sz="2000"/>
              <a:t>Dupa ce mesajul ajunge la toate procesele, este sters si se reia munca normala.</a:t>
            </a:r>
          </a:p>
          <a:p>
            <a:endParaRPr lang="en-GB" sz="2000"/>
          </a:p>
        </p:txBody>
      </p:sp>
    </p:spTree>
    <p:extLst>
      <p:ext uri="{BB962C8B-B14F-4D97-AF65-F5344CB8AC3E}">
        <p14:creationId xmlns:p14="http://schemas.microsoft.com/office/powerpoint/2010/main" val="1062413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B17D-354E-B221-3F6E-B247F774D2AF}"/>
              </a:ext>
            </a:extLst>
          </p:cNvPr>
          <p:cNvSpPr>
            <a:spLocks noGrp="1"/>
          </p:cNvSpPr>
          <p:nvPr>
            <p:ph type="title"/>
          </p:nvPr>
        </p:nvSpPr>
        <p:spPr/>
        <p:txBody>
          <a:bodyPr/>
          <a:lstStyle/>
          <a:p>
            <a:pPr algn="ctr"/>
            <a:r>
              <a:rPr lang="en-US"/>
              <a:t>Exemplu Algoritm Ring</a:t>
            </a:r>
            <a:endParaRPr lang="en-GB"/>
          </a:p>
        </p:txBody>
      </p:sp>
      <p:pic>
        <p:nvPicPr>
          <p:cNvPr id="8" name="Picture 7">
            <a:extLst>
              <a:ext uri="{FF2B5EF4-FFF2-40B4-BE49-F238E27FC236}">
                <a16:creationId xmlns:a16="http://schemas.microsoft.com/office/drawing/2014/main" id="{1F10F560-A186-6F8F-ED61-8847726D3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506" y="1738313"/>
            <a:ext cx="6422988" cy="3514725"/>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CE4F38A-A563-7AFD-7E01-80932B5D1425}"/>
              </a:ext>
            </a:extLst>
          </p:cNvPr>
          <p:cNvSpPr txBox="1"/>
          <p:nvPr/>
        </p:nvSpPr>
        <p:spPr>
          <a:xfrm>
            <a:off x="1645390" y="5376863"/>
            <a:ext cx="8901219" cy="369332"/>
          </a:xfrm>
          <a:prstGeom prst="rect">
            <a:avLst/>
          </a:prstGeom>
          <a:noFill/>
        </p:spPr>
        <p:txBody>
          <a:bodyPr wrap="none" rtlCol="0">
            <a:spAutoFit/>
          </a:bodyPr>
          <a:lstStyle/>
          <a:p>
            <a:r>
              <a:rPr lang="en-GB"/>
              <a:t>https://www.researchgate.net/figure/Normal-functioning-of-ring-algorithm_fig1_261073752</a:t>
            </a:r>
          </a:p>
        </p:txBody>
      </p:sp>
    </p:spTree>
    <p:extLst>
      <p:ext uri="{BB962C8B-B14F-4D97-AF65-F5344CB8AC3E}">
        <p14:creationId xmlns:p14="http://schemas.microsoft.com/office/powerpoint/2010/main" val="5160064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61DE7-8545-85CC-1A97-96C152068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B5C05-6059-797A-9859-D4D46A51E571}"/>
              </a:ext>
            </a:extLst>
          </p:cNvPr>
          <p:cNvSpPr>
            <a:spLocks noGrp="1"/>
          </p:cNvSpPr>
          <p:nvPr>
            <p:ph type="title"/>
          </p:nvPr>
        </p:nvSpPr>
        <p:spPr/>
        <p:txBody>
          <a:bodyPr/>
          <a:lstStyle/>
          <a:p>
            <a:pPr algn="ctr"/>
            <a:r>
              <a:rPr lang="en-US"/>
              <a:t>Concluzii</a:t>
            </a:r>
            <a:endParaRPr lang="en-GB"/>
          </a:p>
        </p:txBody>
      </p:sp>
      <p:sp>
        <p:nvSpPr>
          <p:cNvPr id="4" name="Content Placeholder 2">
            <a:extLst>
              <a:ext uri="{FF2B5EF4-FFF2-40B4-BE49-F238E27FC236}">
                <a16:creationId xmlns:a16="http://schemas.microsoft.com/office/drawing/2014/main" id="{874F295F-2735-F500-3324-43B95E891B90}"/>
              </a:ext>
            </a:extLst>
          </p:cNvPr>
          <p:cNvSpPr>
            <a:spLocks noGrp="1"/>
          </p:cNvSpPr>
          <p:nvPr>
            <p:ph idx="1"/>
          </p:nvPr>
        </p:nvSpPr>
        <p:spPr>
          <a:xfrm>
            <a:off x="1684867" y="2002897"/>
            <a:ext cx="8822266" cy="3559704"/>
          </a:xfrm>
        </p:spPr>
        <p:txBody>
          <a:bodyPr>
            <a:normAutofit/>
          </a:bodyPr>
          <a:lstStyle/>
          <a:p>
            <a:r>
              <a:rPr lang="en-US" sz="2400"/>
              <a:t>Algoritmul Bully este o alegere buna cand numarul de procese este mare. </a:t>
            </a:r>
            <a:r>
              <a:rPr lang="en-GB" sz="2400"/>
              <a:t>Insa, acesta implica cresteri la nivelul costului de comunicare si de utilizare a resurselor, fiind si un algoritm mai complex de implementat decat Ring.</a:t>
            </a:r>
          </a:p>
          <a:p>
            <a:r>
              <a:rPr lang="en-GB" sz="2400"/>
              <a:t>Ring este mai scalabil cand numarul de procese este mic, consumand mai putine resurse.</a:t>
            </a:r>
          </a:p>
          <a:p>
            <a:r>
              <a:rPr lang="en-GB" sz="2400" dirty="0"/>
              <a:t>In final, </a:t>
            </a:r>
            <a:r>
              <a:rPr lang="en-GB" sz="2400" dirty="0" err="1"/>
              <a:t>decizia</a:t>
            </a:r>
            <a:r>
              <a:rPr lang="en-GB" sz="2400" dirty="0"/>
              <a:t> </a:t>
            </a:r>
            <a:r>
              <a:rPr lang="en-GB" sz="2400" dirty="0" err="1"/>
              <a:t>folosirii</a:t>
            </a:r>
            <a:r>
              <a:rPr lang="en-GB" sz="2400" dirty="0"/>
              <a:t> </a:t>
            </a:r>
            <a:r>
              <a:rPr lang="en-GB" sz="2400" dirty="0" err="1"/>
              <a:t>unui</a:t>
            </a:r>
            <a:r>
              <a:rPr lang="en-GB" sz="2400" dirty="0"/>
              <a:t> </a:t>
            </a:r>
            <a:r>
              <a:rPr lang="en-GB" sz="2400" dirty="0" err="1"/>
              <a:t>algoritm</a:t>
            </a:r>
            <a:r>
              <a:rPr lang="en-GB" sz="2400" dirty="0"/>
              <a:t> </a:t>
            </a:r>
            <a:r>
              <a:rPr lang="en-GB" sz="2400" dirty="0" err="1"/>
              <a:t>peste</a:t>
            </a:r>
            <a:r>
              <a:rPr lang="en-GB" sz="2400" dirty="0"/>
              <a:t> </a:t>
            </a:r>
            <a:r>
              <a:rPr lang="en-GB" sz="2400" dirty="0" err="1"/>
              <a:t>celalalt</a:t>
            </a:r>
            <a:r>
              <a:rPr lang="en-GB" sz="2400" dirty="0"/>
              <a:t> </a:t>
            </a:r>
            <a:r>
              <a:rPr lang="en-GB" sz="2400" dirty="0" err="1"/>
              <a:t>depinde</a:t>
            </a:r>
            <a:r>
              <a:rPr lang="en-GB" sz="2400" dirty="0"/>
              <a:t> </a:t>
            </a:r>
            <a:r>
              <a:rPr lang="en-GB" sz="2400" dirty="0" err="1"/>
              <a:t>foarte</a:t>
            </a:r>
            <a:r>
              <a:rPr lang="en-GB" sz="2400" dirty="0"/>
              <a:t> </a:t>
            </a:r>
            <a:r>
              <a:rPr lang="en-GB" sz="2400" dirty="0" err="1"/>
              <a:t>mult</a:t>
            </a:r>
            <a:r>
              <a:rPr lang="en-GB" sz="2400" dirty="0"/>
              <a:t> de </a:t>
            </a:r>
            <a:r>
              <a:rPr lang="en-GB" sz="2400" dirty="0" err="1"/>
              <a:t>cerintele</a:t>
            </a:r>
            <a:r>
              <a:rPr lang="en-GB" sz="2400" dirty="0"/>
              <a:t> </a:t>
            </a:r>
            <a:r>
              <a:rPr lang="en-GB" sz="2400" dirty="0" err="1"/>
              <a:t>aplicatiei</a:t>
            </a:r>
            <a:r>
              <a:rPr lang="en-GB" sz="2400" dirty="0"/>
              <a:t> </a:t>
            </a:r>
            <a:r>
              <a:rPr lang="en-GB" sz="2400" dirty="0" err="1"/>
              <a:t>si</a:t>
            </a:r>
            <a:r>
              <a:rPr lang="en-GB" sz="2400" dirty="0"/>
              <a:t> de </a:t>
            </a:r>
            <a:r>
              <a:rPr lang="en-GB" sz="2400" dirty="0" err="1"/>
              <a:t>resursele</a:t>
            </a:r>
            <a:r>
              <a:rPr lang="en-GB" sz="2400" dirty="0"/>
              <a:t> </a:t>
            </a:r>
            <a:r>
              <a:rPr lang="en-GB" sz="2400" dirty="0" err="1"/>
              <a:t>disponibile</a:t>
            </a:r>
            <a:r>
              <a:rPr lang="en-GB" sz="2400" dirty="0"/>
              <a:t>, </a:t>
            </a:r>
            <a:r>
              <a:rPr lang="en-GB" sz="2400" dirty="0" err="1"/>
              <a:t>fiecare</a:t>
            </a:r>
            <a:r>
              <a:rPr lang="en-GB" sz="2400" dirty="0"/>
              <a:t> </a:t>
            </a:r>
            <a:r>
              <a:rPr lang="en-GB" sz="2400" dirty="0" err="1"/>
              <a:t>algoritm</a:t>
            </a:r>
            <a:r>
              <a:rPr lang="en-GB" sz="2400" dirty="0"/>
              <a:t> </a:t>
            </a:r>
            <a:r>
              <a:rPr lang="en-GB" sz="2400" dirty="0" err="1"/>
              <a:t>avand</a:t>
            </a:r>
            <a:r>
              <a:rPr lang="en-GB" sz="2400" dirty="0"/>
              <a:t> </a:t>
            </a:r>
            <a:r>
              <a:rPr lang="en-GB" sz="2400" dirty="0" err="1"/>
              <a:t>avantajele</a:t>
            </a:r>
            <a:r>
              <a:rPr lang="en-GB" sz="2400" dirty="0"/>
              <a:t> </a:t>
            </a:r>
            <a:r>
              <a:rPr lang="en-GB" sz="2400" dirty="0" err="1"/>
              <a:t>si</a:t>
            </a:r>
            <a:r>
              <a:rPr lang="en-GB" sz="2400" dirty="0"/>
              <a:t> </a:t>
            </a:r>
            <a:r>
              <a:rPr lang="en-GB" sz="2400" dirty="0" err="1"/>
              <a:t>dezavantajele</a:t>
            </a:r>
            <a:r>
              <a:rPr lang="en-GB" sz="2400" dirty="0"/>
              <a:t> </a:t>
            </a:r>
            <a:r>
              <a:rPr lang="en-GB" sz="2400" dirty="0" err="1"/>
              <a:t>proprii</a:t>
            </a:r>
            <a:r>
              <a:rPr lang="en-GB" sz="2400" dirty="0"/>
              <a:t>.</a:t>
            </a:r>
          </a:p>
        </p:txBody>
      </p:sp>
    </p:spTree>
    <p:extLst>
      <p:ext uri="{BB962C8B-B14F-4D97-AF65-F5344CB8AC3E}">
        <p14:creationId xmlns:p14="http://schemas.microsoft.com/office/powerpoint/2010/main" val="41943344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 dockstate="right" visibility="0" width="350"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91DF2AE-6D3B-4E93-99D2-0CE0C1CB7E96}">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04BD491-2A4B-4A80-8615-F4EE4FFE134C}">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1207</TotalTime>
  <Words>604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Election Algorithms</vt:lpstr>
      <vt:lpstr>Cuprins</vt:lpstr>
      <vt:lpstr>Ce sunt algoritmii de alegere?</vt:lpstr>
      <vt:lpstr>Ipoteze</vt:lpstr>
      <vt:lpstr>Algoritmul Bully</vt:lpstr>
      <vt:lpstr>Exemplu Algoritm Bully</vt:lpstr>
      <vt:lpstr>Algoritmul Ring</vt:lpstr>
      <vt:lpstr>Exemplu Algoritm Ring</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Algorithms</dc:title>
  <dc:creator>andrei-fabian.neculae@s.unibuc.ro</dc:creator>
  <cp:lastModifiedBy>Neculae Andrei</cp:lastModifiedBy>
  <cp:revision>95</cp:revision>
  <dcterms:created xsi:type="dcterms:W3CDTF">2023-11-27T16:20:04Z</dcterms:created>
  <dcterms:modified xsi:type="dcterms:W3CDTF">2025-01-16T05:56:00Z</dcterms:modified>
</cp:coreProperties>
</file>