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u" id="{52F53745-E74B-4F49-A246-688BC1FADD2B}">
          <p14:sldIdLst>
            <p14:sldId id="256"/>
          </p14:sldIdLst>
        </p14:section>
        <p14:section name="Introducere" id="{A4F08AC8-AFBE-48CD-B373-A0F81227BC5C}">
          <p14:sldIdLst>
            <p14:sldId id="259"/>
            <p14:sldId id="257"/>
            <p14:sldId id="258"/>
          </p14:sldIdLst>
        </p14:section>
        <p14:section name="Tipuri" id="{DDFCA563-DC45-4CD2-89F8-B6EA533756F0}">
          <p14:sldIdLst>
            <p14:sldId id="260"/>
            <p14:sldId id="261"/>
            <p14:sldId id="262"/>
          </p14:sldIdLst>
        </p14:section>
        <p14:section name="Modele" id="{00C0AF4B-AC1A-4B76-85CB-521AD012AC6F}">
          <p14:sldIdLst>
            <p14:sldId id="263"/>
            <p14:sldId id="264"/>
            <p14:sldId id="265"/>
          </p14:sldIdLst>
        </p14:section>
        <p14:section name="Bibliografie" id="{F73DC38D-8E13-4B48-9918-D478A273CBC6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0BB65-783A-714A-79F3-0EBAC8873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74F8E-B459-8F7C-18AD-7B1AEC21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9A72-9BB3-1017-324D-B495B7A51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0A06-FF1B-434C-B9A4-1684AEC133B4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6894-53D0-14EF-27F1-BADE01802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2729-1AC0-1CFB-0F00-983210AE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E771-2345-48DC-A633-0873650DC0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918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9F3D-1611-0C62-A8DC-14411D5A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31660-0242-3986-D357-9CFEF6D1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9B5EE-39DC-5B78-3DAA-999F8EC4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0A29-D828-A079-18F7-0123EC93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92C6-A875-B259-B0B8-BE3E5E6F4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84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9FB74-E081-3B44-AB42-E21B58B5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BB74E-C827-3D16-02B8-A36BCB1CE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6AA8B-3DB1-9975-9D98-D9FE1C93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A37A-0344-FE05-AB78-69B86CCD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625B7-9029-0159-48FD-78F32C80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88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7EF9-D984-EB89-CEEA-959044E0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D23F3-D52B-9B35-BB7A-20A2EB22D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B541C-D572-BA0A-F02B-ED0C4F5F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CA2C8-077B-4087-B3ED-53F204BB4423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06061-5628-3231-38EF-243EDBA8D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DF65-5C4B-5F61-2031-6C9BFC05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5A23C-6AA3-4349-B086-396FAE404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284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9329-37F9-FD38-3C17-2B7B20B0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47FE-211A-3479-6426-41C5277A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89EF-E6ED-8654-3B9E-40C073E9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7993D-D51D-9A69-8356-EEAE9307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434E1-7303-40D0-688B-FEE953BF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028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E97-C901-C71B-ADCD-86C98527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62C3A-9689-41CD-4E7C-93E477996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24527-3D6C-CD16-F2EF-4FD1C3342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7A6E2-C155-00F6-0F2C-5EFFA1D6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CC207-9212-6528-73BB-035DD57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8B89C-79BF-F51F-6524-E2B9AA07B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41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A34B-640C-B7C3-4D9F-42F63969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6BB0E-EAD7-EAA1-30A2-894C39700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50A57-DE77-0BE2-E0F4-E022BCC46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D29D0-11F9-9664-3EC9-84CBDD7648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21940-92CD-4399-191D-DEE5EA32A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95B7A-7725-688C-2461-53DC4BE0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C711D-EB36-F2A0-F879-F2EE9D88B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EEDE5-57E9-7A81-407C-5F42A42E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65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E344-1162-6A93-E70E-A8424B31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6681C-23F4-812D-D59A-8B93FAFA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51F7E-C4E8-2A15-2FA4-58CAA4FF0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E8C0D-550C-C31E-7080-7FE22EBF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64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2F9AC2-6DC5-262E-A07F-7C860739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C510F-0750-9A0B-0224-365D943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6031-3084-CB0F-B5AE-517268AD4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27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5C92-7939-C55D-3B92-EF42042B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D816-482B-DE10-55C3-1B0A82F50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A9E9C-2A01-1BC2-531B-928CEC19D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D92A6-9290-25DB-987C-04F2D336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DF130-6028-144F-8855-C11A8E9B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E4DAA-771C-6135-EB08-F5D4CA52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08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5FD8-A300-91F0-1992-7F6A450A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1595D-2254-EEE3-A1AB-97093654A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4BA02-5206-F81B-6F7B-C6906DA5F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4D63C-C102-1864-02D5-4E7A71AA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4C912-3C3C-8EB6-BF5D-86BD77ADB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43A18-D644-D95C-A782-E7972C82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93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1000"/>
            <a:duotone>
              <a:prstClr val="black"/>
              <a:schemeClr val="accent2">
                <a:tint val="45000"/>
                <a:satMod val="400000"/>
              </a:schemeClr>
            </a:duotone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29000" t="6000" r="-40000"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C3708-C609-54EE-66F5-034B6000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E4B4-55D7-2224-EA67-26F7B438A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B0C44-D49D-9276-8DBE-8BAE3BBC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224AA-5397-4E0F-B4AD-0AAD0E28833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7CE5-47D2-FBEF-48CC-1F1355091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3D54-8884-90AD-92D1-463EA5E50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150A-9C40-4323-A474-861697D381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2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tartlovingyourself/replication-in-distributed-systems-techniques-and-trade-offs-8672e16072ef" TargetMode="External"/><Relationship Id="rId2" Type="http://schemas.openxmlformats.org/officeDocument/2006/relationships/hyperlink" Target="https://medium.com/@roopa.kushtagi/data-replication-strategies-and-their-application-in-distributed-systems-d623c9b5ec0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datamanagement/definition/database-replication" TargetMode="External"/><Relationship Id="rId5" Type="http://schemas.openxmlformats.org/officeDocument/2006/relationships/hyperlink" Target="https://estuary.dev/types-of-data-replication/" TargetMode="External"/><Relationship Id="rId4" Type="http://schemas.openxmlformats.org/officeDocument/2006/relationships/hyperlink" Target="https://www.geeksforgeeks.org/database-replication-and-their-types-in-system-desig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DE29-7082-6D08-0968-F5E00492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err="1">
                <a:cs typeface="Times New Roman" panose="02020603050405020304" pitchFamily="18" charset="0"/>
              </a:rPr>
              <a:t>Replicarea</a:t>
            </a:r>
            <a:r>
              <a:rPr lang="en-US">
                <a:cs typeface="Times New Roman" panose="02020603050405020304" pitchFamily="18" charset="0"/>
              </a:rPr>
              <a:t> de </a:t>
            </a:r>
            <a:r>
              <a:rPr lang="en-US" err="1">
                <a:cs typeface="Times New Roman" panose="02020603050405020304" pitchFamily="18" charset="0"/>
              </a:rPr>
              <a:t>conținut</a:t>
            </a:r>
            <a:r>
              <a:rPr lang="en-US">
                <a:cs typeface="Times New Roman" panose="02020603050405020304" pitchFamily="18" charset="0"/>
              </a:rPr>
              <a:t> </a:t>
            </a:r>
            <a:r>
              <a:rPr lang="en-US" err="1">
                <a:cs typeface="Times New Roman" panose="02020603050405020304" pitchFamily="18" charset="0"/>
              </a:rPr>
              <a:t>în</a:t>
            </a:r>
            <a:r>
              <a:rPr lang="en-US">
                <a:cs typeface="Times New Roman" panose="02020603050405020304" pitchFamily="18" charset="0"/>
              </a:rPr>
              <a:t> sisteme distribuite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27363-D437-2ECE-0AF6-A73F2B0CB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6275917"/>
            <a:ext cx="4724400" cy="582083"/>
          </a:xfrm>
        </p:spPr>
        <p:txBody>
          <a:bodyPr anchor="ctr">
            <a:normAutofit/>
          </a:bodyPr>
          <a:lstStyle/>
          <a:p>
            <a:r>
              <a:rPr lang="en-US" sz="3200">
                <a:cs typeface="Times New Roman" panose="02020603050405020304" pitchFamily="18" charset="0"/>
              </a:rPr>
              <a:t>Neculae Andrei-Fabian 352</a:t>
            </a:r>
            <a:endParaRPr lang="en-GB" sz="32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52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2855-3083-072C-E1BD-D97CBB99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Replicarea fără surse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A7E64-7262-BCB2-9441-8ED911A14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202" y="1825625"/>
            <a:ext cx="4819650" cy="4351338"/>
          </a:xfrm>
        </p:spPr>
        <p:txBody>
          <a:bodyPr>
            <a:normAutofit/>
          </a:bodyPr>
          <a:lstStyle/>
          <a:p>
            <a:r>
              <a:rPr lang="en-US" sz="2400"/>
              <a:t>În replicarea fără surse, cunoscută și sub numele de replicare peer-to-peer, fiecare nod actionează autonom si independent, ocupandu-se atât de operații de citire, cât și de scriere</a:t>
            </a:r>
          </a:p>
          <a:p>
            <a:r>
              <a:rPr lang="en-US" sz="2400"/>
              <a:t>Această abordare poate fi </a:t>
            </a:r>
            <a:r>
              <a:rPr lang="en-US" sz="2400" b="1"/>
              <a:t>scalată destul de mult</a:t>
            </a:r>
            <a:r>
              <a:rPr lang="en-US" sz="2400"/>
              <a:t>, fiind foarte bună când este nevoie de </a:t>
            </a:r>
            <a:r>
              <a:rPr lang="en-US" sz="2400" b="1"/>
              <a:t>disponibilitate ridicată ș</a:t>
            </a:r>
            <a:r>
              <a:rPr lang="en-US" sz="2400"/>
              <a:t>i </a:t>
            </a:r>
            <a:r>
              <a:rPr lang="en-US" sz="2400" b="1"/>
              <a:t>operații cu latență scazută</a:t>
            </a:r>
            <a:r>
              <a:rPr lang="en-US" sz="2400"/>
              <a:t>, însa intervine din nou </a:t>
            </a:r>
            <a:r>
              <a:rPr lang="en-US" sz="2400" b="1"/>
              <a:t>problema conflictelor</a:t>
            </a:r>
            <a:endParaRPr lang="en-GB" sz="2400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EAC2A-75A1-E3F5-D9C1-7A2528BA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025" y="2162232"/>
            <a:ext cx="5634573" cy="36781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65510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D2C81-6093-D23B-1BA3-9540B417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Bibliografie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BF21-583F-7553-2CE0-6C6323192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2"/>
              </a:rPr>
              <a:t>https://medium.com/@roopa.kushtagi/data-replication-strategies-and-their-application-in-distributed-systems-d623c9b5ec04</a:t>
            </a:r>
            <a:endParaRPr lang="en-GB"/>
          </a:p>
          <a:p>
            <a:r>
              <a:rPr lang="en-GB">
                <a:hlinkClick r:id="rId3"/>
              </a:rPr>
              <a:t>https://medium.com/startlovingyourself/replication-in-distributed-systems-techniques-and-trade-offs-8672e16072ef</a:t>
            </a:r>
            <a:endParaRPr lang="en-GB"/>
          </a:p>
          <a:p>
            <a:r>
              <a:rPr lang="en-GB">
                <a:hlinkClick r:id="rId4"/>
              </a:rPr>
              <a:t>https://www.geeksforgeeks.org/database-replication-and-their-types-in-system-design/</a:t>
            </a:r>
            <a:endParaRPr lang="en-GB"/>
          </a:p>
          <a:p>
            <a:r>
              <a:rPr lang="en-GB">
                <a:hlinkClick r:id="rId5"/>
              </a:rPr>
              <a:t>https://estuary.dev/types-of-data-replication/</a:t>
            </a:r>
            <a:endParaRPr lang="en-GB"/>
          </a:p>
          <a:p>
            <a:r>
              <a:rPr lang="en-GB">
                <a:hlinkClick r:id="rId6"/>
              </a:rPr>
              <a:t>https://www.techtarget.com/searchdatamanagement/definition/database-replication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777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6EA5-8F9E-8C0B-5FD2-A1033BF74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Times New Roman" panose="02020603050405020304" pitchFamily="18" charset="0"/>
              </a:rPr>
              <a:t>Ce este replicarea de conținut?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F963-E355-08DC-1E76-4868C3B6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>
                <a:cs typeface="Times New Roman" panose="02020603050405020304" pitchFamily="18" charset="0"/>
              </a:rPr>
              <a:t>Replicarea de conținut </a:t>
            </a:r>
            <a:r>
              <a:rPr lang="en-US" sz="2400">
                <a:cs typeface="Times New Roman" panose="02020603050405020304" pitchFamily="18" charset="0"/>
              </a:rPr>
              <a:t>se refer</a:t>
            </a:r>
            <a:r>
              <a:rPr lang="en-GB" sz="2400">
                <a:cs typeface="Times New Roman" panose="02020603050405020304" pitchFamily="18" charset="0"/>
              </a:rPr>
              <a:t>ă</a:t>
            </a:r>
            <a:r>
              <a:rPr lang="en-US" sz="2400">
                <a:cs typeface="Times New Roman" panose="02020603050405020304" pitchFamily="18" charset="0"/>
              </a:rPr>
              <a:t> la procesul de a crea și a întreține mai multe copii ale datelor în diverse sisteme de stocare</a:t>
            </a:r>
          </a:p>
          <a:p>
            <a:r>
              <a:rPr lang="en-US" sz="2400">
                <a:cs typeface="Times New Roman" panose="02020603050405020304" pitchFamily="18" charset="0"/>
              </a:rPr>
              <a:t>În mare, acest proces implică duplicarea informației dintr-un nod </a:t>
            </a:r>
            <a:r>
              <a:rPr lang="en-US" sz="2400" b="1">
                <a:cs typeface="Times New Roman" panose="02020603050405020304" pitchFamily="18" charset="0"/>
              </a:rPr>
              <a:t>sursă </a:t>
            </a:r>
            <a:r>
              <a:rPr lang="en-US" sz="2400">
                <a:cs typeface="Times New Roman" panose="02020603050405020304" pitchFamily="18" charset="0"/>
              </a:rPr>
              <a:t>(</a:t>
            </a:r>
            <a:r>
              <a:rPr lang="en-US" sz="2400" b="1">
                <a:cs typeface="Times New Roman" panose="02020603050405020304" pitchFamily="18" charset="0"/>
              </a:rPr>
              <a:t>leader/copie principală</a:t>
            </a:r>
            <a:r>
              <a:rPr lang="en-US" sz="2400">
                <a:cs typeface="Times New Roman" panose="02020603050405020304" pitchFamily="18" charset="0"/>
              </a:rPr>
              <a:t>) în una sau mai multe </a:t>
            </a:r>
            <a:r>
              <a:rPr lang="en-US" sz="2400" b="1">
                <a:cs typeface="Times New Roman" panose="02020603050405020304" pitchFamily="18" charset="0"/>
              </a:rPr>
              <a:t>replici</a:t>
            </a:r>
            <a:r>
              <a:rPr lang="en-US" sz="2400">
                <a:cs typeface="Times New Roman" panose="02020603050405020304" pitchFamily="18" charset="0"/>
              </a:rPr>
              <a:t> (</a:t>
            </a:r>
            <a:r>
              <a:rPr lang="en-US" sz="2400" b="1">
                <a:cs typeface="Times New Roman" panose="02020603050405020304" pitchFamily="18" charset="0"/>
              </a:rPr>
              <a:t>followers/copii secundare</a:t>
            </a:r>
            <a:r>
              <a:rPr lang="en-US" sz="2400">
                <a:cs typeface="Times New Roman" panose="02020603050405020304" pitchFamily="18" charset="0"/>
              </a:rPr>
              <a:t>)</a:t>
            </a:r>
            <a:endParaRPr lang="en-GB" sz="2800"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709B9E-BE79-6E61-7CA0-6326ADB4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28" y="4001294"/>
            <a:ext cx="4527771" cy="2403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00CCB3-268A-406E-93D6-4ABA51D13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5" t="13811" r="7011" b="9410"/>
          <a:stretch/>
        </p:blipFill>
        <p:spPr>
          <a:xfrm>
            <a:off x="6184116" y="4001294"/>
            <a:ext cx="4488979" cy="24037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940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B70F-6E8D-44E7-E846-CEE6E6B1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/>
              <a:t>Avantajele replicării în sisteme distribuite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CA493-4E0B-AE58-F502-D47252778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2400" b="1">
                <a:cs typeface="Times New Roman" panose="02020603050405020304" pitchFamily="18" charset="0"/>
              </a:rPr>
              <a:t>Toleranță la erori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000">
                <a:cs typeface="Times New Roman" panose="02020603050405020304" pitchFamily="18" charset="0"/>
              </a:rPr>
              <a:t>- nodurile neafectate pot fi folosite pentru a recupera rapid informațiile</a:t>
            </a:r>
            <a:endParaRPr lang="en-GB" sz="1600" b="1">
              <a:cs typeface="Times New Roman" panose="02020603050405020304" pitchFamily="18" charset="0"/>
            </a:endParaRPr>
          </a:p>
          <a:p>
            <a:r>
              <a:rPr lang="en-GB" sz="2400" b="1">
                <a:cs typeface="Times New Roman" panose="02020603050405020304" pitchFamily="18" charset="0"/>
              </a:rPr>
              <a:t>Integritatea datelor</a:t>
            </a:r>
          </a:p>
          <a:p>
            <a:pPr marL="457200" lvl="1" indent="0">
              <a:buNone/>
            </a:pPr>
            <a:r>
              <a:rPr lang="en-GB" sz="2000">
                <a:cs typeface="Times New Roman" panose="02020603050405020304" pitchFamily="18" charset="0"/>
              </a:rPr>
              <a:t>- actualizările leader-ului sunt propagate către replici</a:t>
            </a:r>
          </a:p>
          <a:p>
            <a:pPr marL="457200" lvl="1" indent="0">
              <a:buNone/>
            </a:pPr>
            <a:r>
              <a:rPr lang="en-GB" sz="2000">
                <a:cs typeface="Times New Roman" panose="02020603050405020304" pitchFamily="18" charset="0"/>
              </a:rPr>
              <a:t>- astfel, informația rămâne consistentă</a:t>
            </a:r>
          </a:p>
          <a:p>
            <a:r>
              <a:rPr lang="en-GB" sz="2400" b="1">
                <a:cs typeface="Times New Roman" panose="02020603050405020304" pitchFamily="18" charset="0"/>
              </a:rPr>
              <a:t>Performanță îmbunătățită</a:t>
            </a:r>
          </a:p>
          <a:p>
            <a:pPr marL="457200" lvl="1" indent="0">
              <a:buNone/>
            </a:pPr>
            <a:r>
              <a:rPr lang="en-GB" sz="2000">
                <a:cs typeface="Times New Roman" panose="02020603050405020304" pitchFamily="18" charset="0"/>
              </a:rPr>
              <a:t>- clienții preiau datele de la cel mai apropiat nod disponibil</a:t>
            </a:r>
          </a:p>
          <a:p>
            <a:pPr marL="457200" lvl="1" indent="0">
              <a:buNone/>
            </a:pPr>
            <a:r>
              <a:rPr lang="en-GB" sz="2000">
                <a:cs typeface="Times New Roman" panose="02020603050405020304" pitchFamily="18" charset="0"/>
              </a:rPr>
              <a:t>- așadar, timpii de raspuns sunt foarte mici</a:t>
            </a:r>
            <a:endParaRPr lang="en-GB" sz="2000" b="1">
              <a:cs typeface="Times New Roman" panose="02020603050405020304" pitchFamily="18" charset="0"/>
            </a:endParaRPr>
          </a:p>
          <a:p>
            <a:r>
              <a:rPr lang="en-GB" sz="2400" b="1">
                <a:cs typeface="Times New Roman" panose="02020603050405020304" pitchFamily="18" charset="0"/>
              </a:rPr>
              <a:t>Scalabilitate</a:t>
            </a:r>
          </a:p>
          <a:p>
            <a:pPr marL="457200" lvl="1" indent="0">
              <a:buNone/>
            </a:pPr>
            <a:r>
              <a:rPr lang="en-GB" sz="2000" b="1">
                <a:cs typeface="Times New Roman" panose="02020603050405020304" pitchFamily="18" charset="0"/>
              </a:rPr>
              <a:t>- </a:t>
            </a:r>
            <a:r>
              <a:rPr lang="en-GB" sz="2000">
                <a:cs typeface="Times New Roman" panose="02020603050405020304" pitchFamily="18" charset="0"/>
              </a:rPr>
              <a:t>volumul mare de date poate fi distribuit pe mai multe noduri</a:t>
            </a:r>
          </a:p>
        </p:txBody>
      </p:sp>
    </p:spTree>
    <p:extLst>
      <p:ext uri="{BB962C8B-B14F-4D97-AF65-F5344CB8AC3E}">
        <p14:creationId xmlns:p14="http://schemas.microsoft.com/office/powerpoint/2010/main" val="415203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8641-E2F2-FE5F-CCD3-A71847A5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Times New Roman" panose="02020603050405020304" pitchFamily="18" charset="0"/>
              </a:rPr>
              <a:t>Tipuri si modele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9193-965F-45B8-35AB-2B76C93C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8232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US" sz="2400">
                <a:cs typeface="Times New Roman" panose="02020603050405020304" pitchFamily="18" charset="0"/>
              </a:rPr>
              <a:t>Tipurile de replicare a conținutului sunt: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sincronă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asincronă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semi-sincronă</a:t>
            </a:r>
            <a:endParaRPr lang="en-US" sz="2400" b="1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>
                <a:cs typeface="Times New Roman" panose="02020603050405020304" pitchFamily="18" charset="0"/>
              </a:rPr>
              <a:t>Modelele de replicare a conținutului sunt: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cu o singură sursă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cu mai multe surse</a:t>
            </a:r>
          </a:p>
          <a:p>
            <a:pPr lvl="1"/>
            <a:r>
              <a:rPr lang="en-US" sz="2000" b="1">
                <a:cs typeface="Times New Roman" panose="02020603050405020304" pitchFamily="18" charset="0"/>
              </a:rPr>
              <a:t>fără surse</a:t>
            </a:r>
          </a:p>
        </p:txBody>
      </p:sp>
    </p:spTree>
    <p:extLst>
      <p:ext uri="{BB962C8B-B14F-4D97-AF65-F5344CB8AC3E}">
        <p14:creationId xmlns:p14="http://schemas.microsoft.com/office/powerpoint/2010/main" val="2767782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C72D-6CFC-1378-3836-52D4C1F1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ea typeface="Calibri" panose="020F0502020204030204" pitchFamily="34" charset="0"/>
                <a:cs typeface="Calibri" panose="020F0502020204030204" pitchFamily="34" charset="0"/>
              </a:rPr>
              <a:t>Replicare</a:t>
            </a:r>
            <a:r>
              <a:rPr lang="en-US">
                <a:cs typeface="Times New Roman" panose="02020603050405020304" pitchFamily="18" charset="0"/>
              </a:rPr>
              <a:t> sincronă</a:t>
            </a:r>
            <a:endParaRPr lang="en-GB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50A60-84B1-439A-C57B-B39B8D6E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4" y="1860020"/>
            <a:ext cx="9804399" cy="4802187"/>
          </a:xfrm>
        </p:spPr>
        <p:txBody>
          <a:bodyPr>
            <a:normAutofit/>
          </a:bodyPr>
          <a:lstStyle/>
          <a:p>
            <a:r>
              <a:rPr lang="en-US" sz="2400"/>
              <a:t>Leader-ul așteaptă confirmarea de la toate replicile sale înainte de a finaliza o operație de scriere</a:t>
            </a:r>
            <a:endParaRPr lang="en-GB" sz="2400"/>
          </a:p>
          <a:p>
            <a:r>
              <a:rPr lang="en-GB" sz="2400"/>
              <a:t>Avantaj principal: </a:t>
            </a:r>
          </a:p>
          <a:p>
            <a:pPr lvl="1"/>
            <a:r>
              <a:rPr lang="en-GB" sz="2000" b="1"/>
              <a:t>consistența puternică a datelor</a:t>
            </a:r>
            <a:r>
              <a:rPr lang="en-GB" sz="2000"/>
              <a:t>, garantând că replicile conțin mereu aceleași informații ca și leader-ul</a:t>
            </a:r>
          </a:p>
          <a:p>
            <a:r>
              <a:rPr lang="en-GB" sz="2400"/>
              <a:t>Dezavantaje:</a:t>
            </a:r>
            <a:endParaRPr lang="en-GB" sz="2000" b="1"/>
          </a:p>
          <a:p>
            <a:pPr lvl="1"/>
            <a:r>
              <a:rPr lang="en-GB" sz="2000" b="1"/>
              <a:t>latență mare</a:t>
            </a:r>
            <a:endParaRPr lang="en-GB" sz="2000"/>
          </a:p>
          <a:p>
            <a:pPr lvl="1"/>
            <a:r>
              <a:rPr lang="en-GB" sz="2000" b="1"/>
              <a:t>potențiale blocaje de performanță</a:t>
            </a:r>
          </a:p>
          <a:p>
            <a:r>
              <a:rPr lang="en-GB" sz="2400"/>
              <a:t>Exemple de utilizare:</a:t>
            </a:r>
          </a:p>
          <a:p>
            <a:pPr lvl="1"/>
            <a:r>
              <a:rPr lang="en-GB" sz="2000"/>
              <a:t>sisteme bancare</a:t>
            </a:r>
          </a:p>
          <a:p>
            <a:pPr lvl="1"/>
            <a:r>
              <a:rPr lang="en-GB" sz="2000"/>
              <a:t>baze de date medicale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ACCA4-04D7-75BD-A7EC-9BC1A4ACD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1" b="15045"/>
          <a:stretch/>
        </p:blipFill>
        <p:spPr>
          <a:xfrm>
            <a:off x="4927600" y="3522134"/>
            <a:ext cx="5869825" cy="2785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9827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A550-7CA1-07D3-C38F-9F0225BB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 asincronă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1EB7-7514-1B69-6F8C-184035B8B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468" y="1876955"/>
            <a:ext cx="8839200" cy="4351338"/>
          </a:xfrm>
        </p:spPr>
        <p:txBody>
          <a:bodyPr/>
          <a:lstStyle/>
          <a:p>
            <a:r>
              <a:rPr lang="en-US" sz="2400"/>
              <a:t>Leader-ul nu mai așteaptă confirmarea de la replici, finalizând imediat operația de scriere</a:t>
            </a:r>
            <a:endParaRPr lang="en-GB" sz="2400"/>
          </a:p>
          <a:p>
            <a:r>
              <a:rPr lang="en-GB" sz="2400"/>
              <a:t>Avantaje:</a:t>
            </a:r>
          </a:p>
          <a:p>
            <a:pPr lvl="1"/>
            <a:r>
              <a:rPr lang="en-GB" sz="2000" b="1"/>
              <a:t>latență redusă</a:t>
            </a:r>
          </a:p>
          <a:p>
            <a:pPr lvl="1"/>
            <a:r>
              <a:rPr lang="en-GB" sz="2000" b="1"/>
              <a:t>disponibilitate crescută</a:t>
            </a:r>
            <a:endParaRPr lang="en-GB" sz="2400"/>
          </a:p>
          <a:p>
            <a:r>
              <a:rPr lang="en-GB" sz="2400"/>
              <a:t>Dezavantaje:</a:t>
            </a:r>
            <a:endParaRPr lang="en-GB" sz="2000" b="1"/>
          </a:p>
          <a:p>
            <a:pPr lvl="1"/>
            <a:r>
              <a:rPr lang="en-GB" sz="2000" b="1"/>
              <a:t>consistență scazută</a:t>
            </a:r>
            <a:endParaRPr lang="en-GB" sz="2000"/>
          </a:p>
          <a:p>
            <a:pPr lvl="1"/>
            <a:r>
              <a:rPr lang="en-GB" sz="2000" b="1"/>
              <a:t>riscul de a pierde date</a:t>
            </a:r>
            <a:endParaRPr lang="en-GB" sz="2000"/>
          </a:p>
          <a:p>
            <a:r>
              <a:rPr lang="en-GB" sz="2400"/>
              <a:t>Exemple de utilizare:</a:t>
            </a:r>
          </a:p>
          <a:p>
            <a:pPr lvl="1"/>
            <a:r>
              <a:rPr lang="en-GB" sz="2000"/>
              <a:t>sisteme de backup în cloud</a:t>
            </a:r>
          </a:p>
          <a:p>
            <a:pPr lvl="1"/>
            <a:r>
              <a:rPr lang="en-GB" sz="2000"/>
              <a:t>site-uri e-commerce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EB23D-5130-7D5B-55E6-02394A4E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r="2168" b="15602"/>
          <a:stretch/>
        </p:blipFill>
        <p:spPr>
          <a:xfrm>
            <a:off x="4682068" y="2887134"/>
            <a:ext cx="6256867" cy="27855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14563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EDCC-9917-356F-ADDF-5CEFEE80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 semi-sincronă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9D59-31B3-7503-E3F6-0799F1153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" y="1929871"/>
            <a:ext cx="8492067" cy="4351338"/>
          </a:xfrm>
        </p:spPr>
        <p:txBody>
          <a:bodyPr/>
          <a:lstStyle/>
          <a:p>
            <a:r>
              <a:rPr lang="en-US" sz="2400"/>
              <a:t>Leader-ul așteaptă confirmare de la cel puțin o replică înainte de a finaliza operația de scriere</a:t>
            </a:r>
          </a:p>
          <a:p>
            <a:r>
              <a:rPr lang="en-GB" sz="2400"/>
              <a:t>Avantaje:</a:t>
            </a:r>
          </a:p>
          <a:p>
            <a:pPr lvl="1"/>
            <a:r>
              <a:rPr lang="en-GB" sz="2000" b="1"/>
              <a:t>consistență și latență echilibrate</a:t>
            </a:r>
          </a:p>
          <a:p>
            <a:pPr lvl="1"/>
            <a:r>
              <a:rPr lang="en-GB" sz="2000" b="1"/>
              <a:t>reducerea riscului de a pierde informații</a:t>
            </a:r>
            <a:endParaRPr lang="en-GB" sz="2400"/>
          </a:p>
          <a:p>
            <a:r>
              <a:rPr lang="en-GB" sz="2400"/>
              <a:t>Dezavantaj principal:</a:t>
            </a:r>
          </a:p>
          <a:p>
            <a:pPr lvl="1"/>
            <a:r>
              <a:rPr lang="en-GB" sz="2000" b="1"/>
              <a:t>complexitate crescută</a:t>
            </a:r>
            <a:endParaRPr lang="en-GB" sz="1600" b="1"/>
          </a:p>
          <a:p>
            <a:r>
              <a:rPr lang="en-GB" sz="2400"/>
              <a:t>Exemple de utilizare</a:t>
            </a:r>
            <a:endParaRPr lang="en-GB" sz="2000"/>
          </a:p>
          <a:p>
            <a:pPr lvl="1"/>
            <a:r>
              <a:rPr lang="en-GB" sz="2000"/>
              <a:t>platforme de tranzacții online</a:t>
            </a:r>
          </a:p>
          <a:p>
            <a:pPr lvl="1"/>
            <a:r>
              <a:rPr lang="en-GB" sz="2000"/>
              <a:t>platforme de social 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8E87F-F50E-9872-AC16-F6B9797E1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b="15223"/>
          <a:stretch/>
        </p:blipFill>
        <p:spPr>
          <a:xfrm>
            <a:off x="5376333" y="2884198"/>
            <a:ext cx="6326879" cy="27461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9233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80A-27C0-38AF-ED78-A9D43FD7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Replicarea cu o singură sursă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FA40-C75B-59D4-7C84-03CE3FED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725334"/>
            <a:ext cx="4972050" cy="4351338"/>
          </a:xfrm>
        </p:spPr>
        <p:txBody>
          <a:bodyPr>
            <a:normAutofit/>
          </a:bodyPr>
          <a:lstStyle/>
          <a:p>
            <a:r>
              <a:rPr lang="en-US" sz="2400"/>
              <a:t>Există un singur nod sursă responsabil pentru toate operațiile de scriere</a:t>
            </a:r>
          </a:p>
          <a:p>
            <a:r>
              <a:rPr lang="en-US" sz="2400"/>
              <a:t>Acesta primește cereri de la clienți, le procesează și asigură replicarea datelor către restul nodurilor, care se ocupă de operațiile de citire</a:t>
            </a:r>
          </a:p>
          <a:p>
            <a:r>
              <a:rPr lang="en-GB" sz="2400"/>
              <a:t>Abordarea cu o singură sursă asigură </a:t>
            </a:r>
            <a:r>
              <a:rPr lang="en-GB" sz="2400" b="1"/>
              <a:t>o consistență puternică a datelor </a:t>
            </a:r>
            <a:r>
              <a:rPr lang="en-GB" sz="2400"/>
              <a:t>și o </a:t>
            </a:r>
            <a:r>
              <a:rPr lang="en-GB" sz="2400" b="1"/>
              <a:t>latență mică la citire</a:t>
            </a:r>
            <a:r>
              <a:rPr lang="en-GB" sz="2400"/>
              <a:t>, însa </a:t>
            </a:r>
            <a:r>
              <a:rPr lang="en-GB" sz="2400" b="1"/>
              <a:t>debitul de scriere este scăzut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D2B610-2C65-D473-432F-799C4E4A6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752" y="1901825"/>
            <a:ext cx="4972050" cy="39983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624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B17D-354E-B221-3F6E-B247F774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Replicarea cu mai multe surse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DAA9-B64E-6257-542E-8C9A1D6E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4640"/>
            <a:ext cx="4867275" cy="3593307"/>
          </a:xfrm>
        </p:spPr>
        <p:txBody>
          <a:bodyPr/>
          <a:lstStyle/>
          <a:p>
            <a:r>
              <a:rPr lang="en-US" sz="2400"/>
              <a:t>Există mai multe noduri sursă, fiecare cu setul său de replici</a:t>
            </a:r>
          </a:p>
          <a:p>
            <a:r>
              <a:rPr lang="en-US" sz="2400"/>
              <a:t>Cererile de scriere se realizează la oricare nod sursă, astfel că se </a:t>
            </a:r>
            <a:r>
              <a:rPr lang="en-US" sz="2400" b="1"/>
              <a:t>reduce latența </a:t>
            </a:r>
            <a:r>
              <a:rPr lang="en-US" sz="2400"/>
              <a:t>față de abordarea cu o singură sursă, însă gestionarea conflictelor și asigurarea consistenței între mai multe surse introduc un </a:t>
            </a:r>
            <a:r>
              <a:rPr lang="en-US" sz="2400" b="1"/>
              <a:t>strat nou de complexitate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A61F2A-B22B-C404-CC8B-AB34A31BC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150" y="2267744"/>
            <a:ext cx="6029739" cy="346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1600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91DF2AE-6D3B-4E93-99D2-0CE0C1CB7E96}">
  <we:reference id="wa200006000" version="1.0.7.0" store="en-US" storeType="OMEX"/>
  <we:alternateReferences>
    <we:reference id="wa200006000" version="1.0.7.0" store="wa20000600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04BD491-2A4B-4A80-8615-F4EE4FFE134C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</TotalTime>
  <Words>545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Replicarea de conținut în sisteme distribuite</vt:lpstr>
      <vt:lpstr>Ce este replicarea de conținut?</vt:lpstr>
      <vt:lpstr>Avantajele replicării în sisteme distribuite</vt:lpstr>
      <vt:lpstr>Tipuri si modele</vt:lpstr>
      <vt:lpstr>Replicare sincronă</vt:lpstr>
      <vt:lpstr>Replicare asincronă</vt:lpstr>
      <vt:lpstr>Replicare semi-sincronă</vt:lpstr>
      <vt:lpstr>Replicarea cu o singură sursă</vt:lpstr>
      <vt:lpstr>Replicarea cu mai multe surse</vt:lpstr>
      <vt:lpstr>Replicarea fără surse 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Tabele Hash Distribuite (DHT). Sistemul Chord</dc:title>
  <dc:creator>Mihai George Licu</dc:creator>
  <cp:lastModifiedBy>Neculae Andrei</cp:lastModifiedBy>
  <cp:revision>83</cp:revision>
  <dcterms:created xsi:type="dcterms:W3CDTF">2023-11-27T16:20:04Z</dcterms:created>
  <dcterms:modified xsi:type="dcterms:W3CDTF">2024-12-04T21:52:36Z</dcterms:modified>
</cp:coreProperties>
</file>