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49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5/4/2015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5/4/2015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5/4/2015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Sleep Conflicts</a:t>
            </a:r>
            <a:endParaRPr lang="en-GB" dirty="0"/>
          </a:p>
        </p:txBody>
      </p:sp>
      <p:sp>
        <p:nvSpPr>
          <p:cNvPr id="3" name="Subtitle 2"/>
          <p:cNvSpPr>
            <a:spLocks noGrp="1"/>
          </p:cNvSpPr>
          <p:nvPr>
            <p:ph type="subTitle" idx="1"/>
          </p:nvPr>
        </p:nvSpPr>
        <p:spPr/>
        <p:txBody>
          <a:bodyPr/>
          <a:lstStyle/>
          <a:p>
            <a:r>
              <a:rPr lang="en-GB" dirty="0" smtClean="0"/>
              <a:t>Andrei Fangli, Adriana Adam</a:t>
            </a:r>
            <a:endParaRPr lang="en-GB" dirty="0"/>
          </a:p>
        </p:txBody>
      </p:sp>
    </p:spTree>
    <p:extLst>
      <p:ext uri="{BB962C8B-B14F-4D97-AF65-F5344CB8AC3E}">
        <p14:creationId xmlns:p14="http://schemas.microsoft.com/office/powerpoint/2010/main" val="1655014968"/>
      </p:ext>
    </p:extLst>
  </p:cSld>
  <p:clrMapOvr>
    <a:masterClrMapping/>
  </p:clrMapOvr>
  <p:transition spd="med">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HYPNOS</a:t>
            </a:r>
            <a:endParaRPr lang="en-US" dirty="0"/>
          </a:p>
        </p:txBody>
      </p:sp>
      <p:sp>
        <p:nvSpPr>
          <p:cNvPr id="3" name="Content Placeholder 2"/>
          <p:cNvSpPr>
            <a:spLocks noGrp="1"/>
          </p:cNvSpPr>
          <p:nvPr>
            <p:ph idx="1"/>
          </p:nvPr>
        </p:nvSpPr>
        <p:spPr/>
        <p:txBody>
          <a:bodyPr/>
          <a:lstStyle/>
          <a:p>
            <a:endParaRPr lang="en-US" dirty="0" smtClean="0"/>
          </a:p>
          <a:p>
            <a:r>
              <a:rPr lang="en-US" dirty="0" smtClean="0"/>
              <a:t>HYPNOS </a:t>
            </a:r>
            <a:r>
              <a:rPr lang="en-US" dirty="0"/>
              <a:t>provides support for both debugging device drivers before they are deployed, and for catching sleep conflicts in smartphones as they happened, to avoid the power loss resulting from a sleep conflict</a:t>
            </a:r>
            <a:r>
              <a:rPr lang="en-US" dirty="0" smtClean="0"/>
              <a:t>.</a:t>
            </a:r>
          </a:p>
          <a:p>
            <a:r>
              <a:rPr lang="en-US" dirty="0" smtClean="0"/>
              <a:t>To </a:t>
            </a:r>
            <a:r>
              <a:rPr lang="en-US" dirty="0"/>
              <a:t>both detect sleep conflicts before deployment and to avoid sleep conflicts in deployed systems the HYPNOS runtime must check to see if the necessary conditions for a sleep conflict can exist</a:t>
            </a:r>
            <a:r>
              <a:rPr lang="en-US" dirty="0" smtClean="0"/>
              <a:t>.</a:t>
            </a:r>
          </a:p>
          <a:p>
            <a:r>
              <a:rPr lang="en-US" dirty="0" smtClean="0"/>
              <a:t>That </a:t>
            </a:r>
            <a:r>
              <a:rPr lang="en-US" dirty="0"/>
              <a:t>is, at some time when CPU is about to sleep, check </a:t>
            </a:r>
            <a:r>
              <a:rPr lang="en-US" dirty="0" smtClean="0"/>
              <a:t>firstly </a:t>
            </a:r>
            <a:r>
              <a:rPr lang="en-US" dirty="0"/>
              <a:t>if all devices are already in the suspend state and </a:t>
            </a:r>
            <a:r>
              <a:rPr lang="en-US" dirty="0" smtClean="0"/>
              <a:t>secondly </a:t>
            </a:r>
            <a:r>
              <a:rPr lang="en-US" dirty="0"/>
              <a:t>if some are not, determine if their drivers have invoked some mechanism to ensure that the system will wake up at the intended time for the power state </a:t>
            </a:r>
            <a:r>
              <a:rPr lang="en-US" dirty="0" smtClean="0"/>
              <a:t>transition.</a:t>
            </a:r>
            <a:endParaRPr lang="en-US" dirty="0"/>
          </a:p>
        </p:txBody>
      </p:sp>
    </p:spTree>
    <p:extLst>
      <p:ext uri="{BB962C8B-B14F-4D97-AF65-F5344CB8AC3E}">
        <p14:creationId xmlns:p14="http://schemas.microsoft.com/office/powerpoint/2010/main" val="428050241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conflict testing Methodology</a:t>
            </a:r>
            <a:endParaRPr lang="en-US" dirty="0"/>
          </a:p>
        </p:txBody>
      </p:sp>
      <p:sp>
        <p:nvSpPr>
          <p:cNvPr id="3" name="Content Placeholder 2"/>
          <p:cNvSpPr>
            <a:spLocks noGrp="1"/>
          </p:cNvSpPr>
          <p:nvPr>
            <p:ph idx="1"/>
          </p:nvPr>
        </p:nvSpPr>
        <p:spPr/>
        <p:txBody>
          <a:bodyPr>
            <a:normAutofit fontScale="62500" lnSpcReduction="20000"/>
          </a:bodyPr>
          <a:lstStyle/>
          <a:p>
            <a:pPr>
              <a:lnSpc>
                <a:spcPct val="150000"/>
              </a:lnSpc>
            </a:pPr>
            <a:r>
              <a:rPr lang="en-US" sz="2900" dirty="0" smtClean="0"/>
              <a:t>To test all drivers of modern smartphones devices, </a:t>
            </a:r>
            <a:r>
              <a:rPr lang="en-US" sz="2900" dirty="0" smtClean="0"/>
              <a:t>smartphone </a:t>
            </a:r>
            <a:r>
              <a:rPr lang="en-US" sz="2900" dirty="0" smtClean="0"/>
              <a:t>devices </a:t>
            </a:r>
            <a:r>
              <a:rPr lang="en-US" sz="2900" smtClean="0"/>
              <a:t>are grouped into </a:t>
            </a:r>
            <a:r>
              <a:rPr lang="en-US" sz="2900" dirty="0" smtClean="0"/>
              <a:t>four categories according to how data is being transferred between the device and the CPU. The categories are:</a:t>
            </a:r>
          </a:p>
          <a:p>
            <a:pPr>
              <a:lnSpc>
                <a:spcPct val="150000"/>
              </a:lnSpc>
              <a:buFont typeface="Wingdings" panose="05000000000000000000" pitchFamily="2" charset="2"/>
              <a:buChar char="Ø"/>
            </a:pPr>
            <a:r>
              <a:rPr lang="en-US" sz="2900" dirty="0" smtClean="0"/>
              <a:t>On/Off devices: This category consists of the simplest type of devices such as vibrator, LEDs, and flashlight;</a:t>
            </a:r>
          </a:p>
          <a:p>
            <a:pPr>
              <a:lnSpc>
                <a:spcPct val="160000"/>
              </a:lnSpc>
              <a:buFont typeface="Wingdings" panose="05000000000000000000" pitchFamily="2" charset="2"/>
              <a:buChar char="Ø"/>
            </a:pPr>
            <a:r>
              <a:rPr lang="en-US" sz="2900" dirty="0" smtClean="0"/>
              <a:t>Input devices: This category includes the sensors such as touch-screen, button and accelerometer;</a:t>
            </a:r>
          </a:p>
          <a:p>
            <a:pPr>
              <a:lnSpc>
                <a:spcPct val="150000"/>
              </a:lnSpc>
              <a:buFont typeface="Wingdings" panose="05000000000000000000" pitchFamily="2" charset="2"/>
              <a:buChar char="Ø"/>
            </a:pPr>
            <a:r>
              <a:rPr lang="en-US" sz="2900" dirty="0" smtClean="0"/>
              <a:t>Output device: Speaker is an example for output data device;</a:t>
            </a:r>
          </a:p>
          <a:p>
            <a:pPr>
              <a:lnSpc>
                <a:spcPct val="150000"/>
              </a:lnSpc>
              <a:buFont typeface="Wingdings" panose="05000000000000000000" pitchFamily="2" charset="2"/>
              <a:buChar char="Ø"/>
            </a:pPr>
            <a:r>
              <a:rPr lang="en-US" sz="2900" dirty="0" smtClean="0"/>
              <a:t>Two-way data transfer devices: This category consists of the devices such as SD card, Wi-Fi, 3G, 4G.</a:t>
            </a:r>
          </a:p>
        </p:txBody>
      </p:sp>
    </p:spTree>
    <p:extLst>
      <p:ext uri="{BB962C8B-B14F-4D97-AF65-F5344CB8AC3E}">
        <p14:creationId xmlns:p14="http://schemas.microsoft.com/office/powerpoint/2010/main" val="412290530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a:lnSpc>
                <a:spcPct val="150000"/>
              </a:lnSpc>
            </a:pPr>
            <a:r>
              <a:rPr lang="en-US" dirty="0" smtClean="0"/>
              <a:t>This </a:t>
            </a:r>
            <a:r>
              <a:rPr lang="en-US" dirty="0"/>
              <a:t>paper presents the first study of a new class of </a:t>
            </a:r>
            <a:r>
              <a:rPr lang="en-US" dirty="0" smtClean="0"/>
              <a:t>energy bugs</a:t>
            </a:r>
            <a:r>
              <a:rPr lang="en-US" dirty="0"/>
              <a:t>, sleep conflicts, which can </a:t>
            </a:r>
            <a:r>
              <a:rPr lang="en-US" dirty="0" smtClean="0"/>
              <a:t>occur in </a:t>
            </a:r>
            <a:r>
              <a:rPr lang="en-US" dirty="0"/>
              <a:t>smartphone </a:t>
            </a:r>
            <a:r>
              <a:rPr lang="en-US" dirty="0" smtClean="0"/>
              <a:t>device drivers. </a:t>
            </a:r>
          </a:p>
          <a:p>
            <a:pPr>
              <a:lnSpc>
                <a:spcPct val="150000"/>
              </a:lnSpc>
            </a:pPr>
            <a:r>
              <a:rPr lang="en-US" dirty="0" smtClean="0"/>
              <a:t>On Android </a:t>
            </a:r>
            <a:r>
              <a:rPr lang="en-US" dirty="0"/>
              <a:t>phones, HYPNOS detects several sleep </a:t>
            </a:r>
            <a:r>
              <a:rPr lang="en-US" dirty="0" smtClean="0"/>
              <a:t>conflict bugs </a:t>
            </a:r>
            <a:r>
              <a:rPr lang="en-US" dirty="0"/>
              <a:t>and prevents them from draining the battery. </a:t>
            </a:r>
            <a:r>
              <a:rPr lang="en-US" dirty="0" smtClean="0"/>
              <a:t>HYPNOS does </a:t>
            </a:r>
            <a:r>
              <a:rPr lang="en-US" dirty="0"/>
              <a:t>not require access to driver source code, making </a:t>
            </a:r>
            <a:r>
              <a:rPr lang="en-US" dirty="0" smtClean="0"/>
              <a:t>it widely </a:t>
            </a:r>
            <a:r>
              <a:rPr lang="en-US" dirty="0"/>
              <a:t>applicable.</a:t>
            </a:r>
          </a:p>
        </p:txBody>
      </p:sp>
    </p:spTree>
    <p:extLst>
      <p:ext uri="{BB962C8B-B14F-4D97-AF65-F5344CB8AC3E}">
        <p14:creationId xmlns:p14="http://schemas.microsoft.com/office/powerpoint/2010/main" val="29997871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4235859757"/>
      </p:ext>
    </p:extLst>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Smartphone internals (very basics)</a:t>
            </a:r>
            <a:endParaRPr lang="en-GB" dirty="0"/>
          </a:p>
        </p:txBody>
      </p:sp>
      <p:sp>
        <p:nvSpPr>
          <p:cNvPr id="3" name="Content Placeholder 2"/>
          <p:cNvSpPr>
            <a:spLocks noGrp="1"/>
          </p:cNvSpPr>
          <p:nvPr>
            <p:ph idx="1"/>
          </p:nvPr>
        </p:nvSpPr>
        <p:spPr/>
        <p:txBody>
          <a:bodyPr/>
          <a:lstStyle/>
          <a:p>
            <a:r>
              <a:rPr lang="en-GB" dirty="0" smtClean="0"/>
              <a:t>A smartphone is made out of a number of devices such as </a:t>
            </a:r>
            <a:r>
              <a:rPr lang="en-GB" dirty="0" err="1" smtClean="0"/>
              <a:t>SoC</a:t>
            </a:r>
            <a:r>
              <a:rPr lang="en-GB" dirty="0" smtClean="0"/>
              <a:t>, GPS, Vibrator, Screen and so on</a:t>
            </a:r>
          </a:p>
          <a:p>
            <a:r>
              <a:rPr lang="en-GB" dirty="0" smtClean="0"/>
              <a:t>Each device has power states in which they can be found independently from other devices</a:t>
            </a:r>
          </a:p>
          <a:p>
            <a:r>
              <a:rPr lang="en-GB" dirty="0" smtClean="0"/>
              <a:t>Each device has a base power state (close to zero battery consumption) and other active power states (that consume more battery).</a:t>
            </a:r>
          </a:p>
          <a:p>
            <a:r>
              <a:rPr lang="en-GB" dirty="0" smtClean="0"/>
              <a:t>Each device has a device driver whose code is executed by the CPU</a:t>
            </a:r>
          </a:p>
          <a:p>
            <a:r>
              <a:rPr lang="en-GB" dirty="0" smtClean="0"/>
              <a:t>Each device driver controls the power state of its corresponding device</a:t>
            </a:r>
          </a:p>
        </p:txBody>
      </p:sp>
    </p:spTree>
    <p:extLst>
      <p:ext uri="{BB962C8B-B14F-4D97-AF65-F5344CB8AC3E}">
        <p14:creationId xmlns:p14="http://schemas.microsoft.com/office/powerpoint/2010/main" val="72944539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sleep conflict?</a:t>
            </a:r>
            <a:endParaRPr lang="en-GB" dirty="0"/>
          </a:p>
        </p:txBody>
      </p:sp>
      <p:sp>
        <p:nvSpPr>
          <p:cNvPr id="3" name="Content Placeholder 2"/>
          <p:cNvSpPr>
            <a:spLocks noGrp="1"/>
          </p:cNvSpPr>
          <p:nvPr>
            <p:ph idx="1"/>
          </p:nvPr>
        </p:nvSpPr>
        <p:spPr/>
        <p:txBody>
          <a:bodyPr/>
          <a:lstStyle/>
          <a:p>
            <a:r>
              <a:rPr lang="en-GB" dirty="0" smtClean="0"/>
              <a:t>A sleep conflict happens when a device is in a high power state however the </a:t>
            </a:r>
            <a:r>
              <a:rPr lang="en-GB" dirty="0" err="1" smtClean="0"/>
              <a:t>SoC</a:t>
            </a:r>
            <a:r>
              <a:rPr lang="en-GB" dirty="0" smtClean="0"/>
              <a:t> is in its base power state (asleep) therefore the CPU cannot execute the driver code that transitions the device in its base power state (close to zero battery consumption)</a:t>
            </a:r>
          </a:p>
          <a:p>
            <a:r>
              <a:rPr lang="en-GB" dirty="0" smtClean="0"/>
              <a:t>This means that the device continues to use more power than intended until the CPU can execute the driver code making the transition</a:t>
            </a:r>
          </a:p>
          <a:p>
            <a:r>
              <a:rPr lang="en-GB" dirty="0" smtClean="0"/>
              <a:t>To preserve battery, after a brief period of inactivity the </a:t>
            </a:r>
            <a:r>
              <a:rPr lang="en-GB" dirty="0" err="1" smtClean="0"/>
              <a:t>SoC</a:t>
            </a:r>
            <a:r>
              <a:rPr lang="en-GB" dirty="0" smtClean="0"/>
              <a:t> enters its base power state meaning that the CPU is asleep and cannot execute any device driver code until it wakes</a:t>
            </a:r>
            <a:endParaRPr lang="en-GB" dirty="0"/>
          </a:p>
        </p:txBody>
      </p:sp>
    </p:spTree>
    <p:extLst>
      <p:ext uri="{BB962C8B-B14F-4D97-AF65-F5344CB8AC3E}">
        <p14:creationId xmlns:p14="http://schemas.microsoft.com/office/powerpoint/2010/main" val="182341637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wakes the </a:t>
            </a:r>
            <a:r>
              <a:rPr lang="en-GB" dirty="0" err="1" smtClean="0"/>
              <a:t>SoC</a:t>
            </a:r>
            <a:r>
              <a:rPr lang="en-GB" dirty="0" smtClean="0"/>
              <a:t>/CPU?</a:t>
            </a:r>
            <a:endParaRPr lang="en-GB" dirty="0"/>
          </a:p>
        </p:txBody>
      </p:sp>
      <p:sp>
        <p:nvSpPr>
          <p:cNvPr id="3" name="Content Placeholder 2"/>
          <p:cNvSpPr>
            <a:spLocks noGrp="1"/>
          </p:cNvSpPr>
          <p:nvPr>
            <p:ph idx="1"/>
          </p:nvPr>
        </p:nvSpPr>
        <p:spPr/>
        <p:txBody>
          <a:bodyPr/>
          <a:lstStyle/>
          <a:p>
            <a:r>
              <a:rPr lang="en-GB" dirty="0" smtClean="0"/>
              <a:t>User interaction with hardware buttons or tapping the screen will wake the </a:t>
            </a:r>
            <a:r>
              <a:rPr lang="en-GB" dirty="0" err="1" smtClean="0"/>
              <a:t>SoC</a:t>
            </a:r>
            <a:endParaRPr lang="en-GB" dirty="0" smtClean="0"/>
          </a:p>
          <a:p>
            <a:r>
              <a:rPr lang="en-GB" dirty="0" smtClean="0"/>
              <a:t>Real Time Clocks which are more like hardware timers can be set and these will wake the </a:t>
            </a:r>
            <a:r>
              <a:rPr lang="en-GB" dirty="0" err="1" smtClean="0"/>
              <a:t>SoC</a:t>
            </a:r>
            <a:endParaRPr lang="en-GB" dirty="0" smtClean="0"/>
          </a:p>
          <a:p>
            <a:r>
              <a:rPr lang="en-GB" dirty="0" smtClean="0"/>
              <a:t>Incoming Phone Calls will wake the </a:t>
            </a:r>
            <a:r>
              <a:rPr lang="en-GB" dirty="0" err="1" smtClean="0"/>
              <a:t>SoC</a:t>
            </a:r>
            <a:endParaRPr lang="en-GB" dirty="0"/>
          </a:p>
          <a:p>
            <a:r>
              <a:rPr lang="en-GB" dirty="0" smtClean="0"/>
              <a:t>Wake-on-LAN will also wake the </a:t>
            </a:r>
            <a:r>
              <a:rPr lang="en-GB" dirty="0" err="1" smtClean="0"/>
              <a:t>SoC</a:t>
            </a:r>
            <a:endParaRPr lang="en-GB" dirty="0" smtClean="0"/>
          </a:p>
          <a:p>
            <a:r>
              <a:rPr lang="en-GB" dirty="0" smtClean="0"/>
              <a:t>The </a:t>
            </a:r>
            <a:r>
              <a:rPr lang="en-GB" dirty="0" err="1" smtClean="0"/>
              <a:t>SoC</a:t>
            </a:r>
            <a:r>
              <a:rPr lang="en-GB" dirty="0" smtClean="0"/>
              <a:t> is a distinct case of device as it can be waken by external events and in turn it can also wake other devices through their driver code that is executed by the CPU</a:t>
            </a:r>
            <a:endParaRPr lang="en-GB" dirty="0"/>
          </a:p>
        </p:txBody>
      </p:sp>
    </p:spTree>
    <p:extLst>
      <p:ext uri="{BB962C8B-B14F-4D97-AF65-F5344CB8AC3E}">
        <p14:creationId xmlns:p14="http://schemas.microsoft.com/office/powerpoint/2010/main" val="373216647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Sleep conflict, by example</a:t>
            </a:r>
            <a:endParaRPr lang="en-GB" dirty="0"/>
          </a:p>
        </p:txBody>
      </p:sp>
      <p:grpSp>
        <p:nvGrpSpPr>
          <p:cNvPr id="29" name="Group 28"/>
          <p:cNvGrpSpPr/>
          <p:nvPr/>
        </p:nvGrpSpPr>
        <p:grpSpPr>
          <a:xfrm>
            <a:off x="2023008" y="1966365"/>
            <a:ext cx="1982549" cy="4159306"/>
            <a:chOff x="2023008" y="1966365"/>
            <a:chExt cx="1982549" cy="4159306"/>
          </a:xfrm>
        </p:grpSpPr>
        <p:cxnSp>
          <p:nvCxnSpPr>
            <p:cNvPr id="6" name="Straight Connector 5"/>
            <p:cNvCxnSpPr/>
            <p:nvPr/>
          </p:nvCxnSpPr>
          <p:spPr>
            <a:xfrm flipH="1">
              <a:off x="3010234" y="2322414"/>
              <a:ext cx="1" cy="380325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023008" y="1966365"/>
              <a:ext cx="1982549" cy="356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SoC</a:t>
              </a:r>
              <a:r>
                <a:rPr lang="en-GB" dirty="0" smtClean="0"/>
                <a:t>/CPU</a:t>
              </a:r>
              <a:endParaRPr lang="en-GB" dirty="0"/>
            </a:p>
          </p:txBody>
        </p:sp>
      </p:grpSp>
      <p:grpSp>
        <p:nvGrpSpPr>
          <p:cNvPr id="30" name="Group 29"/>
          <p:cNvGrpSpPr/>
          <p:nvPr/>
        </p:nvGrpSpPr>
        <p:grpSpPr>
          <a:xfrm>
            <a:off x="6773030" y="1966364"/>
            <a:ext cx="1982549" cy="4159307"/>
            <a:chOff x="6773030" y="1966364"/>
            <a:chExt cx="1982549" cy="4159307"/>
          </a:xfrm>
        </p:grpSpPr>
        <p:cxnSp>
          <p:nvCxnSpPr>
            <p:cNvPr id="7" name="Straight Connector 6"/>
            <p:cNvCxnSpPr/>
            <p:nvPr/>
          </p:nvCxnSpPr>
          <p:spPr>
            <a:xfrm flipH="1">
              <a:off x="7764305" y="2322414"/>
              <a:ext cx="1" cy="380325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6773030" y="1966364"/>
              <a:ext cx="1982549" cy="356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3G</a:t>
              </a:r>
              <a:endParaRPr lang="en-GB" dirty="0"/>
            </a:p>
          </p:txBody>
        </p:sp>
      </p:grpSp>
      <p:grpSp>
        <p:nvGrpSpPr>
          <p:cNvPr id="28" name="Group 27"/>
          <p:cNvGrpSpPr/>
          <p:nvPr/>
        </p:nvGrpSpPr>
        <p:grpSpPr>
          <a:xfrm>
            <a:off x="3010233" y="2427140"/>
            <a:ext cx="4754071" cy="307777"/>
            <a:chOff x="3010233" y="2427140"/>
            <a:chExt cx="4754071" cy="307777"/>
          </a:xfrm>
        </p:grpSpPr>
        <p:cxnSp>
          <p:nvCxnSpPr>
            <p:cNvPr id="10" name="Straight Arrow Connector 9"/>
            <p:cNvCxnSpPr/>
            <p:nvPr/>
          </p:nvCxnSpPr>
          <p:spPr>
            <a:xfrm>
              <a:off x="3010234" y="2686556"/>
              <a:ext cx="4754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010233" y="2427140"/>
              <a:ext cx="4754071" cy="307777"/>
            </a:xfrm>
            <a:prstGeom prst="rect">
              <a:avLst/>
            </a:prstGeom>
            <a:noFill/>
          </p:spPr>
          <p:txBody>
            <a:bodyPr wrap="square" rtlCol="0">
              <a:spAutoFit/>
            </a:bodyPr>
            <a:lstStyle/>
            <a:p>
              <a:pPr algn="ctr"/>
              <a:r>
                <a:rPr lang="en-GB" sz="1400" dirty="0" smtClean="0"/>
                <a:t>Upload this file then turn off</a:t>
              </a:r>
              <a:endParaRPr lang="en-GB" sz="1400" dirty="0"/>
            </a:p>
          </p:txBody>
        </p:sp>
      </p:grpSp>
      <p:sp>
        <p:nvSpPr>
          <p:cNvPr id="12" name="Rectangular Callout 11"/>
          <p:cNvSpPr/>
          <p:nvPr/>
        </p:nvSpPr>
        <p:spPr>
          <a:xfrm>
            <a:off x="8545992" y="2450059"/>
            <a:ext cx="2706792" cy="1420314"/>
          </a:xfrm>
          <a:prstGeom prst="wedgeRectCallout">
            <a:avLst>
              <a:gd name="adj1" fmla="val -78742"/>
              <a:gd name="adj2" fmla="val -33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400" dirty="0" smtClean="0"/>
              <a:t>Sure, I’ll transition in the “on state” using driver code executed by the CPU, send the file and then transition in the “off state” using the driver code executed by the CPU.</a:t>
            </a:r>
            <a:endParaRPr lang="en-GB" sz="1400" dirty="0"/>
          </a:p>
        </p:txBody>
      </p:sp>
      <p:sp>
        <p:nvSpPr>
          <p:cNvPr id="13" name="Rectangle 12"/>
          <p:cNvSpPr/>
          <p:nvPr/>
        </p:nvSpPr>
        <p:spPr>
          <a:xfrm>
            <a:off x="2023008" y="1964717"/>
            <a:ext cx="1982549" cy="356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smtClean="0"/>
              <a:t>SoC</a:t>
            </a:r>
            <a:r>
              <a:rPr lang="en-GB" dirty="0" smtClean="0"/>
              <a:t>/CPU</a:t>
            </a:r>
            <a:endParaRPr lang="en-GB" dirty="0"/>
          </a:p>
        </p:txBody>
      </p:sp>
      <p:sp>
        <p:nvSpPr>
          <p:cNvPr id="14" name="Rectangular Callout 13"/>
          <p:cNvSpPr/>
          <p:nvPr/>
        </p:nvSpPr>
        <p:spPr>
          <a:xfrm>
            <a:off x="686196" y="2592458"/>
            <a:ext cx="1933194" cy="388416"/>
          </a:xfrm>
          <a:prstGeom prst="wedgeRectCallout">
            <a:avLst>
              <a:gd name="adj1" fmla="val 33517"/>
              <a:gd name="adj2" fmla="val -114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400" dirty="0" smtClean="0"/>
              <a:t>I’m going to sleep now</a:t>
            </a:r>
            <a:endParaRPr lang="en-GB" sz="1400" dirty="0"/>
          </a:p>
        </p:txBody>
      </p:sp>
      <p:cxnSp>
        <p:nvCxnSpPr>
          <p:cNvPr id="16" name="Straight Arrow Connector 15"/>
          <p:cNvCxnSpPr/>
          <p:nvPr/>
        </p:nvCxnSpPr>
        <p:spPr>
          <a:xfrm flipH="1">
            <a:off x="3010234" y="4227349"/>
            <a:ext cx="4754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ular Callout 21"/>
          <p:cNvSpPr/>
          <p:nvPr/>
        </p:nvSpPr>
        <p:spPr>
          <a:xfrm>
            <a:off x="5506123" y="4401341"/>
            <a:ext cx="2083908" cy="275323"/>
          </a:xfrm>
          <a:prstGeom prst="wedgeRectCallout">
            <a:avLst>
              <a:gd name="adj1" fmla="val -33353"/>
              <a:gd name="adj2" fmla="val -105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400" dirty="0" smtClean="0"/>
              <a:t>Anybody home?</a:t>
            </a:r>
            <a:endParaRPr lang="en-GB" sz="1400" dirty="0"/>
          </a:p>
        </p:txBody>
      </p:sp>
      <p:sp>
        <p:nvSpPr>
          <p:cNvPr id="23" name="Rectangular Callout 22"/>
          <p:cNvSpPr/>
          <p:nvPr/>
        </p:nvSpPr>
        <p:spPr>
          <a:xfrm>
            <a:off x="535482" y="5138802"/>
            <a:ext cx="2083908" cy="427025"/>
          </a:xfrm>
          <a:prstGeom prst="wedgeRectCallout">
            <a:avLst>
              <a:gd name="adj1" fmla="val 68504"/>
              <a:gd name="adj2" fmla="val -8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400" dirty="0" smtClean="0"/>
              <a:t>Yes, turning off now</a:t>
            </a:r>
            <a:endParaRPr lang="en-GB" sz="1400" dirty="0"/>
          </a:p>
        </p:txBody>
      </p:sp>
      <p:grpSp>
        <p:nvGrpSpPr>
          <p:cNvPr id="31" name="Group 30"/>
          <p:cNvGrpSpPr/>
          <p:nvPr/>
        </p:nvGrpSpPr>
        <p:grpSpPr>
          <a:xfrm>
            <a:off x="3010233" y="5052188"/>
            <a:ext cx="4754071" cy="307777"/>
            <a:chOff x="3010233" y="5052188"/>
            <a:chExt cx="4754071" cy="307777"/>
          </a:xfrm>
        </p:grpSpPr>
        <p:cxnSp>
          <p:nvCxnSpPr>
            <p:cNvPr id="24" name="Straight Arrow Connector 23"/>
            <p:cNvCxnSpPr/>
            <p:nvPr/>
          </p:nvCxnSpPr>
          <p:spPr>
            <a:xfrm>
              <a:off x="3010234" y="5311604"/>
              <a:ext cx="4754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010233" y="5052188"/>
              <a:ext cx="4754071" cy="307777"/>
            </a:xfrm>
            <a:prstGeom prst="rect">
              <a:avLst/>
            </a:prstGeom>
            <a:noFill/>
          </p:spPr>
          <p:txBody>
            <a:bodyPr wrap="square" rtlCol="0">
              <a:spAutoFit/>
            </a:bodyPr>
            <a:lstStyle/>
            <a:p>
              <a:pPr algn="ctr"/>
              <a:r>
                <a:rPr lang="en-GB" sz="1400" dirty="0" smtClean="0"/>
                <a:t>turn off (device driver code)</a:t>
              </a:r>
              <a:endParaRPr lang="en-GB" sz="1400" dirty="0"/>
            </a:p>
          </p:txBody>
        </p:sp>
      </p:grpSp>
      <p:sp>
        <p:nvSpPr>
          <p:cNvPr id="26" name="Rectangular Callout 25"/>
          <p:cNvSpPr/>
          <p:nvPr/>
        </p:nvSpPr>
        <p:spPr>
          <a:xfrm>
            <a:off x="8545992" y="4168978"/>
            <a:ext cx="2114388" cy="353037"/>
          </a:xfrm>
          <a:prstGeom prst="wedgeRectCallout">
            <a:avLst>
              <a:gd name="adj1" fmla="val -86803"/>
              <a:gd name="adj2" fmla="val -33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400" dirty="0"/>
              <a:t>Ok, </a:t>
            </a:r>
            <a:r>
              <a:rPr lang="en-GB" sz="1400" dirty="0" smtClean="0"/>
              <a:t>job’s done, </a:t>
            </a:r>
            <a:r>
              <a:rPr lang="en-GB" sz="1400" dirty="0"/>
              <a:t>turn me off</a:t>
            </a:r>
          </a:p>
        </p:txBody>
      </p:sp>
      <p:sp>
        <p:nvSpPr>
          <p:cNvPr id="4" name="Rectangle 3"/>
          <p:cNvSpPr/>
          <p:nvPr/>
        </p:nvSpPr>
        <p:spPr>
          <a:xfrm>
            <a:off x="6773032" y="1966795"/>
            <a:ext cx="1982549" cy="356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3G</a:t>
            </a:r>
            <a:endParaRPr lang="en-GB" dirty="0"/>
          </a:p>
        </p:txBody>
      </p:sp>
    </p:spTree>
    <p:extLst>
      <p:ext uri="{BB962C8B-B14F-4D97-AF65-F5344CB8AC3E}">
        <p14:creationId xmlns:p14="http://schemas.microsoft.com/office/powerpoint/2010/main" val="100137973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22" presetClass="entr" presetSubtype="2"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4"/>
                                        </p:tgtEl>
                                      </p:cBhvr>
                                    </p:animEffect>
                                    <p:set>
                                      <p:cBhvr>
                                        <p:cTn id="6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4" grpId="0" animBg="1"/>
      <p:bldP spid="22" grpId="0" animBg="1"/>
      <p:bldP spid="23" grpId="0" animBg="1"/>
      <p:bldP spid="26" grpId="0" animBg="1"/>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sleep conflicts</a:t>
            </a:r>
            <a:endParaRPr lang="en-GB" dirty="0"/>
          </a:p>
        </p:txBody>
      </p:sp>
      <p:sp>
        <p:nvSpPr>
          <p:cNvPr id="3" name="Content Placeholder 2"/>
          <p:cNvSpPr>
            <a:spLocks noGrp="1"/>
          </p:cNvSpPr>
          <p:nvPr>
            <p:ph idx="1"/>
          </p:nvPr>
        </p:nvSpPr>
        <p:spPr/>
        <p:txBody>
          <a:bodyPr/>
          <a:lstStyle/>
          <a:p>
            <a:r>
              <a:rPr lang="en-GB" dirty="0" smtClean="0"/>
              <a:t>Waiting for end of active utilization (waiting for the </a:t>
            </a:r>
            <a:r>
              <a:rPr lang="en-GB" dirty="0" err="1" smtClean="0"/>
              <a:t>SoC</a:t>
            </a:r>
            <a:r>
              <a:rPr lang="en-GB" dirty="0" smtClean="0"/>
              <a:t> to wake up)</a:t>
            </a:r>
          </a:p>
          <a:p>
            <a:r>
              <a:rPr lang="en-GB" dirty="0" smtClean="0"/>
              <a:t>Waiting for a timeout (after finishing the task the device enters a tail state registering a timer and waiting on that timer to wake the </a:t>
            </a:r>
            <a:r>
              <a:rPr lang="en-GB" dirty="0" err="1" smtClean="0"/>
              <a:t>SoC</a:t>
            </a:r>
            <a:r>
              <a:rPr lang="en-GB" dirty="0" smtClean="0"/>
              <a:t> and transition in the suspended state)</a:t>
            </a:r>
          </a:p>
          <a:p>
            <a:r>
              <a:rPr lang="en-GB" dirty="0" smtClean="0"/>
              <a:t>Waiting for a program input (application code “instructs” the device to enter a suspended state)</a:t>
            </a:r>
          </a:p>
          <a:p>
            <a:r>
              <a:rPr lang="en-GB" dirty="0" smtClean="0"/>
              <a:t>Waiting for external event (devices may be built to allow the wakening of the </a:t>
            </a:r>
            <a:r>
              <a:rPr lang="en-GB" dirty="0" err="1" smtClean="0"/>
              <a:t>SoC</a:t>
            </a:r>
            <a:r>
              <a:rPr lang="en-GB" dirty="0" smtClean="0"/>
              <a:t> in some conditions, however the wake may not work rising a sleep conflict)</a:t>
            </a:r>
            <a:endParaRPr lang="en-GB" dirty="0"/>
          </a:p>
        </p:txBody>
      </p:sp>
    </p:spTree>
    <p:extLst>
      <p:ext uri="{BB962C8B-B14F-4D97-AF65-F5344CB8AC3E}">
        <p14:creationId xmlns:p14="http://schemas.microsoft.com/office/powerpoint/2010/main" val="112756485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HYPNOSIS</a:t>
            </a:r>
            <a:endParaRPr lang="en-US" dirty="0"/>
          </a:p>
        </p:txBody>
      </p:sp>
      <p:sp>
        <p:nvSpPr>
          <p:cNvPr id="3" name="Content Placeholder 2"/>
          <p:cNvSpPr>
            <a:spLocks noGrp="1"/>
          </p:cNvSpPr>
          <p:nvPr>
            <p:ph idx="1"/>
          </p:nvPr>
        </p:nvSpPr>
        <p:spPr/>
        <p:txBody>
          <a:bodyPr/>
          <a:lstStyle/>
          <a:p>
            <a:pPr>
              <a:lnSpc>
                <a:spcPct val="150000"/>
              </a:lnSpc>
            </a:pPr>
            <a:r>
              <a:rPr lang="en-US" dirty="0" smtClean="0"/>
              <a:t>A </a:t>
            </a:r>
            <a:r>
              <a:rPr lang="en-US" dirty="0"/>
              <a:t>runtime system that performs sleep conflict bug avoidance in </a:t>
            </a:r>
            <a:r>
              <a:rPr lang="en-US" dirty="0" smtClean="0"/>
              <a:t>smartphones with Android device </a:t>
            </a:r>
            <a:r>
              <a:rPr lang="en-US" dirty="0"/>
              <a:t>drivers. A sleep conflict resembles the deadlock problem. In deadlock problems, multiple entities hold some resources while requesting more, and hence none can make progress</a:t>
            </a:r>
            <a:r>
              <a:rPr lang="en-US" dirty="0" smtClean="0"/>
              <a:t>.</a:t>
            </a:r>
          </a:p>
          <a:p>
            <a:pPr>
              <a:lnSpc>
                <a:spcPct val="150000"/>
              </a:lnSpc>
            </a:pPr>
            <a:r>
              <a:rPr lang="en-US" dirty="0"/>
              <a:t>In sleep conflict problems, the CPU and a device are racing to sleep at the moment the device is supposed to be put to sleep. If the CPU sleeps first , it is analogous to holding the resource that the device needs to sleep leading to a deadlock scenario</a:t>
            </a:r>
            <a:r>
              <a:rPr lang="en-US" dirty="0" smtClean="0"/>
              <a:t>.</a:t>
            </a:r>
            <a:endParaRPr lang="en-US" dirty="0"/>
          </a:p>
        </p:txBody>
      </p:sp>
    </p:spTree>
    <p:extLst>
      <p:ext uri="{BB962C8B-B14F-4D97-AF65-F5344CB8AC3E}">
        <p14:creationId xmlns:p14="http://schemas.microsoft.com/office/powerpoint/2010/main" val="212013124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Approaches to find and correct a sleep conflict</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The fist approach </a:t>
            </a:r>
            <a:r>
              <a:rPr lang="en-US" dirty="0"/>
              <a:t>is a </a:t>
            </a:r>
            <a:r>
              <a:rPr lang="en-US" dirty="0" smtClean="0"/>
              <a:t>static </a:t>
            </a:r>
            <a:r>
              <a:rPr lang="en-US" dirty="0"/>
              <a:t>compiler analysis of each device driver’s code. This approach has two challenges</a:t>
            </a:r>
            <a:r>
              <a:rPr lang="en-US" dirty="0" smtClean="0"/>
              <a:t>:</a:t>
            </a:r>
          </a:p>
          <a:p>
            <a:pPr lvl="0">
              <a:lnSpc>
                <a:spcPct val="150000"/>
              </a:lnSpc>
              <a:buFont typeface="Wingdings" panose="05000000000000000000" pitchFamily="2" charset="2"/>
              <a:buChar char="Ø"/>
            </a:pPr>
            <a:r>
              <a:rPr lang="en-US" dirty="0" smtClean="0"/>
              <a:t>First</a:t>
            </a:r>
            <a:r>
              <a:rPr lang="en-US" dirty="0"/>
              <a:t>, most device drivers are third-party software and their property code is not available to a static </a:t>
            </a:r>
            <a:r>
              <a:rPr lang="en-US" dirty="0" smtClean="0"/>
              <a:t>tool;</a:t>
            </a:r>
            <a:endParaRPr lang="en-US" dirty="0"/>
          </a:p>
          <a:p>
            <a:pPr>
              <a:lnSpc>
                <a:spcPct val="150000"/>
              </a:lnSpc>
              <a:buFont typeface="Wingdings" panose="05000000000000000000" pitchFamily="2" charset="2"/>
              <a:buChar char="Ø"/>
            </a:pPr>
            <a:r>
              <a:rPr lang="en-US" dirty="0"/>
              <a:t>Second, even if the device driver source code is available, statically analyzing them is extremely difficult because, many device drivers are in a parent-child relationship or because in the low level driver code, there are many functions pointers that are passed between functions and some buses send messages to perform power state transition of the devices</a:t>
            </a:r>
            <a:r>
              <a:rPr lang="en-US" dirty="0" smtClean="0"/>
              <a:t>.</a:t>
            </a:r>
          </a:p>
        </p:txBody>
      </p:sp>
    </p:spTree>
    <p:extLst>
      <p:ext uri="{BB962C8B-B14F-4D97-AF65-F5344CB8AC3E}">
        <p14:creationId xmlns:p14="http://schemas.microsoft.com/office/powerpoint/2010/main" val="240187404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90650" y="1427163"/>
            <a:ext cx="10058400" cy="4022725"/>
          </a:xfrm>
        </p:spPr>
        <p:txBody>
          <a:bodyPr/>
          <a:lstStyle/>
          <a:p>
            <a:pPr>
              <a:lnSpc>
                <a:spcPct val="150000"/>
              </a:lnSpc>
            </a:pPr>
            <a:endParaRPr lang="en-US" dirty="0" smtClean="0"/>
          </a:p>
          <a:p>
            <a:pPr>
              <a:lnSpc>
                <a:spcPct val="150000"/>
              </a:lnSpc>
            </a:pPr>
            <a:r>
              <a:rPr lang="en-US" dirty="0" smtClean="0"/>
              <a:t>The </a:t>
            </a:r>
            <a:r>
              <a:rPr lang="en-US" dirty="0"/>
              <a:t>second approach to treating sleep conflicts is avoidance. This is done by checking conditions that can lead to a sleep conflict at every pending system suspension. A major advantage of this approach is that is does not require device driver source code as long as it can monitor power transition. And have access to the FSM power model for each device.</a:t>
            </a:r>
          </a:p>
        </p:txBody>
      </p:sp>
    </p:spTree>
    <p:extLst>
      <p:ext uri="{BB962C8B-B14F-4D97-AF65-F5344CB8AC3E}">
        <p14:creationId xmlns:p14="http://schemas.microsoft.com/office/powerpoint/2010/main" val="127484432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194</TotalTime>
  <Words>1050</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Sleep Conflicts</vt:lpstr>
      <vt:lpstr>Smartphone internals (very basics)</vt:lpstr>
      <vt:lpstr>What is a sleep conflict?</vt:lpstr>
      <vt:lpstr>What wakes the SoC/CPU?</vt:lpstr>
      <vt:lpstr>Sleep conflict, by example</vt:lpstr>
      <vt:lpstr>Types of sleep conflicts</vt:lpstr>
      <vt:lpstr>HYPNOSIS</vt:lpstr>
      <vt:lpstr>Approaches to find and correct a sleep conflict</vt:lpstr>
      <vt:lpstr>PowerPoint Presentation</vt:lpstr>
      <vt:lpstr>Design of HYPNOS</vt:lpstr>
      <vt:lpstr>Sleep conflict testing Methodology</vt:lpstr>
      <vt:lpstr>Conclusions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Conflicts</dc:title>
  <dc:creator>Andrei Fangli</dc:creator>
  <cp:lastModifiedBy>Andrei Fangli</cp:lastModifiedBy>
  <cp:revision>78</cp:revision>
  <dcterms:created xsi:type="dcterms:W3CDTF">2015-04-26T12:58:12Z</dcterms:created>
  <dcterms:modified xsi:type="dcterms:W3CDTF">2015-05-04T14:37:16Z</dcterms:modified>
</cp:coreProperties>
</file>