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2" r:id="rId4"/>
    <p:sldId id="259" r:id="rId5"/>
    <p:sldId id="264" r:id="rId6"/>
    <p:sldId id="267" r:id="rId7"/>
    <p:sldId id="265" r:id="rId8"/>
    <p:sldId id="266"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autoAdjust="0"/>
    <p:restoredTop sz="94660"/>
  </p:normalViewPr>
  <p:slideViewPr>
    <p:cSldViewPr snapToGrid="0">
      <p:cViewPr varScale="1">
        <p:scale>
          <a:sx n="86" d="100"/>
          <a:sy n="86" d="100"/>
        </p:scale>
        <p:origin x="36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4ACA1-A754-4D64-BA0D-7590DC47344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28624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4ACA1-A754-4D64-BA0D-7590DC47344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321522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4ACA1-A754-4D64-BA0D-7590DC47344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253816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4ACA1-A754-4D64-BA0D-7590DC47344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C2D4-A0DA-4B0A-B74C-1620613ECBA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514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4ACA1-A754-4D64-BA0D-7590DC47344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3484129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14ACA1-A754-4D64-BA0D-7590DC47344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4166205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14ACA1-A754-4D64-BA0D-7590DC47344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1950125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4ACA1-A754-4D64-BA0D-7590DC47344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472484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4ACA1-A754-4D64-BA0D-7590DC47344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260882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4ACA1-A754-4D64-BA0D-7590DC47344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269304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4ACA1-A754-4D64-BA0D-7590DC47344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280892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4ACA1-A754-4D64-BA0D-7590DC47344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16658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4ACA1-A754-4D64-BA0D-7590DC47344B}"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360727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4ACA1-A754-4D64-BA0D-7590DC47344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65287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4ACA1-A754-4D64-BA0D-7590DC47344B}"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325947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14ACA1-A754-4D64-BA0D-7590DC47344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310077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14ACA1-A754-4D64-BA0D-7590DC47344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5C2D4-A0DA-4B0A-B74C-1620613ECBAB}" type="slidenum">
              <a:rPr lang="en-US" smtClean="0"/>
              <a:t>‹#›</a:t>
            </a:fld>
            <a:endParaRPr lang="en-US"/>
          </a:p>
        </p:txBody>
      </p:sp>
    </p:spTree>
    <p:extLst>
      <p:ext uri="{BB962C8B-B14F-4D97-AF65-F5344CB8AC3E}">
        <p14:creationId xmlns:p14="http://schemas.microsoft.com/office/powerpoint/2010/main" val="349999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F14ACA1-A754-4D64-BA0D-7590DC47344B}" type="datetimeFigureOut">
              <a:rPr lang="en-US" smtClean="0"/>
              <a:t>9/28/2023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35C2D4-A0DA-4B0A-B74C-1620613ECBAB}" type="slidenum">
              <a:rPr lang="en-US" smtClean="0"/>
              <a:t>‹#›</a:t>
            </a:fld>
            <a:endParaRPr lang="en-US"/>
          </a:p>
        </p:txBody>
      </p:sp>
    </p:spTree>
    <p:extLst>
      <p:ext uri="{BB962C8B-B14F-4D97-AF65-F5344CB8AC3E}">
        <p14:creationId xmlns:p14="http://schemas.microsoft.com/office/powerpoint/2010/main" val="11564878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7249-B369-5093-3C0A-D2F47BB09C8C}"/>
              </a:ext>
            </a:extLst>
          </p:cNvPr>
          <p:cNvSpPr>
            <a:spLocks noGrp="1"/>
          </p:cNvSpPr>
          <p:nvPr>
            <p:ph type="ctrTitle"/>
          </p:nvPr>
        </p:nvSpPr>
        <p:spPr>
          <a:xfrm>
            <a:off x="1244858" y="142076"/>
            <a:ext cx="9440034" cy="1828801"/>
          </a:xfrm>
        </p:spPr>
        <p:txBody>
          <a:bodyPr/>
          <a:lstStyle/>
          <a:p>
            <a:r>
              <a:rPr lang="en-US" dirty="0" err="1">
                <a:latin typeface="Times New Roman" panose="02020603050405020304" pitchFamily="18" charset="0"/>
                <a:cs typeface="Times New Roman" panose="02020603050405020304" pitchFamily="18" charset="0"/>
              </a:rPr>
              <a:t>Feon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rotativ</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parfumare</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710F8DF-42ED-6083-9C68-2CCFCA1AB5E8}"/>
              </a:ext>
            </a:extLst>
          </p:cNvPr>
          <p:cNvSpPr txBox="1"/>
          <p:nvPr/>
        </p:nvSpPr>
        <p:spPr>
          <a:xfrm>
            <a:off x="4733287" y="1970877"/>
            <a:ext cx="2725426"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Proiectare</a:t>
            </a:r>
            <a:r>
              <a:rPr lang="en-US" sz="2800" dirty="0"/>
              <a:t> logic</a:t>
            </a:r>
            <a:r>
              <a:rPr lang="ro-RO" sz="2800" dirty="0"/>
              <a:t>ă</a:t>
            </a:r>
            <a:endParaRPr lang="en-US" sz="2800" dirty="0"/>
          </a:p>
        </p:txBody>
      </p:sp>
      <p:pic>
        <p:nvPicPr>
          <p:cNvPr id="6" name="Picture 5">
            <a:extLst>
              <a:ext uri="{FF2B5EF4-FFF2-40B4-BE49-F238E27FC236}">
                <a16:creationId xmlns:a16="http://schemas.microsoft.com/office/drawing/2014/main" id="{F81E2717-A9E1-00FF-B7E1-2CCFD2707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287" y="2373383"/>
            <a:ext cx="3375175" cy="3375175"/>
          </a:xfrm>
          <a:prstGeom prst="rect">
            <a:avLst/>
          </a:prstGeom>
        </p:spPr>
      </p:pic>
      <p:pic>
        <p:nvPicPr>
          <p:cNvPr id="8" name="Graphic 7" descr="Duck with solid fill">
            <a:extLst>
              <a:ext uri="{FF2B5EF4-FFF2-40B4-BE49-F238E27FC236}">
                <a16:creationId xmlns:a16="http://schemas.microsoft.com/office/drawing/2014/main" id="{0555B2E4-683A-8186-83AE-EE02F35235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458" y="5622721"/>
            <a:ext cx="914400" cy="914400"/>
          </a:xfrm>
          <a:prstGeom prst="rect">
            <a:avLst/>
          </a:prstGeom>
        </p:spPr>
      </p:pic>
      <p:pic>
        <p:nvPicPr>
          <p:cNvPr id="10" name="Graphic 9" descr="Gears with solid fill">
            <a:extLst>
              <a:ext uri="{FF2B5EF4-FFF2-40B4-BE49-F238E27FC236}">
                <a16:creationId xmlns:a16="http://schemas.microsoft.com/office/drawing/2014/main" id="{536ABF6B-2FC3-96E4-F454-4BD03F507A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88787" y="4069848"/>
            <a:ext cx="914400" cy="914400"/>
          </a:xfrm>
          <a:prstGeom prst="rect">
            <a:avLst/>
          </a:prstGeom>
        </p:spPr>
      </p:pic>
      <p:pic>
        <p:nvPicPr>
          <p:cNvPr id="12" name="Graphic 11" descr="List with solid fill">
            <a:extLst>
              <a:ext uri="{FF2B5EF4-FFF2-40B4-BE49-F238E27FC236}">
                <a16:creationId xmlns:a16="http://schemas.microsoft.com/office/drawing/2014/main" id="{877A35A5-A594-A87B-0FFC-A83248680C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458" y="3155449"/>
            <a:ext cx="914400" cy="914400"/>
          </a:xfrm>
          <a:prstGeom prst="rect">
            <a:avLst/>
          </a:prstGeom>
        </p:spPr>
      </p:pic>
      <p:pic>
        <p:nvPicPr>
          <p:cNvPr id="14" name="Graphic 13" descr="Piggy Bank with solid fill">
            <a:extLst>
              <a:ext uri="{FF2B5EF4-FFF2-40B4-BE49-F238E27FC236}">
                <a16:creationId xmlns:a16="http://schemas.microsoft.com/office/drawing/2014/main" id="{02D5DB5D-91A7-8A26-E455-5C5FAE4D5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2313" y="5622721"/>
            <a:ext cx="914400" cy="914400"/>
          </a:xfrm>
          <a:prstGeom prst="rect">
            <a:avLst/>
          </a:prstGeom>
        </p:spPr>
      </p:pic>
      <p:sp>
        <p:nvSpPr>
          <p:cNvPr id="15" name="TextBox 14">
            <a:extLst>
              <a:ext uri="{FF2B5EF4-FFF2-40B4-BE49-F238E27FC236}">
                <a16:creationId xmlns:a16="http://schemas.microsoft.com/office/drawing/2014/main" id="{B3B2FE0C-15FA-4E77-B4C5-61CF7F3B5290}"/>
              </a:ext>
            </a:extLst>
          </p:cNvPr>
          <p:cNvSpPr txBox="1"/>
          <p:nvPr/>
        </p:nvSpPr>
        <p:spPr>
          <a:xfrm>
            <a:off x="1038768" y="3422521"/>
            <a:ext cx="2313326" cy="338554"/>
          </a:xfrm>
          <a:prstGeom prst="rect">
            <a:avLst/>
          </a:prstGeom>
          <a:noFill/>
        </p:spPr>
        <p:txBody>
          <a:bodyPr wrap="none" rtlCol="0">
            <a:spAutoFit/>
          </a:bodyPr>
          <a:lstStyle/>
          <a:p>
            <a:r>
              <a:rPr lang="ro-RO" sz="1600" dirty="0">
                <a:solidFill>
                  <a:schemeClr val="bg2">
                    <a:lumMod val="25000"/>
                    <a:lumOff val="75000"/>
                  </a:schemeClr>
                </a:solidFill>
                <a:latin typeface="Times New Roman" panose="02020603050405020304" pitchFamily="18" charset="0"/>
                <a:cs typeface="Times New Roman" panose="02020603050405020304" pitchFamily="18" charset="0"/>
              </a:rPr>
              <a:t>Ciucan Andrei-Alexandru</a:t>
            </a:r>
          </a:p>
        </p:txBody>
      </p:sp>
      <p:sp>
        <p:nvSpPr>
          <p:cNvPr id="16" name="TextBox 15">
            <a:extLst>
              <a:ext uri="{FF2B5EF4-FFF2-40B4-BE49-F238E27FC236}">
                <a16:creationId xmlns:a16="http://schemas.microsoft.com/office/drawing/2014/main" id="{2FFA0ABA-D039-30D3-B094-6CF242824667}"/>
              </a:ext>
            </a:extLst>
          </p:cNvPr>
          <p:cNvSpPr txBox="1"/>
          <p:nvPr/>
        </p:nvSpPr>
        <p:spPr>
          <a:xfrm>
            <a:off x="330458" y="4028147"/>
            <a:ext cx="869149" cy="369332"/>
          </a:xfrm>
          <a:prstGeom prst="rect">
            <a:avLst/>
          </a:prstGeom>
          <a:noFill/>
        </p:spPr>
        <p:txBody>
          <a:bodyPr wrap="none" rtlCol="0">
            <a:spAutoFit/>
          </a:bodyPr>
          <a:lstStyle/>
          <a:p>
            <a:r>
              <a:rPr lang="ro-RO" dirty="0"/>
              <a:t>313CC</a:t>
            </a:r>
            <a:endParaRPr lang="en-US" dirty="0"/>
          </a:p>
        </p:txBody>
      </p:sp>
    </p:spTree>
    <p:extLst>
      <p:ext uri="{BB962C8B-B14F-4D97-AF65-F5344CB8AC3E}">
        <p14:creationId xmlns:p14="http://schemas.microsoft.com/office/powerpoint/2010/main" val="2794075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D302-5BFA-0DC7-7498-6BD3DF4645B0}"/>
              </a:ext>
            </a:extLst>
          </p:cNvPr>
          <p:cNvSpPr>
            <a:spLocks noGrp="1"/>
          </p:cNvSpPr>
          <p:nvPr>
            <p:ph type="title"/>
          </p:nvPr>
        </p:nvSpPr>
        <p:spPr/>
        <p:txBody>
          <a:bodyPr/>
          <a:lstStyle/>
          <a:p>
            <a:r>
              <a:rPr lang="ro-RO" dirty="0"/>
              <a:t>Tema proiectului</a:t>
            </a:r>
            <a:endParaRPr lang="en-US" dirty="0"/>
          </a:p>
        </p:txBody>
      </p:sp>
      <p:sp>
        <p:nvSpPr>
          <p:cNvPr id="3" name="Content Placeholder 2">
            <a:extLst>
              <a:ext uri="{FF2B5EF4-FFF2-40B4-BE49-F238E27FC236}">
                <a16:creationId xmlns:a16="http://schemas.microsoft.com/office/drawing/2014/main" id="{112558AE-24A6-A172-B3EB-2B9633A3AAB5}"/>
              </a:ext>
            </a:extLst>
          </p:cNvPr>
          <p:cNvSpPr>
            <a:spLocks noGrp="1"/>
          </p:cNvSpPr>
          <p:nvPr>
            <p:ph idx="1"/>
          </p:nvPr>
        </p:nvSpPr>
        <p:spPr>
          <a:xfrm>
            <a:off x="977736" y="2668364"/>
            <a:ext cx="10353762" cy="4058751"/>
          </a:xfrm>
        </p:spPr>
        <p:txBody>
          <a:bodyPr>
            <a:normAutofit/>
          </a:bodyPr>
          <a:lstStyle/>
          <a:p>
            <a:r>
              <a:rPr lang="en-US" sz="2600" dirty="0" err="1"/>
              <a:t>Tema</a:t>
            </a:r>
            <a:r>
              <a:rPr lang="en-US" sz="2600" dirty="0"/>
              <a:t> </a:t>
            </a:r>
            <a:r>
              <a:rPr lang="en-US" sz="2600" dirty="0" err="1"/>
              <a:t>proiectului</a:t>
            </a:r>
            <a:r>
              <a:rPr lang="en-US" sz="2600" dirty="0"/>
              <a:t> </a:t>
            </a:r>
            <a:r>
              <a:rPr lang="en-US" sz="2600" dirty="0" err="1"/>
              <a:t>constă</a:t>
            </a:r>
            <a:r>
              <a:rPr lang="en-US" sz="2600" dirty="0"/>
              <a:t> </a:t>
            </a:r>
            <a:r>
              <a:rPr lang="en-US" sz="2600" dirty="0" err="1"/>
              <a:t>în</a:t>
            </a:r>
            <a:r>
              <a:rPr lang="en-US" sz="2600" dirty="0"/>
              <a:t> </a:t>
            </a:r>
            <a:r>
              <a:rPr lang="en-US" sz="2600" dirty="0" err="1"/>
              <a:t>realizarea</a:t>
            </a:r>
            <a:r>
              <a:rPr lang="en-US" sz="2600" dirty="0"/>
              <a:t> </a:t>
            </a:r>
            <a:r>
              <a:rPr lang="en-US" sz="2600" dirty="0" err="1"/>
              <a:t>unui</a:t>
            </a:r>
            <a:r>
              <a:rPr lang="en-US" sz="2600" dirty="0"/>
              <a:t> </a:t>
            </a:r>
            <a:r>
              <a:rPr lang="en-US" sz="2600" dirty="0" err="1"/>
              <a:t>feon</a:t>
            </a:r>
            <a:r>
              <a:rPr lang="en-US" sz="2600" dirty="0"/>
              <a:t> </a:t>
            </a:r>
            <a:r>
              <a:rPr lang="en-US" sz="2600" dirty="0" err="1"/>
              <a:t>rotativ</a:t>
            </a:r>
            <a:r>
              <a:rPr lang="en-US" sz="2600" dirty="0"/>
              <a:t> cu </a:t>
            </a:r>
            <a:r>
              <a:rPr lang="en-US" sz="2600" dirty="0" err="1"/>
              <a:t>funcția</a:t>
            </a:r>
            <a:r>
              <a:rPr lang="en-US" sz="2600" dirty="0"/>
              <a:t> de </a:t>
            </a:r>
            <a:r>
              <a:rPr lang="en-US" sz="2600" dirty="0" err="1"/>
              <a:t>parfumare</a:t>
            </a:r>
            <a:r>
              <a:rPr lang="en-US" sz="2600" dirty="0"/>
              <a:t>. </a:t>
            </a:r>
            <a:r>
              <a:rPr lang="en-US" sz="2600" dirty="0" err="1"/>
              <a:t>Automatul</a:t>
            </a:r>
            <a:r>
              <a:rPr lang="en-US" sz="2600" dirty="0"/>
              <a:t> are </a:t>
            </a:r>
            <a:r>
              <a:rPr lang="en-US" sz="2600" dirty="0" err="1"/>
              <a:t>două</a:t>
            </a:r>
            <a:r>
              <a:rPr lang="en-US" sz="2600" dirty="0"/>
              <a:t> </a:t>
            </a:r>
            <a:r>
              <a:rPr lang="en-US" sz="2600" dirty="0" err="1"/>
              <a:t>moduri</a:t>
            </a:r>
            <a:r>
              <a:rPr lang="en-US" sz="2600" dirty="0"/>
              <a:t> de </a:t>
            </a:r>
            <a:r>
              <a:rPr lang="en-US" sz="2600" dirty="0" err="1"/>
              <a:t>funcționare</a:t>
            </a:r>
            <a:r>
              <a:rPr lang="en-US" sz="2600" dirty="0"/>
              <a:t>,  </a:t>
            </a:r>
            <a:r>
              <a:rPr lang="en-US" sz="2600" dirty="0" err="1"/>
              <a:t>rotire</a:t>
            </a:r>
            <a:r>
              <a:rPr lang="en-US" sz="2600" dirty="0"/>
              <a:t> </a:t>
            </a:r>
            <a:r>
              <a:rPr lang="en-US" sz="2600" dirty="0" err="1"/>
              <a:t>și</a:t>
            </a:r>
            <a:r>
              <a:rPr lang="en-US" sz="2600" dirty="0"/>
              <a:t> ventilator. </a:t>
            </a:r>
            <a:r>
              <a:rPr lang="en-US" sz="2600" dirty="0" err="1"/>
              <a:t>Utilizatorul</a:t>
            </a:r>
            <a:r>
              <a:rPr lang="en-US" sz="2600" dirty="0"/>
              <a:t> </a:t>
            </a:r>
            <a:r>
              <a:rPr lang="en-US" sz="2600" dirty="0" err="1"/>
              <a:t>poate</a:t>
            </a:r>
            <a:r>
              <a:rPr lang="en-US" sz="2600" dirty="0"/>
              <a:t> </a:t>
            </a:r>
            <a:r>
              <a:rPr lang="en-US" sz="2600" dirty="0" err="1"/>
              <a:t>alege</a:t>
            </a:r>
            <a:r>
              <a:rPr lang="en-US" sz="2600" dirty="0"/>
              <a:t> </a:t>
            </a:r>
            <a:r>
              <a:rPr lang="en-US" sz="2600" dirty="0" err="1"/>
              <a:t>tipul</a:t>
            </a:r>
            <a:r>
              <a:rPr lang="en-US" sz="2600" dirty="0"/>
              <a:t> de program </a:t>
            </a:r>
            <a:r>
              <a:rPr lang="en-US" sz="2600" dirty="0" err="1"/>
              <a:t>și</a:t>
            </a:r>
            <a:r>
              <a:rPr lang="en-US" sz="2600" dirty="0"/>
              <a:t> </a:t>
            </a:r>
            <a:r>
              <a:rPr lang="en-US" sz="2600" dirty="0" err="1"/>
              <a:t>mai</a:t>
            </a:r>
            <a:r>
              <a:rPr lang="en-US" sz="2600" dirty="0"/>
              <a:t> </a:t>
            </a:r>
            <a:r>
              <a:rPr lang="en-US" sz="2600" dirty="0" err="1"/>
              <a:t>apoi</a:t>
            </a:r>
            <a:r>
              <a:rPr lang="en-US" sz="2600" dirty="0"/>
              <a:t> diverse </a:t>
            </a:r>
            <a:r>
              <a:rPr lang="en-US" sz="2600" dirty="0" err="1"/>
              <a:t>funcționalități</a:t>
            </a:r>
            <a:r>
              <a:rPr lang="en-US" sz="2600" dirty="0"/>
              <a:t>, precum </a:t>
            </a:r>
            <a:r>
              <a:rPr lang="en-US" sz="2600" dirty="0" err="1"/>
              <a:t>parfumarea</a:t>
            </a:r>
            <a:r>
              <a:rPr lang="en-US" sz="2600" dirty="0"/>
              <a:t>, </a:t>
            </a:r>
            <a:r>
              <a:rPr lang="en-US" sz="2600" dirty="0" err="1"/>
              <a:t>ondularea</a:t>
            </a:r>
            <a:r>
              <a:rPr lang="en-US" sz="2600" dirty="0"/>
              <a:t> </a:t>
            </a:r>
            <a:r>
              <a:rPr lang="en-US" sz="2600" dirty="0" err="1"/>
              <a:t>sau</a:t>
            </a:r>
            <a:r>
              <a:rPr lang="en-US" sz="2600" dirty="0"/>
              <a:t> </a:t>
            </a:r>
            <a:r>
              <a:rPr lang="en-US" sz="2600" dirty="0" err="1"/>
              <a:t>uscarea</a:t>
            </a:r>
            <a:r>
              <a:rPr lang="en-US" sz="2600" dirty="0"/>
              <a:t> cu </a:t>
            </a:r>
            <a:r>
              <a:rPr lang="en-US" sz="2600" dirty="0" err="1"/>
              <a:t>ionizare</a:t>
            </a:r>
            <a:r>
              <a:rPr lang="en-US" sz="2600" dirty="0"/>
              <a:t> a </a:t>
            </a:r>
            <a:r>
              <a:rPr lang="en-US" sz="2600" dirty="0" err="1"/>
              <a:t>părului</a:t>
            </a:r>
            <a:r>
              <a:rPr lang="en-US" sz="2600" dirty="0"/>
              <a:t>.</a:t>
            </a:r>
          </a:p>
        </p:txBody>
      </p:sp>
    </p:spTree>
    <p:extLst>
      <p:ext uri="{BB962C8B-B14F-4D97-AF65-F5344CB8AC3E}">
        <p14:creationId xmlns:p14="http://schemas.microsoft.com/office/powerpoint/2010/main" val="173593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8F34-DF89-ACB2-A643-35F20132652C}"/>
              </a:ext>
            </a:extLst>
          </p:cNvPr>
          <p:cNvSpPr>
            <a:spLocks noGrp="1"/>
          </p:cNvSpPr>
          <p:nvPr>
            <p:ph type="title"/>
          </p:nvPr>
        </p:nvSpPr>
        <p:spPr/>
        <p:txBody>
          <a:bodyPr/>
          <a:lstStyle/>
          <a:p>
            <a:r>
              <a:rPr lang="ro-RO" dirty="0"/>
              <a:t>Schema bloc</a:t>
            </a:r>
            <a:endParaRPr lang="en-US" dirty="0"/>
          </a:p>
        </p:txBody>
      </p:sp>
      <p:pic>
        <p:nvPicPr>
          <p:cNvPr id="3" name="Picture 2">
            <a:extLst>
              <a:ext uri="{FF2B5EF4-FFF2-40B4-BE49-F238E27FC236}">
                <a16:creationId xmlns:a16="http://schemas.microsoft.com/office/drawing/2014/main" id="{EE9FFE0D-240A-418C-AAA1-A754B31CC40C}"/>
              </a:ext>
            </a:extLst>
          </p:cNvPr>
          <p:cNvPicPr>
            <a:picLocks/>
          </p:cNvPicPr>
          <p:nvPr/>
        </p:nvPicPr>
        <p:blipFill>
          <a:blip r:embed="rId2"/>
          <a:stretch>
            <a:fillRect/>
          </a:stretch>
        </p:blipFill>
        <p:spPr>
          <a:xfrm>
            <a:off x="2295764" y="1913068"/>
            <a:ext cx="7600472" cy="4335332"/>
          </a:xfrm>
          <a:prstGeom prst="rect">
            <a:avLst/>
          </a:prstGeom>
        </p:spPr>
      </p:pic>
    </p:spTree>
    <p:extLst>
      <p:ext uri="{BB962C8B-B14F-4D97-AF65-F5344CB8AC3E}">
        <p14:creationId xmlns:p14="http://schemas.microsoft.com/office/powerpoint/2010/main" val="120821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3A1E-B00E-7D4D-0939-8BC9D927524B}"/>
              </a:ext>
            </a:extLst>
          </p:cNvPr>
          <p:cNvSpPr>
            <a:spLocks noGrp="1"/>
          </p:cNvSpPr>
          <p:nvPr>
            <p:ph type="title"/>
          </p:nvPr>
        </p:nvSpPr>
        <p:spPr/>
        <p:txBody>
          <a:bodyPr/>
          <a:lstStyle/>
          <a:p>
            <a:r>
              <a:rPr lang="ro-RO" dirty="0"/>
              <a:t>Descrierea funcționalității</a:t>
            </a:r>
            <a:endParaRPr lang="en-US" dirty="0"/>
          </a:p>
        </p:txBody>
      </p:sp>
      <p:sp>
        <p:nvSpPr>
          <p:cNvPr id="3" name="Content Placeholder 2">
            <a:extLst>
              <a:ext uri="{FF2B5EF4-FFF2-40B4-BE49-F238E27FC236}">
                <a16:creationId xmlns:a16="http://schemas.microsoft.com/office/drawing/2014/main" id="{E29A5361-506F-48E8-77B1-BD5E606D5E6E}"/>
              </a:ext>
            </a:extLst>
          </p:cNvPr>
          <p:cNvSpPr>
            <a:spLocks noGrp="1"/>
          </p:cNvSpPr>
          <p:nvPr>
            <p:ph idx="1"/>
          </p:nvPr>
        </p:nvSpPr>
        <p:spPr>
          <a:xfrm>
            <a:off x="913795" y="1732449"/>
            <a:ext cx="10353762" cy="4797443"/>
          </a:xfrm>
        </p:spPr>
        <p:txBody>
          <a:bodyPr>
            <a:normAutofit/>
          </a:bodyPr>
          <a:lstStyle/>
          <a:p>
            <a:r>
              <a:rPr lang="en-US" dirty="0" err="1"/>
              <a:t>Automatul</a:t>
            </a:r>
            <a:r>
              <a:rPr lang="en-US" dirty="0"/>
              <a:t> </a:t>
            </a:r>
            <a:r>
              <a:rPr lang="en-US" dirty="0" err="1"/>
              <a:t>pornește</a:t>
            </a:r>
            <a:r>
              <a:rPr lang="en-US" dirty="0"/>
              <a:t> din </a:t>
            </a:r>
            <a:r>
              <a:rPr lang="en-US" dirty="0" err="1"/>
              <a:t>starea</a:t>
            </a:r>
            <a:r>
              <a:rPr lang="en-US" dirty="0"/>
              <a:t> </a:t>
            </a:r>
            <a:r>
              <a:rPr lang="en-US" dirty="0" err="1"/>
              <a:t>inițială</a:t>
            </a:r>
            <a:r>
              <a:rPr lang="en-US" dirty="0"/>
              <a:t> START. </a:t>
            </a:r>
            <a:r>
              <a:rPr lang="en-US" dirty="0" err="1"/>
              <a:t>Dacă</a:t>
            </a:r>
            <a:r>
              <a:rPr lang="en-US" dirty="0"/>
              <a:t> se </a:t>
            </a:r>
            <a:r>
              <a:rPr lang="en-US" dirty="0" err="1"/>
              <a:t>alege</a:t>
            </a:r>
            <a:r>
              <a:rPr lang="en-US" dirty="0"/>
              <a:t> ROTIRE, </a:t>
            </a:r>
            <a:r>
              <a:rPr lang="en-US" dirty="0" err="1"/>
              <a:t>automatul</a:t>
            </a:r>
            <a:r>
              <a:rPr lang="en-US" dirty="0"/>
              <a:t> </a:t>
            </a:r>
            <a:r>
              <a:rPr lang="en-US" dirty="0" err="1"/>
              <a:t>va</a:t>
            </a:r>
            <a:r>
              <a:rPr lang="en-US" dirty="0"/>
              <a:t> cere </a:t>
            </a:r>
            <a:r>
              <a:rPr lang="en-US" dirty="0" err="1"/>
              <a:t>utilizatorului</a:t>
            </a:r>
            <a:r>
              <a:rPr lang="en-US" dirty="0"/>
              <a:t> </a:t>
            </a:r>
            <a:r>
              <a:rPr lang="en-US" dirty="0" err="1"/>
              <a:t>să</a:t>
            </a:r>
            <a:r>
              <a:rPr lang="en-US" dirty="0"/>
              <a:t> </a:t>
            </a:r>
            <a:r>
              <a:rPr lang="en-US" dirty="0" err="1"/>
              <a:t>aleagă</a:t>
            </a:r>
            <a:r>
              <a:rPr lang="en-US" dirty="0"/>
              <a:t> </a:t>
            </a:r>
            <a:r>
              <a:rPr lang="en-US" dirty="0" err="1"/>
              <a:t>direcția</a:t>
            </a:r>
            <a:r>
              <a:rPr lang="en-US" dirty="0"/>
              <a:t> </a:t>
            </a:r>
            <a:r>
              <a:rPr lang="en-US" dirty="0" err="1"/>
              <a:t>în</a:t>
            </a:r>
            <a:r>
              <a:rPr lang="en-US" dirty="0"/>
              <a:t> care se </a:t>
            </a:r>
            <a:r>
              <a:rPr lang="en-US" dirty="0" err="1"/>
              <a:t>va</a:t>
            </a:r>
            <a:r>
              <a:rPr lang="en-US" dirty="0"/>
              <a:t> roti. </a:t>
            </a:r>
            <a:r>
              <a:rPr lang="en-US" dirty="0" err="1"/>
              <a:t>Dacă</a:t>
            </a:r>
            <a:r>
              <a:rPr lang="en-US" dirty="0"/>
              <a:t> se </a:t>
            </a:r>
            <a:r>
              <a:rPr lang="en-US" dirty="0" err="1"/>
              <a:t>alege</a:t>
            </a:r>
            <a:r>
              <a:rPr lang="en-US" dirty="0"/>
              <a:t> STANGA, se </a:t>
            </a:r>
            <a:r>
              <a:rPr lang="en-US" dirty="0" err="1"/>
              <a:t>va</a:t>
            </a:r>
            <a:r>
              <a:rPr lang="en-US" dirty="0"/>
              <a:t> </a:t>
            </a:r>
            <a:r>
              <a:rPr lang="en-US" dirty="0" err="1"/>
              <a:t>afișa</a:t>
            </a:r>
            <a:r>
              <a:rPr lang="en-US" dirty="0"/>
              <a:t> </a:t>
            </a:r>
            <a:r>
              <a:rPr lang="en-US" dirty="0" err="1"/>
              <a:t>mesajul</a:t>
            </a:r>
            <a:r>
              <a:rPr lang="en-US" dirty="0"/>
              <a:t> "</a:t>
            </a:r>
            <a:r>
              <a:rPr lang="en-US" dirty="0" err="1"/>
              <a:t>Ondulare</a:t>
            </a:r>
            <a:r>
              <a:rPr lang="en-US" dirty="0"/>
              <a:t>", se </a:t>
            </a:r>
            <a:r>
              <a:rPr lang="en-US" dirty="0" err="1"/>
              <a:t>trece</a:t>
            </a:r>
            <a:r>
              <a:rPr lang="en-US" dirty="0"/>
              <a:t> in </a:t>
            </a:r>
            <a:r>
              <a:rPr lang="en-US" dirty="0" err="1"/>
              <a:t>starea</a:t>
            </a:r>
            <a:r>
              <a:rPr lang="en-US" dirty="0"/>
              <a:t> ALEGERE_TIP1 de </a:t>
            </a:r>
            <a:r>
              <a:rPr lang="en-US" dirty="0" err="1"/>
              <a:t>unde</a:t>
            </a:r>
            <a:r>
              <a:rPr lang="en-US" dirty="0"/>
              <a:t> se </a:t>
            </a:r>
            <a:r>
              <a:rPr lang="en-US" dirty="0" err="1"/>
              <a:t>va</a:t>
            </a:r>
            <a:r>
              <a:rPr lang="en-US" dirty="0"/>
              <a:t> </a:t>
            </a:r>
            <a:r>
              <a:rPr lang="en-US" dirty="0" err="1"/>
              <a:t>trece</a:t>
            </a:r>
            <a:r>
              <a:rPr lang="en-US" dirty="0"/>
              <a:t> </a:t>
            </a:r>
            <a:r>
              <a:rPr lang="en-US" dirty="0" err="1"/>
              <a:t>prin</a:t>
            </a:r>
            <a:r>
              <a:rPr lang="en-US" dirty="0"/>
              <a:t> </a:t>
            </a:r>
            <a:r>
              <a:rPr lang="en-US" dirty="0" err="1"/>
              <a:t>intermediul</a:t>
            </a:r>
            <a:r>
              <a:rPr lang="en-US" dirty="0"/>
              <a:t> </a:t>
            </a:r>
            <a:r>
              <a:rPr lang="en-US" dirty="0" err="1"/>
              <a:t>blocului</a:t>
            </a:r>
            <a:r>
              <a:rPr lang="en-US" dirty="0"/>
              <a:t> </a:t>
            </a:r>
            <a:r>
              <a:rPr lang="en-US" dirty="0" err="1"/>
              <a:t>decizional</a:t>
            </a:r>
            <a:r>
              <a:rPr lang="en-US" dirty="0"/>
              <a:t> ONDULARE </a:t>
            </a:r>
            <a:r>
              <a:rPr lang="en-US" dirty="0" err="1"/>
              <a:t>în</a:t>
            </a:r>
            <a:r>
              <a:rPr lang="en-US" dirty="0"/>
              <a:t> </a:t>
            </a:r>
            <a:r>
              <a:rPr lang="en-US" dirty="0" err="1"/>
              <a:t>starea</a:t>
            </a:r>
            <a:r>
              <a:rPr lang="en-US" dirty="0"/>
              <a:t> OND_1 </a:t>
            </a:r>
            <a:r>
              <a:rPr lang="en-US" dirty="0" err="1"/>
              <a:t>sau</a:t>
            </a:r>
            <a:r>
              <a:rPr lang="en-US" dirty="0"/>
              <a:t> OND_2 </a:t>
            </a:r>
            <a:r>
              <a:rPr lang="en-US" dirty="0" err="1"/>
              <a:t>în</a:t>
            </a:r>
            <a:r>
              <a:rPr lang="en-US" dirty="0"/>
              <a:t> </a:t>
            </a:r>
            <a:r>
              <a:rPr lang="en-US" dirty="0" err="1"/>
              <a:t>funcție</a:t>
            </a:r>
            <a:r>
              <a:rPr lang="en-US" dirty="0"/>
              <a:t> </a:t>
            </a:r>
            <a:r>
              <a:rPr lang="en-US" dirty="0" err="1"/>
              <a:t>dacă</a:t>
            </a:r>
            <a:r>
              <a:rPr lang="en-US" dirty="0"/>
              <a:t> se </a:t>
            </a:r>
            <a:r>
              <a:rPr lang="en-US" dirty="0" err="1"/>
              <a:t>dorește</a:t>
            </a:r>
            <a:r>
              <a:rPr lang="en-US" dirty="0"/>
              <a:t> </a:t>
            </a:r>
            <a:r>
              <a:rPr lang="en-US" dirty="0" err="1"/>
              <a:t>ondularea</a:t>
            </a:r>
            <a:r>
              <a:rPr lang="en-US" dirty="0"/>
              <a:t> </a:t>
            </a:r>
            <a:r>
              <a:rPr lang="en-US" dirty="0" err="1"/>
              <a:t>sau</a:t>
            </a:r>
            <a:r>
              <a:rPr lang="en-US" dirty="0"/>
              <a:t> nu. Se </a:t>
            </a:r>
            <a:r>
              <a:rPr lang="en-US" dirty="0" err="1"/>
              <a:t>trece</a:t>
            </a:r>
            <a:r>
              <a:rPr lang="en-US" dirty="0"/>
              <a:t> in </a:t>
            </a:r>
            <a:r>
              <a:rPr lang="en-US" dirty="0" err="1"/>
              <a:t>starea</a:t>
            </a:r>
            <a:r>
              <a:rPr lang="en-US" dirty="0"/>
              <a:t> NMK, se </a:t>
            </a:r>
            <a:r>
              <a:rPr lang="en-US" dirty="0" err="1"/>
              <a:t>afișează</a:t>
            </a:r>
            <a:r>
              <a:rPr lang="en-US" dirty="0"/>
              <a:t> </a:t>
            </a:r>
            <a:r>
              <a:rPr lang="en-US" dirty="0" err="1"/>
              <a:t>mesajul</a:t>
            </a:r>
            <a:r>
              <a:rPr lang="en-US" dirty="0"/>
              <a:t> “Ready" </a:t>
            </a:r>
            <a:r>
              <a:rPr lang="en-US" dirty="0" err="1"/>
              <a:t>și</a:t>
            </a:r>
            <a:r>
              <a:rPr lang="en-US" dirty="0"/>
              <a:t> se </a:t>
            </a:r>
            <a:r>
              <a:rPr lang="en-US" dirty="0" err="1"/>
              <a:t>trece</a:t>
            </a:r>
            <a:r>
              <a:rPr lang="en-US" dirty="0"/>
              <a:t> </a:t>
            </a:r>
            <a:r>
              <a:rPr lang="en-US" dirty="0" err="1"/>
              <a:t>în</a:t>
            </a:r>
            <a:r>
              <a:rPr lang="en-US" dirty="0"/>
              <a:t> </a:t>
            </a:r>
            <a:r>
              <a:rPr lang="en-US" dirty="0" err="1"/>
              <a:t>starea</a:t>
            </a:r>
            <a:r>
              <a:rPr lang="en-US" dirty="0"/>
              <a:t> RACIRE_1, </a:t>
            </a:r>
            <a:r>
              <a:rPr lang="en-US" dirty="0" err="1"/>
              <a:t>iar</a:t>
            </a:r>
            <a:r>
              <a:rPr lang="en-US" dirty="0"/>
              <a:t> </a:t>
            </a:r>
            <a:r>
              <a:rPr lang="en-US" dirty="0" err="1"/>
              <a:t>mai</a:t>
            </a:r>
            <a:r>
              <a:rPr lang="en-US" dirty="0"/>
              <a:t> </a:t>
            </a:r>
            <a:r>
              <a:rPr lang="en-US" dirty="0" err="1"/>
              <a:t>apoi</a:t>
            </a:r>
            <a:r>
              <a:rPr lang="en-US" dirty="0"/>
              <a:t> </a:t>
            </a:r>
            <a:r>
              <a:rPr lang="en-US" dirty="0" err="1"/>
              <a:t>în</a:t>
            </a:r>
            <a:r>
              <a:rPr lang="en-US" dirty="0"/>
              <a:t> STOP. </a:t>
            </a:r>
            <a:r>
              <a:rPr lang="en-US" dirty="0" err="1"/>
              <a:t>Dacă</a:t>
            </a:r>
            <a:r>
              <a:rPr lang="en-US" dirty="0"/>
              <a:t> se </a:t>
            </a:r>
            <a:r>
              <a:rPr lang="en-US" dirty="0" err="1"/>
              <a:t>alege</a:t>
            </a:r>
            <a:r>
              <a:rPr lang="en-US" dirty="0"/>
              <a:t> DREAPTA, se </a:t>
            </a:r>
            <a:r>
              <a:rPr lang="en-US" dirty="0" err="1"/>
              <a:t>va</a:t>
            </a:r>
            <a:r>
              <a:rPr lang="en-US" dirty="0"/>
              <a:t> </a:t>
            </a:r>
            <a:r>
              <a:rPr lang="en-US" dirty="0" err="1"/>
              <a:t>afișa</a:t>
            </a:r>
            <a:r>
              <a:rPr lang="en-US" dirty="0"/>
              <a:t> </a:t>
            </a:r>
            <a:r>
              <a:rPr lang="en-US" dirty="0" err="1"/>
              <a:t>mesajul</a:t>
            </a:r>
            <a:r>
              <a:rPr lang="en-US" dirty="0"/>
              <a:t> "</a:t>
            </a:r>
            <a:r>
              <a:rPr lang="en-US" dirty="0" err="1"/>
              <a:t>Parfumare</a:t>
            </a:r>
            <a:r>
              <a:rPr lang="en-US" dirty="0"/>
              <a:t>", se </a:t>
            </a:r>
            <a:r>
              <a:rPr lang="en-US" dirty="0" err="1"/>
              <a:t>trece</a:t>
            </a:r>
            <a:r>
              <a:rPr lang="en-US" dirty="0"/>
              <a:t> </a:t>
            </a:r>
            <a:r>
              <a:rPr lang="en-US" dirty="0" err="1"/>
              <a:t>în</a:t>
            </a:r>
            <a:r>
              <a:rPr lang="en-US" dirty="0"/>
              <a:t> </a:t>
            </a:r>
            <a:r>
              <a:rPr lang="en-US" dirty="0" err="1"/>
              <a:t>starea</a:t>
            </a:r>
            <a:r>
              <a:rPr lang="en-US" dirty="0"/>
              <a:t> ALEGERE_TIP2 de </a:t>
            </a:r>
            <a:r>
              <a:rPr lang="en-US" dirty="0" err="1"/>
              <a:t>unde</a:t>
            </a:r>
            <a:r>
              <a:rPr lang="en-US" dirty="0"/>
              <a:t> se </a:t>
            </a:r>
            <a:r>
              <a:rPr lang="en-US" dirty="0" err="1"/>
              <a:t>va</a:t>
            </a:r>
            <a:r>
              <a:rPr lang="en-US" dirty="0"/>
              <a:t> </a:t>
            </a:r>
            <a:r>
              <a:rPr lang="en-US" dirty="0" err="1"/>
              <a:t>trece</a:t>
            </a:r>
            <a:r>
              <a:rPr lang="en-US" dirty="0"/>
              <a:t> </a:t>
            </a:r>
            <a:r>
              <a:rPr lang="en-US" dirty="0" err="1"/>
              <a:t>prin</a:t>
            </a:r>
            <a:r>
              <a:rPr lang="en-US" dirty="0"/>
              <a:t> </a:t>
            </a:r>
            <a:r>
              <a:rPr lang="en-US" dirty="0" err="1"/>
              <a:t>intermediul</a:t>
            </a:r>
            <a:r>
              <a:rPr lang="en-US" dirty="0"/>
              <a:t> </a:t>
            </a:r>
            <a:r>
              <a:rPr lang="en-US" dirty="0" err="1"/>
              <a:t>blocului</a:t>
            </a:r>
            <a:r>
              <a:rPr lang="en-US" dirty="0"/>
              <a:t> </a:t>
            </a:r>
            <a:r>
              <a:rPr lang="en-US" dirty="0" err="1"/>
              <a:t>decizional</a:t>
            </a:r>
            <a:r>
              <a:rPr lang="en-US" dirty="0"/>
              <a:t> PARFUM </a:t>
            </a:r>
            <a:r>
              <a:rPr lang="en-US" dirty="0" err="1"/>
              <a:t>în</a:t>
            </a:r>
            <a:r>
              <a:rPr lang="en-US" dirty="0"/>
              <a:t> </a:t>
            </a:r>
            <a:r>
              <a:rPr lang="en-US" dirty="0" err="1"/>
              <a:t>starea</a:t>
            </a:r>
            <a:r>
              <a:rPr lang="en-US" dirty="0"/>
              <a:t> PARFUM_1 </a:t>
            </a:r>
            <a:r>
              <a:rPr lang="en-US" dirty="0" err="1"/>
              <a:t>sau</a:t>
            </a:r>
            <a:r>
              <a:rPr lang="en-US" dirty="0"/>
              <a:t> PARFUM_2 </a:t>
            </a:r>
            <a:r>
              <a:rPr lang="en-US" dirty="0" err="1"/>
              <a:t>în</a:t>
            </a:r>
            <a:r>
              <a:rPr lang="en-US" dirty="0"/>
              <a:t> </a:t>
            </a:r>
            <a:r>
              <a:rPr lang="en-US" dirty="0" err="1"/>
              <a:t>funcție</a:t>
            </a:r>
            <a:r>
              <a:rPr lang="en-US" dirty="0"/>
              <a:t> </a:t>
            </a:r>
            <a:r>
              <a:rPr lang="en-US" dirty="0" err="1"/>
              <a:t>dacă</a:t>
            </a:r>
            <a:r>
              <a:rPr lang="en-US" dirty="0"/>
              <a:t> se </a:t>
            </a:r>
            <a:r>
              <a:rPr lang="en-US" dirty="0" err="1"/>
              <a:t>dorește</a:t>
            </a:r>
            <a:r>
              <a:rPr lang="en-US" dirty="0"/>
              <a:t> </a:t>
            </a:r>
            <a:r>
              <a:rPr lang="en-US" dirty="0" err="1"/>
              <a:t>parfumarea</a:t>
            </a:r>
            <a:r>
              <a:rPr lang="en-US" dirty="0"/>
              <a:t> </a:t>
            </a:r>
            <a:r>
              <a:rPr lang="en-US" dirty="0" err="1"/>
              <a:t>sau</a:t>
            </a:r>
            <a:r>
              <a:rPr lang="en-US" dirty="0"/>
              <a:t> nu. </a:t>
            </a:r>
            <a:r>
              <a:rPr lang="it-IT" dirty="0"/>
              <a:t>Se trece in starea PARF, iar mai apoi în STOP. Dacă se alege VENTILATOR, prin intermediul blocului decizional DURATA, se va alege LUNGA sau SCURTA. Dacă se alege LUNGA, utilizatorul poate opta pentru ca părul să-i fie uscat cu sau fără ionizare. Se va trece in starea RACIRE_2, se va afișa mesajul  "Uscare finalizată" si se va  continua cu starea STOP. Dacă se alege SCURTA, se va afișa mesajul "Uscare rapidă" și se continuă cu starea PARFUM_3, de unde se va trece in starea STOP. Din starea STOP se va trece in START, afișându-se mesajul "Utilizator mulțumit".</a:t>
            </a:r>
            <a:endParaRPr lang="en-US" dirty="0"/>
          </a:p>
        </p:txBody>
      </p:sp>
    </p:spTree>
    <p:extLst>
      <p:ext uri="{BB962C8B-B14F-4D97-AF65-F5344CB8AC3E}">
        <p14:creationId xmlns:p14="http://schemas.microsoft.com/office/powerpoint/2010/main" val="370778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ist with solid fill">
            <a:extLst>
              <a:ext uri="{FF2B5EF4-FFF2-40B4-BE49-F238E27FC236}">
                <a16:creationId xmlns:a16="http://schemas.microsoft.com/office/drawing/2014/main" id="{B2827AA1-06FB-C0D5-821F-E54F3BEBC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858" y="381769"/>
            <a:ext cx="914400" cy="914400"/>
          </a:xfrm>
          <a:prstGeom prst="rect">
            <a:avLst/>
          </a:prstGeom>
        </p:spPr>
      </p:pic>
      <p:sp>
        <p:nvSpPr>
          <p:cNvPr id="6" name="TextBox 5">
            <a:extLst>
              <a:ext uri="{FF2B5EF4-FFF2-40B4-BE49-F238E27FC236}">
                <a16:creationId xmlns:a16="http://schemas.microsoft.com/office/drawing/2014/main" id="{953C6AFF-C4C4-5AA1-BAC1-66987EBC9E14}"/>
              </a:ext>
            </a:extLst>
          </p:cNvPr>
          <p:cNvSpPr txBox="1"/>
          <p:nvPr/>
        </p:nvSpPr>
        <p:spPr>
          <a:xfrm>
            <a:off x="4390877" y="482927"/>
            <a:ext cx="901209" cy="830997"/>
          </a:xfrm>
          <a:prstGeom prst="rect">
            <a:avLst/>
          </a:prstGeom>
          <a:noFill/>
        </p:spPr>
        <p:txBody>
          <a:bodyPr wrap="none" rtlCol="0">
            <a:spAutoFit/>
          </a:bodyPr>
          <a:lstStyle/>
          <a:p>
            <a:r>
              <a:rPr lang="en-US" sz="2400" dirty="0" err="1">
                <a:solidFill>
                  <a:schemeClr val="bg2">
                    <a:lumMod val="25000"/>
                    <a:lumOff val="75000"/>
                  </a:schemeClr>
                </a:solidFill>
                <a:latin typeface="Times New Roman" panose="02020603050405020304" pitchFamily="18" charset="0"/>
                <a:cs typeface="Times New Roman" panose="02020603050405020304" pitchFamily="18" charset="0"/>
              </a:rPr>
              <a:t>Iesiri</a:t>
            </a:r>
            <a:r>
              <a:rPr lang="ro-RO" sz="2400" dirty="0">
                <a:solidFill>
                  <a:schemeClr val="bg2">
                    <a:lumMod val="25000"/>
                    <a:lumOff val="75000"/>
                  </a:schemeClr>
                </a:solidFill>
                <a:latin typeface="Times New Roman" panose="02020603050405020304" pitchFamily="18" charset="0"/>
                <a:cs typeface="Times New Roman" panose="02020603050405020304" pitchFamily="18" charset="0"/>
              </a:rPr>
              <a:t>:</a:t>
            </a:r>
            <a:endParaRPr lang="en-US" sz="2400" dirty="0">
              <a:solidFill>
                <a:schemeClr val="bg2">
                  <a:lumMod val="25000"/>
                  <a:lumOff val="75000"/>
                </a:schemeClr>
              </a:solidFill>
              <a:latin typeface="Times New Roman" panose="02020603050405020304" pitchFamily="18" charset="0"/>
              <a:cs typeface="Times New Roman" panose="02020603050405020304" pitchFamily="18" charset="0"/>
            </a:endParaRPr>
          </a:p>
          <a:p>
            <a:endParaRPr lang="en-US" sz="2400" dirty="0">
              <a:solidFill>
                <a:schemeClr val="bg2">
                  <a:lumMod val="25000"/>
                  <a:lumOff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7AA3317-7E04-427E-80A7-8B36BA94908A}"/>
              </a:ext>
            </a:extLst>
          </p:cNvPr>
          <p:cNvSpPr txBox="1"/>
          <p:nvPr/>
        </p:nvSpPr>
        <p:spPr>
          <a:xfrm>
            <a:off x="1143258" y="941033"/>
            <a:ext cx="2656385" cy="5909310"/>
          </a:xfrm>
          <a:prstGeom prst="rect">
            <a:avLst/>
          </a:prstGeom>
          <a:noFill/>
        </p:spPr>
        <p:txBody>
          <a:bodyPr wrap="square" rtlCol="0">
            <a:spAutoFit/>
          </a:bodyPr>
          <a:lstStyle/>
          <a:p>
            <a:r>
              <a:rPr lang="en-US" dirty="0"/>
              <a:t>00000-START</a:t>
            </a:r>
          </a:p>
          <a:p>
            <a:r>
              <a:rPr lang="en-US" dirty="0"/>
              <a:t>01010-ROTIRE</a:t>
            </a:r>
          </a:p>
          <a:p>
            <a:r>
              <a:rPr lang="en-US" dirty="0"/>
              <a:t>00001-VENTILATOR</a:t>
            </a:r>
          </a:p>
          <a:p>
            <a:r>
              <a:rPr lang="en-US" dirty="0"/>
              <a:t>10011-STANGA</a:t>
            </a:r>
          </a:p>
          <a:p>
            <a:r>
              <a:rPr lang="en-US" dirty="0"/>
              <a:t>01011-DREAPTA</a:t>
            </a:r>
          </a:p>
          <a:p>
            <a:r>
              <a:rPr lang="en-US" dirty="0"/>
              <a:t>10100-ALEGERE_TIP1</a:t>
            </a:r>
          </a:p>
          <a:p>
            <a:r>
              <a:rPr lang="en-US" dirty="0"/>
              <a:t>01100-ALEGERE_TIP2</a:t>
            </a:r>
          </a:p>
          <a:p>
            <a:r>
              <a:rPr lang="en-US" dirty="0"/>
              <a:t>10111-OND_1</a:t>
            </a:r>
          </a:p>
          <a:p>
            <a:r>
              <a:rPr lang="en-US" dirty="0"/>
              <a:t>10101-OND_2</a:t>
            </a:r>
          </a:p>
          <a:p>
            <a:r>
              <a:rPr lang="en-US" dirty="0"/>
              <a:t>11001-NMK</a:t>
            </a:r>
          </a:p>
          <a:p>
            <a:r>
              <a:rPr lang="en-US" dirty="0"/>
              <a:t>11010-RACIRE_1</a:t>
            </a:r>
          </a:p>
          <a:p>
            <a:r>
              <a:rPr lang="en-US" dirty="0"/>
              <a:t>01111-PARFUM_1</a:t>
            </a:r>
          </a:p>
          <a:p>
            <a:r>
              <a:rPr lang="en-US" dirty="0"/>
              <a:t>01101-PARFUM_2</a:t>
            </a:r>
          </a:p>
          <a:p>
            <a:r>
              <a:rPr lang="en-US" dirty="0"/>
              <a:t>10001-PARF</a:t>
            </a:r>
          </a:p>
          <a:p>
            <a:r>
              <a:rPr lang="en-US" dirty="0"/>
              <a:t>00101-LUNGA</a:t>
            </a:r>
          </a:p>
          <a:p>
            <a:r>
              <a:rPr lang="en-US" dirty="0"/>
              <a:t>00010-SCURTA</a:t>
            </a:r>
          </a:p>
          <a:p>
            <a:r>
              <a:rPr lang="en-US" dirty="0"/>
              <a:t>01000-IONI_1</a:t>
            </a:r>
          </a:p>
          <a:p>
            <a:r>
              <a:rPr lang="en-US" dirty="0"/>
              <a:t>00110-IONI_2</a:t>
            </a:r>
          </a:p>
          <a:p>
            <a:r>
              <a:rPr lang="en-US" dirty="0"/>
              <a:t>11110-RACIRE_2</a:t>
            </a:r>
          </a:p>
          <a:p>
            <a:r>
              <a:rPr lang="en-US" dirty="0"/>
              <a:t>00011-PARFUM_3</a:t>
            </a:r>
          </a:p>
          <a:p>
            <a:r>
              <a:rPr lang="en-US" dirty="0"/>
              <a:t>11111-STOP</a:t>
            </a:r>
          </a:p>
        </p:txBody>
      </p:sp>
      <p:sp>
        <p:nvSpPr>
          <p:cNvPr id="5" name="TextBox 4">
            <a:extLst>
              <a:ext uri="{FF2B5EF4-FFF2-40B4-BE49-F238E27FC236}">
                <a16:creationId xmlns:a16="http://schemas.microsoft.com/office/drawing/2014/main" id="{0A602AC0-211B-4751-9998-CF6D05C4AB3A}"/>
              </a:ext>
            </a:extLst>
          </p:cNvPr>
          <p:cNvSpPr txBox="1"/>
          <p:nvPr/>
        </p:nvSpPr>
        <p:spPr>
          <a:xfrm>
            <a:off x="1143258" y="517856"/>
            <a:ext cx="849913" cy="461665"/>
          </a:xfrm>
          <a:prstGeom prst="rect">
            <a:avLst/>
          </a:prstGeom>
          <a:noFill/>
        </p:spPr>
        <p:txBody>
          <a:bodyPr wrap="none" rtlCol="0">
            <a:spAutoFit/>
          </a:bodyPr>
          <a:lstStyle/>
          <a:p>
            <a:r>
              <a:rPr lang="ro-RO" sz="2400" dirty="0">
                <a:solidFill>
                  <a:schemeClr val="bg2">
                    <a:lumMod val="25000"/>
                    <a:lumOff val="75000"/>
                  </a:schemeClr>
                </a:solidFill>
                <a:latin typeface="Times New Roman" panose="02020603050405020304" pitchFamily="18" charset="0"/>
                <a:cs typeface="Times New Roman" panose="02020603050405020304" pitchFamily="18" charset="0"/>
              </a:rPr>
              <a:t>Stări:</a:t>
            </a:r>
            <a:endParaRPr lang="en-US" sz="2400" dirty="0">
              <a:solidFill>
                <a:schemeClr val="bg2">
                  <a:lumMod val="25000"/>
                  <a:lumOff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E79E99-9798-4306-8CF3-BF4BFBE850DE}"/>
              </a:ext>
            </a:extLst>
          </p:cNvPr>
          <p:cNvSpPr txBox="1"/>
          <p:nvPr/>
        </p:nvSpPr>
        <p:spPr>
          <a:xfrm>
            <a:off x="4390877" y="979521"/>
            <a:ext cx="5477522" cy="1754326"/>
          </a:xfrm>
          <a:prstGeom prst="rect">
            <a:avLst/>
          </a:prstGeom>
          <a:noFill/>
        </p:spPr>
        <p:txBody>
          <a:bodyPr wrap="square" rtlCol="0">
            <a:spAutoFit/>
          </a:bodyPr>
          <a:lstStyle/>
          <a:p>
            <a:r>
              <a:rPr lang="en-US" dirty="0"/>
              <a:t>L1-Afiseaza </a:t>
            </a:r>
            <a:r>
              <a:rPr lang="en-US" dirty="0" err="1"/>
              <a:t>mesajul</a:t>
            </a:r>
            <a:r>
              <a:rPr lang="en-US" dirty="0"/>
              <a:t> “ </a:t>
            </a:r>
            <a:r>
              <a:rPr lang="en-US" dirty="0" err="1"/>
              <a:t>Uscare</a:t>
            </a:r>
            <a:r>
              <a:rPr lang="en-US" dirty="0"/>
              <a:t> rapid</a:t>
            </a:r>
            <a:r>
              <a:rPr lang="it-IT" dirty="0"/>
              <a:t>ă </a:t>
            </a:r>
            <a:r>
              <a:rPr lang="en-US" dirty="0"/>
              <a:t>“</a:t>
            </a:r>
          </a:p>
          <a:p>
            <a:r>
              <a:rPr lang="en-US" dirty="0"/>
              <a:t>L2-Afiseaza </a:t>
            </a:r>
            <a:r>
              <a:rPr lang="en-US" dirty="0" err="1"/>
              <a:t>mesajul</a:t>
            </a:r>
            <a:r>
              <a:rPr lang="en-US" dirty="0"/>
              <a:t> “ </a:t>
            </a:r>
            <a:r>
              <a:rPr lang="en-US" dirty="0" err="1"/>
              <a:t>Uscare</a:t>
            </a:r>
            <a:r>
              <a:rPr lang="en-US" dirty="0"/>
              <a:t> </a:t>
            </a:r>
            <a:r>
              <a:rPr lang="it-IT" dirty="0"/>
              <a:t>finalizată </a:t>
            </a:r>
            <a:r>
              <a:rPr lang="en-US" dirty="0"/>
              <a:t>“</a:t>
            </a:r>
          </a:p>
          <a:p>
            <a:r>
              <a:rPr lang="en-US" dirty="0"/>
              <a:t>L3-Afiseaza </a:t>
            </a:r>
            <a:r>
              <a:rPr lang="en-US" dirty="0" err="1"/>
              <a:t>mesajul</a:t>
            </a:r>
            <a:r>
              <a:rPr lang="en-US" dirty="0"/>
              <a:t> “ </a:t>
            </a:r>
            <a:r>
              <a:rPr lang="en-US" dirty="0" err="1"/>
              <a:t>Ondulare</a:t>
            </a:r>
            <a:r>
              <a:rPr lang="en-US" dirty="0"/>
              <a:t> “</a:t>
            </a:r>
          </a:p>
          <a:p>
            <a:r>
              <a:rPr lang="en-US" dirty="0"/>
              <a:t>L4-Afiseaza </a:t>
            </a:r>
            <a:r>
              <a:rPr lang="en-US" dirty="0" err="1"/>
              <a:t>mesajul</a:t>
            </a:r>
            <a:r>
              <a:rPr lang="en-US" dirty="0"/>
              <a:t> “ </a:t>
            </a:r>
            <a:r>
              <a:rPr lang="en-US" dirty="0" err="1"/>
              <a:t>Parfumare</a:t>
            </a:r>
            <a:r>
              <a:rPr lang="en-US" dirty="0"/>
              <a:t> “</a:t>
            </a:r>
          </a:p>
          <a:p>
            <a:r>
              <a:rPr lang="en-US" dirty="0"/>
              <a:t>L5-Afiseaza </a:t>
            </a:r>
            <a:r>
              <a:rPr lang="en-US" dirty="0" err="1"/>
              <a:t>mesajul</a:t>
            </a:r>
            <a:r>
              <a:rPr lang="en-US" dirty="0"/>
              <a:t> “ Ready “</a:t>
            </a:r>
          </a:p>
          <a:p>
            <a:r>
              <a:rPr lang="en-US" dirty="0"/>
              <a:t>L6-Afiseaza </a:t>
            </a:r>
            <a:r>
              <a:rPr lang="en-US" dirty="0" err="1"/>
              <a:t>mesajul</a:t>
            </a:r>
            <a:r>
              <a:rPr lang="en-US" dirty="0"/>
              <a:t> “ </a:t>
            </a:r>
            <a:r>
              <a:rPr lang="en-US" dirty="0" err="1"/>
              <a:t>Utilizator</a:t>
            </a:r>
            <a:r>
              <a:rPr lang="en-US" dirty="0"/>
              <a:t> </a:t>
            </a:r>
            <a:r>
              <a:rPr lang="en-US" dirty="0" err="1"/>
              <a:t>mul</a:t>
            </a:r>
            <a:r>
              <a:rPr lang="it-IT" dirty="0"/>
              <a:t>ț</a:t>
            </a:r>
            <a:r>
              <a:rPr lang="en-US" dirty="0" err="1"/>
              <a:t>umit</a:t>
            </a:r>
            <a:r>
              <a:rPr lang="en-US" dirty="0"/>
              <a:t> “</a:t>
            </a:r>
          </a:p>
        </p:txBody>
      </p:sp>
      <p:sp>
        <p:nvSpPr>
          <p:cNvPr id="9" name="TextBox 8">
            <a:extLst>
              <a:ext uri="{FF2B5EF4-FFF2-40B4-BE49-F238E27FC236}">
                <a16:creationId xmlns:a16="http://schemas.microsoft.com/office/drawing/2014/main" id="{B7221497-B197-4B93-976D-C857A57EB9AC}"/>
              </a:ext>
            </a:extLst>
          </p:cNvPr>
          <p:cNvSpPr txBox="1"/>
          <p:nvPr/>
        </p:nvSpPr>
        <p:spPr>
          <a:xfrm>
            <a:off x="4390877" y="3585598"/>
            <a:ext cx="1156086" cy="830997"/>
          </a:xfrm>
          <a:prstGeom prst="rect">
            <a:avLst/>
          </a:prstGeom>
          <a:noFill/>
        </p:spPr>
        <p:txBody>
          <a:bodyPr wrap="none" rtlCol="0">
            <a:spAutoFit/>
          </a:bodyPr>
          <a:lstStyle/>
          <a:p>
            <a:r>
              <a:rPr lang="en-US" sz="2400" dirty="0" err="1">
                <a:solidFill>
                  <a:schemeClr val="bg2">
                    <a:lumMod val="25000"/>
                    <a:lumOff val="75000"/>
                  </a:schemeClr>
                </a:solidFill>
                <a:latin typeface="Times New Roman" panose="02020603050405020304" pitchFamily="18" charset="0"/>
                <a:cs typeface="Times New Roman" panose="02020603050405020304" pitchFamily="18" charset="0"/>
              </a:rPr>
              <a:t>Decizii</a:t>
            </a:r>
            <a:r>
              <a:rPr lang="ro-RO" sz="2400" dirty="0">
                <a:solidFill>
                  <a:schemeClr val="bg2">
                    <a:lumMod val="25000"/>
                    <a:lumOff val="75000"/>
                  </a:schemeClr>
                </a:solidFill>
                <a:latin typeface="Times New Roman" panose="02020603050405020304" pitchFamily="18" charset="0"/>
                <a:cs typeface="Times New Roman" panose="02020603050405020304" pitchFamily="18" charset="0"/>
              </a:rPr>
              <a:t>:</a:t>
            </a:r>
            <a:endParaRPr lang="en-US" sz="2400" dirty="0">
              <a:solidFill>
                <a:schemeClr val="bg2">
                  <a:lumMod val="25000"/>
                  <a:lumOff val="75000"/>
                </a:schemeClr>
              </a:solidFill>
              <a:latin typeface="Times New Roman" panose="02020603050405020304" pitchFamily="18" charset="0"/>
              <a:cs typeface="Times New Roman" panose="02020603050405020304" pitchFamily="18" charset="0"/>
            </a:endParaRPr>
          </a:p>
          <a:p>
            <a:endParaRPr lang="en-US" sz="2400" dirty="0">
              <a:solidFill>
                <a:schemeClr val="bg2">
                  <a:lumMod val="25000"/>
                  <a:lumOff val="7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C0061A4-02A2-4CBF-9177-DA4BF1F90444}"/>
              </a:ext>
            </a:extLst>
          </p:cNvPr>
          <p:cNvSpPr txBox="1"/>
          <p:nvPr/>
        </p:nvSpPr>
        <p:spPr>
          <a:xfrm>
            <a:off x="4390877" y="4124154"/>
            <a:ext cx="7895818" cy="1754326"/>
          </a:xfrm>
          <a:prstGeom prst="rect">
            <a:avLst/>
          </a:prstGeom>
          <a:noFill/>
        </p:spPr>
        <p:txBody>
          <a:bodyPr wrap="square" rtlCol="0">
            <a:spAutoFit/>
          </a:bodyPr>
          <a:lstStyle/>
          <a:p>
            <a:r>
              <a:rPr lang="en-US" dirty="0"/>
              <a:t>USCARE- </a:t>
            </a:r>
            <a:r>
              <a:rPr lang="en-US" dirty="0" err="1"/>
              <a:t>utilizatorul</a:t>
            </a:r>
            <a:r>
              <a:rPr lang="en-US" dirty="0"/>
              <a:t> </a:t>
            </a:r>
            <a:r>
              <a:rPr lang="en-US" dirty="0" err="1"/>
              <a:t>alege</a:t>
            </a:r>
            <a:r>
              <a:rPr lang="en-US" dirty="0"/>
              <a:t> </a:t>
            </a:r>
            <a:r>
              <a:rPr lang="en-US" dirty="0" err="1"/>
              <a:t>intre</a:t>
            </a:r>
            <a:r>
              <a:rPr lang="en-US" dirty="0"/>
              <a:t> o </a:t>
            </a:r>
            <a:r>
              <a:rPr lang="en-US" dirty="0" err="1"/>
              <a:t>uscare</a:t>
            </a:r>
            <a:r>
              <a:rPr lang="en-US" dirty="0"/>
              <a:t> cu </a:t>
            </a:r>
            <a:r>
              <a:rPr lang="en-US" dirty="0" err="1"/>
              <a:t>peria</a:t>
            </a:r>
            <a:r>
              <a:rPr lang="en-US" dirty="0"/>
              <a:t> </a:t>
            </a:r>
            <a:r>
              <a:rPr lang="en-US" dirty="0" err="1"/>
              <a:t>rotativa</a:t>
            </a:r>
            <a:r>
              <a:rPr lang="en-US" dirty="0"/>
              <a:t> </a:t>
            </a:r>
            <a:r>
              <a:rPr lang="en-US" dirty="0" err="1"/>
              <a:t>sau</a:t>
            </a:r>
            <a:r>
              <a:rPr lang="en-US" dirty="0"/>
              <a:t> </a:t>
            </a:r>
            <a:r>
              <a:rPr lang="en-US" dirty="0" err="1"/>
              <a:t>simpla</a:t>
            </a:r>
            <a:endParaRPr lang="en-US" dirty="0"/>
          </a:p>
          <a:p>
            <a:r>
              <a:rPr lang="en-US" dirty="0"/>
              <a:t>DIRECTIE- </a:t>
            </a:r>
            <a:r>
              <a:rPr lang="en-US" dirty="0" err="1"/>
              <a:t>utilizatorul</a:t>
            </a:r>
            <a:r>
              <a:rPr lang="en-US" dirty="0"/>
              <a:t> </a:t>
            </a:r>
            <a:r>
              <a:rPr lang="en-US" dirty="0" err="1"/>
              <a:t>alege</a:t>
            </a:r>
            <a:r>
              <a:rPr lang="en-US" dirty="0"/>
              <a:t> </a:t>
            </a:r>
            <a:r>
              <a:rPr lang="en-US" dirty="0" err="1"/>
              <a:t>sesul</a:t>
            </a:r>
            <a:r>
              <a:rPr lang="en-US" dirty="0"/>
              <a:t> </a:t>
            </a:r>
            <a:r>
              <a:rPr lang="en-US" dirty="0" err="1"/>
              <a:t>rotatiei</a:t>
            </a:r>
            <a:r>
              <a:rPr lang="en-US" dirty="0"/>
              <a:t>, </a:t>
            </a:r>
            <a:r>
              <a:rPr lang="en-US" dirty="0" err="1"/>
              <a:t>spre</a:t>
            </a:r>
            <a:r>
              <a:rPr lang="en-US" dirty="0"/>
              <a:t> </a:t>
            </a:r>
            <a:r>
              <a:rPr lang="en-US" dirty="0" err="1"/>
              <a:t>stanga</a:t>
            </a:r>
            <a:r>
              <a:rPr lang="en-US" dirty="0"/>
              <a:t> </a:t>
            </a:r>
            <a:r>
              <a:rPr lang="en-US" dirty="0" err="1"/>
              <a:t>sau</a:t>
            </a:r>
            <a:r>
              <a:rPr lang="en-US" dirty="0"/>
              <a:t> </a:t>
            </a:r>
            <a:r>
              <a:rPr lang="en-US" dirty="0" err="1"/>
              <a:t>dreapta</a:t>
            </a:r>
            <a:endParaRPr lang="en-US" dirty="0"/>
          </a:p>
          <a:p>
            <a:r>
              <a:rPr lang="en-US" dirty="0"/>
              <a:t>ONDULARE- </a:t>
            </a:r>
            <a:r>
              <a:rPr lang="en-US" dirty="0" err="1"/>
              <a:t>utilizatorul</a:t>
            </a:r>
            <a:r>
              <a:rPr lang="en-US" dirty="0"/>
              <a:t> decide </a:t>
            </a:r>
            <a:r>
              <a:rPr lang="en-US" dirty="0" err="1"/>
              <a:t>daca</a:t>
            </a:r>
            <a:r>
              <a:rPr lang="en-US" dirty="0"/>
              <a:t> </a:t>
            </a:r>
            <a:r>
              <a:rPr lang="en-US" dirty="0" err="1"/>
              <a:t>doreste</a:t>
            </a:r>
            <a:r>
              <a:rPr lang="en-US" dirty="0"/>
              <a:t> ca </a:t>
            </a:r>
            <a:r>
              <a:rPr lang="en-US" dirty="0" err="1"/>
              <a:t>parul</a:t>
            </a:r>
            <a:r>
              <a:rPr lang="en-US" dirty="0"/>
              <a:t> </a:t>
            </a:r>
            <a:r>
              <a:rPr lang="en-US" dirty="0" err="1"/>
              <a:t>sa</a:t>
            </a:r>
            <a:r>
              <a:rPr lang="en-US" dirty="0"/>
              <a:t> fie </a:t>
            </a:r>
            <a:r>
              <a:rPr lang="en-US" dirty="0" err="1"/>
              <a:t>ondulat</a:t>
            </a:r>
            <a:r>
              <a:rPr lang="en-US" dirty="0"/>
              <a:t> </a:t>
            </a:r>
            <a:r>
              <a:rPr lang="en-US" dirty="0" err="1"/>
              <a:t>sau</a:t>
            </a:r>
            <a:r>
              <a:rPr lang="en-US" dirty="0"/>
              <a:t> nu</a:t>
            </a:r>
          </a:p>
          <a:p>
            <a:r>
              <a:rPr lang="en-US" dirty="0"/>
              <a:t>PARFUMARE- </a:t>
            </a:r>
            <a:r>
              <a:rPr lang="en-US" dirty="0" err="1"/>
              <a:t>utilizatorul</a:t>
            </a:r>
            <a:r>
              <a:rPr lang="en-US" dirty="0"/>
              <a:t> decide </a:t>
            </a:r>
            <a:r>
              <a:rPr lang="en-US" dirty="0" err="1"/>
              <a:t>daca</a:t>
            </a:r>
            <a:r>
              <a:rPr lang="en-US" dirty="0"/>
              <a:t> </a:t>
            </a:r>
            <a:r>
              <a:rPr lang="en-US" dirty="0" err="1"/>
              <a:t>doreste</a:t>
            </a:r>
            <a:r>
              <a:rPr lang="en-US" dirty="0"/>
              <a:t> </a:t>
            </a:r>
            <a:r>
              <a:rPr lang="en-US" dirty="0" err="1"/>
              <a:t>parfumare</a:t>
            </a:r>
            <a:r>
              <a:rPr lang="en-US" dirty="0"/>
              <a:t> </a:t>
            </a:r>
            <a:r>
              <a:rPr lang="en-US" dirty="0" err="1"/>
              <a:t>sau</a:t>
            </a:r>
            <a:r>
              <a:rPr lang="en-US" dirty="0"/>
              <a:t> nu</a:t>
            </a:r>
          </a:p>
          <a:p>
            <a:r>
              <a:rPr lang="en-US" dirty="0"/>
              <a:t>DURATA- </a:t>
            </a:r>
            <a:r>
              <a:rPr lang="en-US" dirty="0" err="1"/>
              <a:t>utilizatorul</a:t>
            </a:r>
            <a:r>
              <a:rPr lang="en-US" dirty="0"/>
              <a:t> allege </a:t>
            </a:r>
            <a:r>
              <a:rPr lang="en-US" dirty="0" err="1"/>
              <a:t>daca</a:t>
            </a:r>
            <a:r>
              <a:rPr lang="en-US" dirty="0"/>
              <a:t> </a:t>
            </a:r>
            <a:r>
              <a:rPr lang="en-US" dirty="0" err="1"/>
              <a:t>doreste</a:t>
            </a:r>
            <a:r>
              <a:rPr lang="en-US" dirty="0"/>
              <a:t> o </a:t>
            </a:r>
            <a:r>
              <a:rPr lang="en-US" dirty="0" err="1"/>
              <a:t>uscare</a:t>
            </a:r>
            <a:r>
              <a:rPr lang="en-US" dirty="0"/>
              <a:t> </a:t>
            </a:r>
            <a:r>
              <a:rPr lang="en-US" dirty="0" err="1"/>
              <a:t>rapida</a:t>
            </a:r>
            <a:r>
              <a:rPr lang="en-US" dirty="0"/>
              <a:t> </a:t>
            </a:r>
            <a:r>
              <a:rPr lang="en-US" dirty="0" err="1"/>
              <a:t>sau</a:t>
            </a:r>
            <a:r>
              <a:rPr lang="en-US" dirty="0"/>
              <a:t> </a:t>
            </a:r>
            <a:r>
              <a:rPr lang="en-US" dirty="0" err="1"/>
              <a:t>mai</a:t>
            </a:r>
            <a:r>
              <a:rPr lang="en-US" dirty="0"/>
              <a:t> </a:t>
            </a:r>
            <a:r>
              <a:rPr lang="en-US" dirty="0" err="1"/>
              <a:t>lunga</a:t>
            </a:r>
            <a:endParaRPr lang="en-US" dirty="0"/>
          </a:p>
          <a:p>
            <a:r>
              <a:rPr lang="en-US" dirty="0"/>
              <a:t>IONI- </a:t>
            </a:r>
            <a:r>
              <a:rPr lang="en-US" dirty="0" err="1"/>
              <a:t>utilizatorul</a:t>
            </a:r>
            <a:r>
              <a:rPr lang="en-US" dirty="0"/>
              <a:t> </a:t>
            </a:r>
            <a:r>
              <a:rPr lang="en-US" dirty="0" err="1"/>
              <a:t>poate</a:t>
            </a:r>
            <a:r>
              <a:rPr lang="en-US" dirty="0"/>
              <a:t> </a:t>
            </a:r>
            <a:r>
              <a:rPr lang="en-US" dirty="0" err="1"/>
              <a:t>opta</a:t>
            </a:r>
            <a:r>
              <a:rPr lang="en-US" dirty="0"/>
              <a:t> </a:t>
            </a:r>
            <a:r>
              <a:rPr lang="en-US" dirty="0" err="1"/>
              <a:t>pentru</a:t>
            </a:r>
            <a:r>
              <a:rPr lang="en-US" dirty="0"/>
              <a:t> o </a:t>
            </a:r>
            <a:r>
              <a:rPr lang="en-US" dirty="0" err="1"/>
              <a:t>uscare</a:t>
            </a:r>
            <a:r>
              <a:rPr lang="en-US" dirty="0"/>
              <a:t> cu </a:t>
            </a:r>
            <a:r>
              <a:rPr lang="en-US" dirty="0" err="1"/>
              <a:t>ionizare</a:t>
            </a:r>
            <a:r>
              <a:rPr lang="en-US" dirty="0"/>
              <a:t> </a:t>
            </a:r>
            <a:r>
              <a:rPr lang="en-US" dirty="0" err="1"/>
              <a:t>sau</a:t>
            </a:r>
            <a:r>
              <a:rPr lang="en-US" dirty="0"/>
              <a:t> </a:t>
            </a:r>
            <a:r>
              <a:rPr lang="en-US" dirty="0" err="1"/>
              <a:t>fara</a:t>
            </a:r>
            <a:endParaRPr lang="en-US" dirty="0"/>
          </a:p>
        </p:txBody>
      </p:sp>
    </p:spTree>
    <p:extLst>
      <p:ext uri="{BB962C8B-B14F-4D97-AF65-F5344CB8AC3E}">
        <p14:creationId xmlns:p14="http://schemas.microsoft.com/office/powerpoint/2010/main" val="189981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FCC6-7505-13B4-BC0A-08BDBCB6453B}"/>
              </a:ext>
            </a:extLst>
          </p:cNvPr>
          <p:cNvSpPr>
            <a:spLocks noGrp="1"/>
          </p:cNvSpPr>
          <p:nvPr>
            <p:ph type="title"/>
          </p:nvPr>
        </p:nvSpPr>
        <p:spPr>
          <a:xfrm>
            <a:off x="825018" y="476435"/>
            <a:ext cx="10353762" cy="970450"/>
          </a:xfrm>
        </p:spPr>
        <p:txBody>
          <a:bodyPr>
            <a:normAutofit fontScale="90000"/>
          </a:bodyPr>
          <a:lstStyle/>
          <a:p>
            <a:r>
              <a:rPr lang="en-US" dirty="0" err="1"/>
              <a:t>Conținutul</a:t>
            </a:r>
            <a:r>
              <a:rPr lang="en-US" dirty="0"/>
              <a:t> </a:t>
            </a:r>
            <a:r>
              <a:rPr lang="en-US" dirty="0" err="1"/>
              <a:t>memoriei</a:t>
            </a:r>
            <a:r>
              <a:rPr lang="en-US" dirty="0"/>
              <a:t> de microprogram</a:t>
            </a:r>
            <a:br>
              <a:rPr lang="en-US" dirty="0"/>
            </a:br>
            <a:endParaRPr lang="en-US" dirty="0"/>
          </a:p>
        </p:txBody>
      </p:sp>
      <p:graphicFrame>
        <p:nvGraphicFramePr>
          <p:cNvPr id="5" name="Table 5">
            <a:extLst>
              <a:ext uri="{FF2B5EF4-FFF2-40B4-BE49-F238E27FC236}">
                <a16:creationId xmlns:a16="http://schemas.microsoft.com/office/drawing/2014/main" id="{634A515B-D6F6-A64C-EAE2-E46BB616F8A2}"/>
              </a:ext>
            </a:extLst>
          </p:cNvPr>
          <p:cNvGraphicFramePr>
            <a:graphicFrameLocks noGrp="1"/>
          </p:cNvGraphicFramePr>
          <p:nvPr>
            <p:extLst>
              <p:ext uri="{D42A27DB-BD31-4B8C-83A1-F6EECF244321}">
                <p14:modId xmlns:p14="http://schemas.microsoft.com/office/powerpoint/2010/main" val="3043784167"/>
              </p:ext>
            </p:extLst>
          </p:nvPr>
        </p:nvGraphicFramePr>
        <p:xfrm>
          <a:off x="135136" y="961660"/>
          <a:ext cx="9083040" cy="5738587"/>
        </p:xfrm>
        <a:graphic>
          <a:graphicData uri="http://schemas.openxmlformats.org/drawingml/2006/table">
            <a:tbl>
              <a:tblPr firstRow="1" bandRow="1">
                <a:tableStyleId>{5C22544A-7EE6-4342-B048-85BDC9FD1C3A}</a:tableStyleId>
              </a:tblPr>
              <a:tblGrid>
                <a:gridCol w="1513840">
                  <a:extLst>
                    <a:ext uri="{9D8B030D-6E8A-4147-A177-3AD203B41FA5}">
                      <a16:colId xmlns:a16="http://schemas.microsoft.com/office/drawing/2014/main" val="3025611232"/>
                    </a:ext>
                  </a:extLst>
                </a:gridCol>
                <a:gridCol w="1513840">
                  <a:extLst>
                    <a:ext uri="{9D8B030D-6E8A-4147-A177-3AD203B41FA5}">
                      <a16:colId xmlns:a16="http://schemas.microsoft.com/office/drawing/2014/main" val="3088127913"/>
                    </a:ext>
                  </a:extLst>
                </a:gridCol>
                <a:gridCol w="1513840">
                  <a:extLst>
                    <a:ext uri="{9D8B030D-6E8A-4147-A177-3AD203B41FA5}">
                      <a16:colId xmlns:a16="http://schemas.microsoft.com/office/drawing/2014/main" val="559787163"/>
                    </a:ext>
                  </a:extLst>
                </a:gridCol>
                <a:gridCol w="1513840">
                  <a:extLst>
                    <a:ext uri="{9D8B030D-6E8A-4147-A177-3AD203B41FA5}">
                      <a16:colId xmlns:a16="http://schemas.microsoft.com/office/drawing/2014/main" val="2261843469"/>
                    </a:ext>
                  </a:extLst>
                </a:gridCol>
                <a:gridCol w="1513840">
                  <a:extLst>
                    <a:ext uri="{9D8B030D-6E8A-4147-A177-3AD203B41FA5}">
                      <a16:colId xmlns:a16="http://schemas.microsoft.com/office/drawing/2014/main" val="740652067"/>
                    </a:ext>
                  </a:extLst>
                </a:gridCol>
                <a:gridCol w="1513840">
                  <a:extLst>
                    <a:ext uri="{9D8B030D-6E8A-4147-A177-3AD203B41FA5}">
                      <a16:colId xmlns:a16="http://schemas.microsoft.com/office/drawing/2014/main" val="750182889"/>
                    </a:ext>
                  </a:extLst>
                </a:gridCol>
              </a:tblGrid>
              <a:tr h="585989">
                <a:tc>
                  <a:txBody>
                    <a:bodyPr/>
                    <a:lstStyle/>
                    <a:p>
                      <a:pPr algn="ctr"/>
                      <a:r>
                        <a:rPr lang="ro-RO" sz="1200" dirty="0">
                          <a:latin typeface="Times New Roman" panose="02020603050405020304" pitchFamily="18" charset="0"/>
                          <a:cs typeface="Times New Roman" panose="02020603050405020304" pitchFamily="18" charset="0"/>
                        </a:rPr>
                        <a:t>Cod stare</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ro-RO" sz="1200" dirty="0">
                          <a:latin typeface="Times New Roman" panose="02020603050405020304" pitchFamily="18" charset="0"/>
                          <a:cs typeface="Times New Roman" panose="02020603050405020304" pitchFamily="18" charset="0"/>
                        </a:rPr>
                        <a:t>Tip</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ro-RO" sz="1200" dirty="0">
                          <a:latin typeface="Times New Roman" panose="02020603050405020304" pitchFamily="18" charset="0"/>
                          <a:cs typeface="Times New Roman" panose="02020603050405020304" pitchFamily="18" charset="0"/>
                        </a:rPr>
                        <a:t>INPCOD+ADR0/OUT</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ro-RO" sz="1200" dirty="0">
                          <a:latin typeface="Times New Roman" panose="02020603050405020304" pitchFamily="18" charset="0"/>
                          <a:cs typeface="Times New Roman" panose="02020603050405020304" pitchFamily="18" charset="0"/>
                        </a:rPr>
                        <a:t>Cod stare</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ro-RO" sz="1200" dirty="0">
                          <a:latin typeface="Times New Roman" panose="02020603050405020304" pitchFamily="18" charset="0"/>
                          <a:cs typeface="Times New Roman" panose="02020603050405020304" pitchFamily="18" charset="0"/>
                        </a:rPr>
                        <a:t>Tip</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ro-RO" sz="1200" dirty="0">
                          <a:latin typeface="Times New Roman" panose="02020603050405020304" pitchFamily="18" charset="0"/>
                          <a:cs typeface="Times New Roman" panose="02020603050405020304" pitchFamily="18" charset="0"/>
                        </a:rPr>
                        <a:t>INPCOD+ADR0/OUT</a:t>
                      </a:r>
                      <a:endParaRPr 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97234072"/>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00000</a:t>
                      </a:r>
                    </a:p>
                    <a:p>
                      <a:pPr algn="ctr"/>
                      <a:r>
                        <a:rPr lang="en-US" sz="1200" dirty="0">
                          <a:latin typeface="Times New Roman" panose="02020603050405020304" pitchFamily="18" charset="0"/>
                          <a:cs typeface="Times New Roman" panose="02020603050405020304" pitchFamily="18" charset="0"/>
                        </a:rPr>
                        <a:t>(START)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000</a:t>
                      </a:r>
                      <a:r>
                        <a:rPr lang="en-US" sz="1200" dirty="0">
                          <a:latin typeface="Times New Roman" panose="02020603050405020304" pitchFamily="18" charset="0"/>
                          <a:cs typeface="Times New Roman" panose="02020603050405020304" pitchFamily="18" charset="0"/>
                        </a:rPr>
                        <a:t>01010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01111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(PARFUM_1</a:t>
                      </a:r>
                      <a:r>
                        <a:rPr lang="en-US" sz="1200" dirty="0">
                          <a:latin typeface="Times New Roman" panose="02020603050405020304" pitchFamily="18" charset="0"/>
                          <a:cs typeface="Times New Roman" panose="02020603050405020304" pitchFamily="18" charset="0"/>
                        </a:rPr>
                        <a:t>)</a:t>
                      </a:r>
                      <a:endParaRPr lang="en-US" sz="1200" dirty="0"/>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10001</a:t>
                      </a:r>
                    </a:p>
                  </a:txBody>
                  <a:tcPr anchor="ctr"/>
                </a:tc>
                <a:extLst>
                  <a:ext uri="{0D108BD9-81ED-4DB2-BD59-A6C34878D82A}">
                    <a16:rowId xmlns:a16="http://schemas.microsoft.com/office/drawing/2014/main" val="1159122602"/>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01010</a:t>
                      </a:r>
                    </a:p>
                    <a:p>
                      <a:pPr algn="ctr"/>
                      <a:r>
                        <a:rPr lang="en-US" sz="1200" dirty="0">
                          <a:latin typeface="Times New Roman" panose="02020603050405020304" pitchFamily="18" charset="0"/>
                          <a:cs typeface="Times New Roman" panose="02020603050405020304" pitchFamily="18" charset="0"/>
                        </a:rPr>
                        <a:t>(ROTIRE)</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001</a:t>
                      </a:r>
                      <a:r>
                        <a:rPr lang="en-US" sz="1200" dirty="0">
                          <a:latin typeface="Times New Roman" panose="02020603050405020304" pitchFamily="18" charset="0"/>
                          <a:cs typeface="Times New Roman" panose="02020603050405020304" pitchFamily="18" charset="0"/>
                        </a:rPr>
                        <a:t>10011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01101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(PARFUM_2)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10001</a:t>
                      </a:r>
                    </a:p>
                  </a:txBody>
                  <a:tcPr anchor="ctr"/>
                </a:tc>
                <a:extLst>
                  <a:ext uri="{0D108BD9-81ED-4DB2-BD59-A6C34878D82A}">
                    <a16:rowId xmlns:a16="http://schemas.microsoft.com/office/drawing/2014/main" val="3378628782"/>
                  </a:ext>
                </a:extLst>
              </a:tr>
              <a:tr h="58059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00001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(VENTILATOR)</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100</a:t>
                      </a:r>
                      <a:r>
                        <a:rPr lang="en-US" sz="1200" dirty="0">
                          <a:latin typeface="Times New Roman" panose="02020603050405020304" pitchFamily="18" charset="0"/>
                          <a:cs typeface="Times New Roman" panose="02020603050405020304" pitchFamily="18" charset="0"/>
                        </a:rPr>
                        <a:t>00101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10001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(PARF)</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11111</a:t>
                      </a:r>
                    </a:p>
                  </a:txBody>
                  <a:tcPr anchor="ctr"/>
                </a:tc>
                <a:extLst>
                  <a:ext uri="{0D108BD9-81ED-4DB2-BD59-A6C34878D82A}">
                    <a16:rowId xmlns:a16="http://schemas.microsoft.com/office/drawing/2014/main" val="2538414353"/>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10011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(STANGA)</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001000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00101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(LUNGA)</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101</a:t>
                      </a:r>
                      <a:r>
                        <a:rPr lang="en-US" sz="1200" dirty="0">
                          <a:latin typeface="Times New Roman" panose="02020603050405020304" pitchFamily="18" charset="0"/>
                          <a:cs typeface="Times New Roman" panose="02020603050405020304" pitchFamily="18" charset="0"/>
                        </a:rPr>
                        <a:t>01000</a:t>
                      </a:r>
                    </a:p>
                  </a:txBody>
                  <a:tcPr anchor="ctr"/>
                </a:tc>
                <a:extLst>
                  <a:ext uri="{0D108BD9-81ED-4DB2-BD59-A6C34878D82A}">
                    <a16:rowId xmlns:a16="http://schemas.microsoft.com/office/drawing/2014/main" val="3890212228"/>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01011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(DREAPTA)</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000100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00010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(SCURTA)</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100000</a:t>
                      </a:r>
                    </a:p>
                  </a:txBody>
                  <a:tcPr anchor="ctr"/>
                </a:tc>
                <a:extLst>
                  <a:ext uri="{0D108BD9-81ED-4DB2-BD59-A6C34878D82A}">
                    <a16:rowId xmlns:a16="http://schemas.microsoft.com/office/drawing/2014/main" val="166009019"/>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10100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(ALEGERE_TIP1)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010</a:t>
                      </a:r>
                      <a:r>
                        <a:rPr lang="en-US" sz="1200" dirty="0">
                          <a:solidFill>
                            <a:schemeClr val="bg1"/>
                          </a:solidFill>
                          <a:latin typeface="Times New Roman" panose="02020603050405020304" pitchFamily="18" charset="0"/>
                          <a:cs typeface="Times New Roman" panose="02020603050405020304" pitchFamily="18" charset="0"/>
                        </a:rPr>
                        <a:t>10111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01000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(IONI_1)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11110</a:t>
                      </a:r>
                    </a:p>
                  </a:txBody>
                  <a:tcPr anchor="ctr"/>
                </a:tc>
                <a:extLst>
                  <a:ext uri="{0D108BD9-81ED-4DB2-BD59-A6C34878D82A}">
                    <a16:rowId xmlns:a16="http://schemas.microsoft.com/office/drawing/2014/main" val="139366664"/>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01100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(ALEGERE_TIP2)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011</a:t>
                      </a:r>
                      <a:r>
                        <a:rPr lang="en-US" sz="1200" dirty="0">
                          <a:latin typeface="Times New Roman" panose="02020603050405020304" pitchFamily="18" charset="0"/>
                          <a:cs typeface="Times New Roman" panose="02020603050405020304" pitchFamily="18" charset="0"/>
                        </a:rPr>
                        <a:t>01111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00110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(IONI_2)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11110</a:t>
                      </a:r>
                    </a:p>
                  </a:txBody>
                  <a:tcPr anchor="ctr"/>
                </a:tc>
                <a:extLst>
                  <a:ext uri="{0D108BD9-81ED-4DB2-BD59-A6C34878D82A}">
                    <a16:rowId xmlns:a16="http://schemas.microsoft.com/office/drawing/2014/main" val="2199852474"/>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10111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(OND_1)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11001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11110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(RACIRE_2)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010000</a:t>
                      </a:r>
                    </a:p>
                  </a:txBody>
                  <a:tcPr anchor="ctr"/>
                </a:tc>
                <a:extLst>
                  <a:ext uri="{0D108BD9-81ED-4DB2-BD59-A6C34878D82A}">
                    <a16:rowId xmlns:a16="http://schemas.microsoft.com/office/drawing/2014/main" val="530742295"/>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10101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(OND_2)</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11001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00011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(PARFUM_3)</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11111</a:t>
                      </a:r>
                    </a:p>
                  </a:txBody>
                  <a:tcPr anchor="ctr"/>
                </a:tc>
                <a:extLst>
                  <a:ext uri="{0D108BD9-81ED-4DB2-BD59-A6C34878D82A}">
                    <a16:rowId xmlns:a16="http://schemas.microsoft.com/office/drawing/2014/main" val="3281219600"/>
                  </a:ext>
                </a:extLst>
              </a:tr>
              <a:tr h="4147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11001</a:t>
                      </a:r>
                    </a:p>
                    <a:p>
                      <a:pPr algn="ctr"/>
                      <a:r>
                        <a:rPr lang="en-US" sz="1200" dirty="0">
                          <a:latin typeface="Times New Roman" panose="02020603050405020304" pitchFamily="18" charset="0"/>
                          <a:cs typeface="Times New Roman" panose="02020603050405020304" pitchFamily="18" charset="0"/>
                        </a:rPr>
                        <a:t>(NMK)</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000010</a:t>
                      </a:r>
                    </a:p>
                  </a:txBody>
                  <a:tcPr anchor="ctr"/>
                </a:tc>
                <a:tc>
                  <a:txBody>
                    <a:bodyPr/>
                    <a:lstStyle/>
                    <a:p>
                      <a:pPr algn="ctr"/>
                      <a:r>
                        <a:rPr lang="en-US" sz="1200" dirty="0"/>
                        <a:t>11111</a:t>
                      </a:r>
                    </a:p>
                    <a:p>
                      <a:pPr algn="ctr"/>
                      <a:r>
                        <a:rPr lang="en-US" sz="1200" dirty="0"/>
                        <a:t>(STOP)</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000001</a:t>
                      </a:r>
                    </a:p>
                  </a:txBody>
                  <a:tcPr anchor="ctr"/>
                </a:tc>
                <a:extLst>
                  <a:ext uri="{0D108BD9-81ED-4DB2-BD59-A6C34878D82A}">
                    <a16:rowId xmlns:a16="http://schemas.microsoft.com/office/drawing/2014/main" val="3161636692"/>
                  </a:ext>
                </a:extLst>
              </a:tr>
              <a:tr h="35577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11010</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(RACIRE_1)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0</a:t>
                      </a:r>
                    </a:p>
                  </a:txBody>
                  <a:tcPr anchor="ctr"/>
                </a:tc>
                <a:tc>
                  <a:txBody>
                    <a:bodyPr/>
                    <a:lstStyle/>
                    <a:p>
                      <a:pPr algn="ctr"/>
                      <a:r>
                        <a:rPr lang="en-US" sz="1200" dirty="0">
                          <a:solidFill>
                            <a:srgbClr val="FF0000"/>
                          </a:solidFill>
                          <a:latin typeface="Times New Roman" panose="02020603050405020304" pitchFamily="18" charset="0"/>
                          <a:cs typeface="Times New Roman" panose="02020603050405020304" pitchFamily="18" charset="0"/>
                        </a:rPr>
                        <a:t>110</a:t>
                      </a:r>
                      <a:r>
                        <a:rPr lang="en-US" sz="1200" dirty="0">
                          <a:latin typeface="Times New Roman" panose="02020603050405020304" pitchFamily="18" charset="0"/>
                          <a:cs typeface="Times New Roman" panose="02020603050405020304" pitchFamily="18" charset="0"/>
                        </a:rPr>
                        <a:t>11111</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72870493"/>
                  </a:ext>
                </a:extLst>
              </a:tr>
            </a:tbl>
          </a:graphicData>
        </a:graphic>
      </p:graphicFrame>
      <p:sp>
        <p:nvSpPr>
          <p:cNvPr id="3" name="TextBox 2">
            <a:extLst>
              <a:ext uri="{FF2B5EF4-FFF2-40B4-BE49-F238E27FC236}">
                <a16:creationId xmlns:a16="http://schemas.microsoft.com/office/drawing/2014/main" id="{47AEE712-98D6-4BFC-8C82-9A3A2B86B62F}"/>
              </a:ext>
            </a:extLst>
          </p:cNvPr>
          <p:cNvSpPr txBox="1"/>
          <p:nvPr/>
        </p:nvSpPr>
        <p:spPr>
          <a:xfrm>
            <a:off x="9383697" y="1578896"/>
            <a:ext cx="2540000" cy="2308324"/>
          </a:xfrm>
          <a:prstGeom prst="rect">
            <a:avLst/>
          </a:prstGeom>
          <a:noFill/>
        </p:spPr>
        <p:txBody>
          <a:bodyPr wrap="square" rtlCol="0">
            <a:spAutoFit/>
          </a:bodyPr>
          <a:lstStyle/>
          <a:p>
            <a:r>
              <a:rPr lang="en-US" sz="1600" dirty="0" err="1"/>
              <a:t>Codificam</a:t>
            </a:r>
            <a:r>
              <a:rPr lang="en-US" sz="1600" dirty="0"/>
              <a:t> </a:t>
            </a:r>
            <a:r>
              <a:rPr lang="en-US" sz="1600" dirty="0" err="1"/>
              <a:t>variabilele</a:t>
            </a:r>
            <a:r>
              <a:rPr lang="en-US" sz="1600" dirty="0"/>
              <a:t> de </a:t>
            </a:r>
            <a:r>
              <a:rPr lang="en-US" sz="1600" dirty="0" err="1"/>
              <a:t>intrare</a:t>
            </a:r>
            <a:r>
              <a:rPr lang="en-US" sz="1600" dirty="0"/>
              <a:t> </a:t>
            </a:r>
            <a:r>
              <a:rPr lang="en-US" sz="1600" dirty="0" err="1"/>
              <a:t>astfel</a:t>
            </a:r>
            <a:r>
              <a:rPr lang="en-US" sz="1600" dirty="0"/>
              <a:t>:</a:t>
            </a:r>
          </a:p>
          <a:p>
            <a:r>
              <a:rPr lang="en-US" sz="1600" dirty="0"/>
              <a:t>000-USCARE</a:t>
            </a:r>
          </a:p>
          <a:p>
            <a:r>
              <a:rPr lang="en-US" sz="1600" dirty="0"/>
              <a:t>001-DIRECTIE</a:t>
            </a:r>
          </a:p>
          <a:p>
            <a:r>
              <a:rPr lang="en-US" sz="1600" dirty="0"/>
              <a:t>010-ONDULARE</a:t>
            </a:r>
          </a:p>
          <a:p>
            <a:r>
              <a:rPr lang="en-US" sz="1600" dirty="0"/>
              <a:t>011-PARFUM</a:t>
            </a:r>
          </a:p>
          <a:p>
            <a:r>
              <a:rPr lang="en-US" sz="1600" dirty="0"/>
              <a:t>100-DURATA</a:t>
            </a:r>
          </a:p>
          <a:p>
            <a:r>
              <a:rPr lang="en-US" sz="1600" dirty="0"/>
              <a:t>101-IONI</a:t>
            </a:r>
          </a:p>
          <a:p>
            <a:r>
              <a:rPr lang="en-US" sz="1600" dirty="0"/>
              <a:t>110-X</a:t>
            </a:r>
          </a:p>
        </p:txBody>
      </p:sp>
      <p:sp>
        <p:nvSpPr>
          <p:cNvPr id="4" name="TextBox 3">
            <a:extLst>
              <a:ext uri="{FF2B5EF4-FFF2-40B4-BE49-F238E27FC236}">
                <a16:creationId xmlns:a16="http://schemas.microsoft.com/office/drawing/2014/main" id="{168DE32F-0E36-42F7-A442-BA4970E5CCF1}"/>
              </a:ext>
            </a:extLst>
          </p:cNvPr>
          <p:cNvSpPr txBox="1"/>
          <p:nvPr/>
        </p:nvSpPr>
        <p:spPr>
          <a:xfrm>
            <a:off x="9383697" y="3848709"/>
            <a:ext cx="2592280" cy="1815882"/>
          </a:xfrm>
          <a:prstGeom prst="rect">
            <a:avLst/>
          </a:prstGeom>
          <a:noFill/>
        </p:spPr>
        <p:txBody>
          <a:bodyPr wrap="square" rtlCol="0">
            <a:spAutoFit/>
          </a:bodyPr>
          <a:lstStyle/>
          <a:p>
            <a:r>
              <a:rPr lang="en-US" sz="1600" dirty="0" err="1"/>
              <a:t>Ordinea</a:t>
            </a:r>
            <a:r>
              <a:rPr lang="en-US" sz="1600" dirty="0"/>
              <a:t> </a:t>
            </a:r>
            <a:r>
              <a:rPr lang="en-US" sz="1600" dirty="0" err="1"/>
              <a:t>iesirilor</a:t>
            </a:r>
            <a:r>
              <a:rPr lang="en-US" sz="1600" dirty="0"/>
              <a:t>:</a:t>
            </a:r>
          </a:p>
          <a:p>
            <a:r>
              <a:rPr lang="en-US" sz="1600" dirty="0"/>
              <a:t>L1</a:t>
            </a:r>
          </a:p>
          <a:p>
            <a:r>
              <a:rPr lang="en-US" sz="1600" dirty="0"/>
              <a:t>L2</a:t>
            </a:r>
          </a:p>
          <a:p>
            <a:r>
              <a:rPr lang="en-US" sz="1600" dirty="0"/>
              <a:t>L3</a:t>
            </a:r>
          </a:p>
          <a:p>
            <a:r>
              <a:rPr lang="en-US" sz="1600" dirty="0"/>
              <a:t>L4</a:t>
            </a:r>
          </a:p>
          <a:p>
            <a:r>
              <a:rPr lang="en-US" sz="1600" dirty="0"/>
              <a:t>L5</a:t>
            </a:r>
          </a:p>
          <a:p>
            <a:r>
              <a:rPr lang="en-US" sz="1600" dirty="0"/>
              <a:t>L6</a:t>
            </a:r>
          </a:p>
        </p:txBody>
      </p:sp>
    </p:spTree>
    <p:extLst>
      <p:ext uri="{BB962C8B-B14F-4D97-AF65-F5344CB8AC3E}">
        <p14:creationId xmlns:p14="http://schemas.microsoft.com/office/powerpoint/2010/main" val="118961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2B31-4889-2161-9EC2-20BCA34DED35}"/>
              </a:ext>
            </a:extLst>
          </p:cNvPr>
          <p:cNvSpPr>
            <a:spLocks noGrp="1"/>
          </p:cNvSpPr>
          <p:nvPr>
            <p:ph type="title"/>
          </p:nvPr>
        </p:nvSpPr>
        <p:spPr>
          <a:xfrm>
            <a:off x="781715" y="0"/>
            <a:ext cx="10353762" cy="452761"/>
          </a:xfrm>
        </p:spPr>
        <p:txBody>
          <a:bodyPr>
            <a:normAutofit fontScale="90000"/>
          </a:bodyPr>
          <a:lstStyle/>
          <a:p>
            <a:r>
              <a:rPr lang="ro-RO" dirty="0"/>
              <a:t>Organigrama</a:t>
            </a:r>
            <a:endParaRPr lang="en-US" dirty="0"/>
          </a:p>
        </p:txBody>
      </p:sp>
      <p:pic>
        <p:nvPicPr>
          <p:cNvPr id="6" name="Picture 5">
            <a:extLst>
              <a:ext uri="{FF2B5EF4-FFF2-40B4-BE49-F238E27FC236}">
                <a16:creationId xmlns:a16="http://schemas.microsoft.com/office/drawing/2014/main" id="{A82254EC-9BE8-4F93-82DB-682F64A50B25}"/>
              </a:ext>
            </a:extLst>
          </p:cNvPr>
          <p:cNvPicPr>
            <a:picLocks/>
          </p:cNvPicPr>
          <p:nvPr/>
        </p:nvPicPr>
        <p:blipFill>
          <a:blip r:embed="rId2"/>
          <a:stretch>
            <a:fillRect/>
          </a:stretch>
        </p:blipFill>
        <p:spPr>
          <a:xfrm>
            <a:off x="0" y="570155"/>
            <a:ext cx="12202233" cy="6287845"/>
          </a:xfrm>
          <a:prstGeom prst="rect">
            <a:avLst/>
          </a:prstGeom>
        </p:spPr>
      </p:pic>
    </p:spTree>
    <p:extLst>
      <p:ext uri="{BB962C8B-B14F-4D97-AF65-F5344CB8AC3E}">
        <p14:creationId xmlns:p14="http://schemas.microsoft.com/office/powerpoint/2010/main" val="423911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91CC-4E7D-3B5C-9F1A-B2E22B42FBB5}"/>
              </a:ext>
            </a:extLst>
          </p:cNvPr>
          <p:cNvSpPr>
            <a:spLocks noGrp="1"/>
          </p:cNvSpPr>
          <p:nvPr>
            <p:ph type="title"/>
          </p:nvPr>
        </p:nvSpPr>
        <p:spPr/>
        <p:txBody>
          <a:bodyPr/>
          <a:lstStyle/>
          <a:p>
            <a:r>
              <a:rPr lang="ro-RO" dirty="0"/>
              <a:t>Calculul lungimii microinstrucțiunii</a:t>
            </a:r>
            <a:endParaRPr lang="en-US" dirty="0"/>
          </a:p>
        </p:txBody>
      </p:sp>
      <p:sp>
        <p:nvSpPr>
          <p:cNvPr id="3" name="Content Placeholder 2">
            <a:extLst>
              <a:ext uri="{FF2B5EF4-FFF2-40B4-BE49-F238E27FC236}">
                <a16:creationId xmlns:a16="http://schemas.microsoft.com/office/drawing/2014/main" id="{02E0B5D7-68BD-4DF2-9538-ED120F9262D2}"/>
              </a:ext>
            </a:extLst>
          </p:cNvPr>
          <p:cNvSpPr>
            <a:spLocks noGrp="1"/>
          </p:cNvSpPr>
          <p:nvPr>
            <p:ph idx="1"/>
          </p:nvPr>
        </p:nvSpPr>
        <p:spPr>
          <a:xfrm>
            <a:off x="913795" y="1732449"/>
            <a:ext cx="10353762" cy="1894671"/>
          </a:xfrm>
        </p:spPr>
        <p:txBody>
          <a:bodyPr/>
          <a:lstStyle/>
          <a:p>
            <a:r>
              <a:rPr lang="ro-RO" dirty="0"/>
              <a:t>Automatul conține:</a:t>
            </a:r>
          </a:p>
          <a:p>
            <a:r>
              <a:rPr lang="ro-RO" dirty="0"/>
              <a:t>- </a:t>
            </a:r>
            <a:r>
              <a:rPr lang="en-US" dirty="0"/>
              <a:t>6</a:t>
            </a:r>
            <a:r>
              <a:rPr lang="ro-RO" dirty="0"/>
              <a:t> ieșiri</a:t>
            </a:r>
          </a:p>
          <a:p>
            <a:r>
              <a:rPr lang="ro-RO" dirty="0"/>
              <a:t>- </a:t>
            </a:r>
            <a:r>
              <a:rPr lang="en-US" dirty="0"/>
              <a:t>30</a:t>
            </a:r>
            <a:r>
              <a:rPr lang="ro-RO" dirty="0"/>
              <a:t> de stări</a:t>
            </a:r>
          </a:p>
          <a:p>
            <a:r>
              <a:rPr lang="ro-RO" dirty="0"/>
              <a:t>- 6 intrări</a:t>
            </a:r>
            <a:endParaRPr lang="en-US" dirty="0"/>
          </a:p>
        </p:txBody>
      </p:sp>
      <p:sp>
        <p:nvSpPr>
          <p:cNvPr id="4" name="TextBox 3">
            <a:extLst>
              <a:ext uri="{FF2B5EF4-FFF2-40B4-BE49-F238E27FC236}">
                <a16:creationId xmlns:a16="http://schemas.microsoft.com/office/drawing/2014/main" id="{947A8E2D-1710-7C3E-4C61-780390DC138A}"/>
              </a:ext>
            </a:extLst>
          </p:cNvPr>
          <p:cNvSpPr txBox="1"/>
          <p:nvPr/>
        </p:nvSpPr>
        <p:spPr>
          <a:xfrm>
            <a:off x="1026160" y="3891280"/>
            <a:ext cx="3701654" cy="461665"/>
          </a:xfrm>
          <a:prstGeom prst="rect">
            <a:avLst/>
          </a:prstGeom>
          <a:noFill/>
        </p:spPr>
        <p:txBody>
          <a:bodyPr wrap="none" rtlCol="0">
            <a:spAutoFit/>
          </a:bodyPr>
          <a:lstStyle/>
          <a:p>
            <a:r>
              <a:rPr lang="ro-RO" sz="2400" dirty="0">
                <a:latin typeface="Times New Roman" panose="02020603050405020304" pitchFamily="18" charset="0"/>
                <a:cs typeface="Times New Roman" panose="02020603050405020304" pitchFamily="18" charset="0"/>
              </a:rPr>
              <a:t>L</a:t>
            </a:r>
            <a:r>
              <a:rPr lang="ro-RO" sz="2400" baseline="-25000" dirty="0">
                <a:latin typeface="Times New Roman" panose="02020603050405020304" pitchFamily="18" charset="0"/>
                <a:cs typeface="Times New Roman" panose="02020603050405020304" pitchFamily="18" charset="0"/>
              </a:rPr>
              <a:t>µi tip 1 </a:t>
            </a:r>
            <a:r>
              <a:rPr lang="ro-RO" sz="2400" dirty="0">
                <a:latin typeface="Times New Roman" panose="02020603050405020304" pitchFamily="18" charset="0"/>
                <a:cs typeface="Times New Roman" panose="02020603050405020304" pitchFamily="18" charset="0"/>
              </a:rPr>
              <a:t>= </a:t>
            </a:r>
            <a:r>
              <a:rPr lang="en-US" sz="2400" dirty="0"/>
              <a:t>1 + </a:t>
            </a:r>
            <a:r>
              <a:rPr lang="en-US" sz="2400" dirty="0" err="1"/>
              <a:t>n</a:t>
            </a:r>
            <a:r>
              <a:rPr lang="en-US" sz="2400" baseline="-25000" dirty="0" err="1"/>
              <a:t>out</a:t>
            </a:r>
            <a:r>
              <a:rPr lang="en-US" sz="2400" baseline="-25000" dirty="0"/>
              <a:t> </a:t>
            </a:r>
            <a:r>
              <a:rPr lang="en-US" sz="2400" dirty="0"/>
              <a:t>= </a:t>
            </a:r>
            <a:r>
              <a:rPr lang="ro-RO" sz="2400" dirty="0">
                <a:latin typeface="Times New Roman" panose="02020603050405020304" pitchFamily="18" charset="0"/>
                <a:cs typeface="Times New Roman" panose="02020603050405020304" pitchFamily="18" charset="0"/>
              </a:rPr>
              <a:t>1 + </a:t>
            </a:r>
            <a:r>
              <a:rPr lang="en-US" sz="2400" dirty="0">
                <a:latin typeface="Times New Roman" panose="02020603050405020304" pitchFamily="18" charset="0"/>
                <a:cs typeface="Times New Roman" panose="02020603050405020304" pitchFamily="18" charset="0"/>
              </a:rPr>
              <a:t>6</a:t>
            </a:r>
            <a:r>
              <a:rPr lang="ro-RO"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7</a:t>
            </a:r>
          </a:p>
        </p:txBody>
      </p:sp>
      <p:sp>
        <p:nvSpPr>
          <p:cNvPr id="5" name="TextBox 4">
            <a:extLst>
              <a:ext uri="{FF2B5EF4-FFF2-40B4-BE49-F238E27FC236}">
                <a16:creationId xmlns:a16="http://schemas.microsoft.com/office/drawing/2014/main" id="{9D84299C-4BBF-78B8-5B16-F7AE87EBF598}"/>
              </a:ext>
            </a:extLst>
          </p:cNvPr>
          <p:cNvSpPr txBox="1"/>
          <p:nvPr/>
        </p:nvSpPr>
        <p:spPr>
          <a:xfrm>
            <a:off x="1026160" y="4386272"/>
            <a:ext cx="4955203" cy="461665"/>
          </a:xfrm>
          <a:prstGeom prst="rect">
            <a:avLst/>
          </a:prstGeom>
          <a:noFill/>
        </p:spPr>
        <p:txBody>
          <a:bodyPr wrap="none" rtlCol="0">
            <a:spAutoFit/>
          </a:bodyPr>
          <a:lstStyle/>
          <a:p>
            <a:r>
              <a:rPr lang="ro-RO" sz="2400" dirty="0">
                <a:latin typeface="Times New Roman" panose="02020603050405020304" pitchFamily="18" charset="0"/>
                <a:cs typeface="Times New Roman" panose="02020603050405020304" pitchFamily="18" charset="0"/>
              </a:rPr>
              <a:t>L</a:t>
            </a:r>
            <a:r>
              <a:rPr lang="ro-RO" sz="2400" baseline="-25000" dirty="0">
                <a:latin typeface="Times New Roman" panose="02020603050405020304" pitchFamily="18" charset="0"/>
                <a:cs typeface="Times New Roman" panose="02020603050405020304" pitchFamily="18" charset="0"/>
              </a:rPr>
              <a:t>µi tip 0 </a:t>
            </a:r>
            <a:r>
              <a:rPr lang="ro-RO" sz="2400" dirty="0">
                <a:latin typeface="Times New Roman" panose="02020603050405020304" pitchFamily="18" charset="0"/>
                <a:cs typeface="Times New Roman" panose="02020603050405020304" pitchFamily="18" charset="0"/>
              </a:rPr>
              <a:t>= </a:t>
            </a:r>
            <a:r>
              <a:rPr lang="en-US" sz="2400" dirty="0"/>
              <a:t>1 + </a:t>
            </a:r>
            <a:r>
              <a:rPr lang="en-US" sz="2400" dirty="0" err="1"/>
              <a:t>n</a:t>
            </a:r>
            <a:r>
              <a:rPr lang="en-US" sz="2400" baseline="-25000" dirty="0" err="1"/>
              <a:t>ci</a:t>
            </a:r>
            <a:r>
              <a:rPr lang="en-US" sz="2400" dirty="0"/>
              <a:t> + n</a:t>
            </a:r>
            <a:r>
              <a:rPr lang="en-US" sz="2400" baseline="-25000" dirty="0"/>
              <a:t>adr0</a:t>
            </a:r>
            <a:r>
              <a:rPr lang="en-US" sz="2400" dirty="0">
                <a:latin typeface="Times New Roman" panose="02020603050405020304" pitchFamily="18" charset="0"/>
                <a:cs typeface="Times New Roman" panose="02020603050405020304" pitchFamily="18" charset="0"/>
              </a:rPr>
              <a:t> = </a:t>
            </a:r>
            <a:r>
              <a:rPr lang="ro-RO" sz="2400" dirty="0">
                <a:latin typeface="Times New Roman" panose="02020603050405020304" pitchFamily="18" charset="0"/>
                <a:cs typeface="Times New Roman" panose="02020603050405020304" pitchFamily="18" charset="0"/>
              </a:rPr>
              <a:t>1 + 3 + 5 = 9</a:t>
            </a:r>
            <a:endParaRPr 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5A6C5B9-B63E-AB51-0461-A5D7653164EB}"/>
              </a:ext>
            </a:extLst>
          </p:cNvPr>
          <p:cNvSpPr txBox="1"/>
          <p:nvPr/>
        </p:nvSpPr>
        <p:spPr>
          <a:xfrm>
            <a:off x="1026160" y="4847937"/>
            <a:ext cx="4097597" cy="461665"/>
          </a:xfrm>
          <a:prstGeom prst="rect">
            <a:avLst/>
          </a:prstGeom>
          <a:noFill/>
        </p:spPr>
        <p:txBody>
          <a:bodyPr wrap="none" rtlCol="0">
            <a:spAutoFit/>
          </a:bodyPr>
          <a:lstStyle/>
          <a:p>
            <a:r>
              <a:rPr lang="ro-RO" sz="2400" dirty="0">
                <a:latin typeface="Times New Roman" panose="02020603050405020304" pitchFamily="18" charset="0"/>
                <a:cs typeface="Times New Roman" panose="02020603050405020304" pitchFamily="18" charset="0"/>
              </a:rPr>
              <a:t>L</a:t>
            </a:r>
            <a:r>
              <a:rPr lang="ro-RO" sz="2400" baseline="-25000" dirty="0">
                <a:latin typeface="Times New Roman" panose="02020603050405020304" pitchFamily="18" charset="0"/>
                <a:cs typeface="Times New Roman" panose="02020603050405020304" pitchFamily="18" charset="0"/>
              </a:rPr>
              <a:t>µi </a:t>
            </a:r>
            <a:r>
              <a:rPr lang="ro-RO"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max</a:t>
            </a:r>
            <a:r>
              <a:rPr lang="nn-NO" sz="2400" dirty="0"/>
              <a:t>(L</a:t>
            </a:r>
            <a:r>
              <a:rPr lang="nn-NO" sz="2400" baseline="-25000" dirty="0"/>
              <a:t>μi Tip 1 </a:t>
            </a:r>
            <a:r>
              <a:rPr lang="nn-NO" sz="2400" dirty="0"/>
              <a:t>, L</a:t>
            </a:r>
            <a:r>
              <a:rPr lang="nn-NO" sz="2400" baseline="-25000" dirty="0"/>
              <a:t>μi Tip 0 </a:t>
            </a:r>
            <a:r>
              <a:rPr lang="nn-NO" sz="2400" dirty="0"/>
              <a:t>) </a:t>
            </a:r>
            <a:r>
              <a:rPr lang="ro-RO" sz="2400" dirty="0">
                <a:latin typeface="Times New Roman" panose="02020603050405020304" pitchFamily="18" charset="0"/>
                <a:cs typeface="Times New Roman" panose="02020603050405020304" pitchFamily="18" charset="0"/>
              </a:rPr>
              <a:t>= 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0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8E36E5-CC24-3B2E-4873-07381586C7D9}"/>
              </a:ext>
            </a:extLst>
          </p:cNvPr>
          <p:cNvGraphicFramePr>
            <a:graphicFrameLocks noGrp="1"/>
          </p:cNvGraphicFramePr>
          <p:nvPr>
            <p:ph idx="1"/>
            <p:extLst>
              <p:ext uri="{D42A27DB-BD31-4B8C-83A1-F6EECF244321}">
                <p14:modId xmlns:p14="http://schemas.microsoft.com/office/powerpoint/2010/main" val="4022473247"/>
              </p:ext>
            </p:extLst>
          </p:nvPr>
        </p:nvGraphicFramePr>
        <p:xfrm>
          <a:off x="701040" y="106680"/>
          <a:ext cx="10393680" cy="6644640"/>
        </p:xfrm>
        <a:graphic>
          <a:graphicData uri="http://schemas.openxmlformats.org/drawingml/2006/table">
            <a:tbl>
              <a:tblPr firstRow="1" firstCol="1" bandRow="1">
                <a:tableStyleId>{775DCB02-9BB8-47FD-8907-85C794F793BA}</a:tableStyleId>
              </a:tblPr>
              <a:tblGrid>
                <a:gridCol w="975729">
                  <a:extLst>
                    <a:ext uri="{9D8B030D-6E8A-4147-A177-3AD203B41FA5}">
                      <a16:colId xmlns:a16="http://schemas.microsoft.com/office/drawing/2014/main" val="1947614360"/>
                    </a:ext>
                  </a:extLst>
                </a:gridCol>
                <a:gridCol w="3972191">
                  <a:extLst>
                    <a:ext uri="{9D8B030D-6E8A-4147-A177-3AD203B41FA5}">
                      <a16:colId xmlns:a16="http://schemas.microsoft.com/office/drawing/2014/main" val="4221755891"/>
                    </a:ext>
                  </a:extLst>
                </a:gridCol>
                <a:gridCol w="1320800">
                  <a:extLst>
                    <a:ext uri="{9D8B030D-6E8A-4147-A177-3AD203B41FA5}">
                      <a16:colId xmlns:a16="http://schemas.microsoft.com/office/drawing/2014/main" val="758528425"/>
                    </a:ext>
                  </a:extLst>
                </a:gridCol>
                <a:gridCol w="1381760">
                  <a:extLst>
                    <a:ext uri="{9D8B030D-6E8A-4147-A177-3AD203B41FA5}">
                      <a16:colId xmlns:a16="http://schemas.microsoft.com/office/drawing/2014/main" val="2861489205"/>
                    </a:ext>
                  </a:extLst>
                </a:gridCol>
                <a:gridCol w="1371600">
                  <a:extLst>
                    <a:ext uri="{9D8B030D-6E8A-4147-A177-3AD203B41FA5}">
                      <a16:colId xmlns:a16="http://schemas.microsoft.com/office/drawing/2014/main" val="82868185"/>
                    </a:ext>
                  </a:extLst>
                </a:gridCol>
                <a:gridCol w="1371600">
                  <a:extLst>
                    <a:ext uri="{9D8B030D-6E8A-4147-A177-3AD203B41FA5}">
                      <a16:colId xmlns:a16="http://schemas.microsoft.com/office/drawing/2014/main" val="1144821198"/>
                    </a:ext>
                  </a:extLst>
                </a:gridCol>
              </a:tblGrid>
              <a:tr h="304335">
                <a:tc>
                  <a:txBody>
                    <a:bodyPr/>
                    <a:lstStyle/>
                    <a:p>
                      <a:pPr algn="ctr"/>
                      <a:r>
                        <a:rPr lang="ro-RO" sz="1600" dirty="0">
                          <a:latin typeface="Times New Roman" panose="02020603050405020304" pitchFamily="18" charset="0"/>
                          <a:cs typeface="Times New Roman" panose="02020603050405020304" pitchFamily="18" charset="0"/>
                        </a:rPr>
                        <a:t>Etapa</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tc>
                  <a:txBody>
                    <a:bodyPr/>
                    <a:lstStyle/>
                    <a:p>
                      <a:pPr algn="ctr"/>
                      <a:r>
                        <a:rPr lang="ro-RO" sz="1600" dirty="0">
                          <a:latin typeface="Times New Roman" panose="02020603050405020304" pitchFamily="18" charset="0"/>
                          <a:cs typeface="Times New Roman" panose="02020603050405020304" pitchFamily="18" charset="0"/>
                        </a:rPr>
                        <a:t>Conținutul etapei</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tc>
                  <a:txBody>
                    <a:bodyPr/>
                    <a:lstStyle/>
                    <a:p>
                      <a:pPr algn="ctr"/>
                      <a:r>
                        <a:rPr lang="ro-RO" sz="1600" dirty="0">
                          <a:latin typeface="Times New Roman" panose="02020603050405020304" pitchFamily="18" charset="0"/>
                          <a:cs typeface="Times New Roman" panose="02020603050405020304" pitchFamily="18" charset="0"/>
                        </a:rPr>
                        <a:t>Punctaj</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tc>
                  <a:txBody>
                    <a:bodyPr/>
                    <a:lstStyle/>
                    <a:p>
                      <a:pPr algn="ctr"/>
                      <a:r>
                        <a:rPr lang="ro-RO" sz="1600" dirty="0">
                          <a:latin typeface="Times New Roman" panose="02020603050405020304" pitchFamily="18" charset="0"/>
                          <a:cs typeface="Times New Roman" panose="02020603050405020304" pitchFamily="18" charset="0"/>
                        </a:rPr>
                        <a:t>Andrei</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ro-RO" sz="1600" dirty="0">
                          <a:latin typeface="Times New Roman" panose="02020603050405020304" pitchFamily="18" charset="0"/>
                          <a:cs typeface="Times New Roman" panose="02020603050405020304" pitchFamily="18" charset="0"/>
                        </a:rPr>
                        <a:t>David</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ro-RO" sz="1600" dirty="0">
                          <a:latin typeface="Times New Roman" panose="02020603050405020304" pitchFamily="18" charset="0"/>
                          <a:cs typeface="Times New Roman" panose="02020603050405020304" pitchFamily="18" charset="0"/>
                        </a:rPr>
                        <a:t>George</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833209742"/>
                  </a:ext>
                </a:extLst>
              </a:tr>
              <a:tr h="304335">
                <a:tc>
                  <a:txBody>
                    <a:bodyPr/>
                    <a:lstStyle/>
                    <a:p>
                      <a:pPr algn="ctr"/>
                      <a:r>
                        <a:rPr lang="ro-RO" sz="16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err="1">
                          <a:latin typeface="Times New Roman" panose="02020603050405020304" pitchFamily="18" charset="0"/>
                          <a:cs typeface="Times New Roman" panose="02020603050405020304" pitchFamily="18" charset="0"/>
                        </a:rPr>
                        <a:t>Elaborarea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schemei</a:t>
                      </a:r>
                      <a:r>
                        <a:rPr lang="en-US" sz="1600" dirty="0">
                          <a:latin typeface="Times New Roman" panose="02020603050405020304" pitchFamily="18" charset="0"/>
                          <a:cs typeface="Times New Roman" panose="02020603050405020304" pitchFamily="18" charset="0"/>
                        </a:rPr>
                        <a:t> bloc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675625818"/>
                  </a:ext>
                </a:extLst>
              </a:tr>
              <a:tr h="304335">
                <a:tc>
                  <a:txBody>
                    <a:bodyPr/>
                    <a:lstStyle/>
                    <a:p>
                      <a:pPr algn="ctr"/>
                      <a:r>
                        <a:rPr lang="ro-RO" sz="16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err="1">
                          <a:latin typeface="Times New Roman" panose="02020603050405020304" pitchFamily="18" charset="0"/>
                          <a:cs typeface="Times New Roman" panose="02020603050405020304" pitchFamily="18" charset="0"/>
                        </a:rPr>
                        <a:t>Descrierea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funcţionării</a:t>
                      </a:r>
                      <a:r>
                        <a:rPr lang="en-US" sz="1600" dirty="0">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292447028"/>
                  </a:ext>
                </a:extLst>
              </a:tr>
              <a:tr h="304335">
                <a:tc>
                  <a:txBody>
                    <a:bodyPr/>
                    <a:lstStyle/>
                    <a:p>
                      <a:pPr algn="ctr"/>
                      <a:r>
                        <a:rPr lang="ro-RO" sz="16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err="1">
                          <a:latin typeface="Times New Roman" panose="02020603050405020304" pitchFamily="18" charset="0"/>
                          <a:cs typeface="Times New Roman" panose="02020603050405020304" pitchFamily="18" charset="0"/>
                        </a:rPr>
                        <a:t>Elaborarea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organigramei</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a:latin typeface="Times New Roman" panose="02020603050405020304" pitchFamily="18" charset="0"/>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a:latin typeface="Times New Roman" panose="02020603050405020304" pitchFamily="18" charset="0"/>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69390507"/>
                  </a:ext>
                </a:extLst>
              </a:tr>
              <a:tr h="525290">
                <a:tc>
                  <a:txBody>
                    <a:bodyPr/>
                    <a:lstStyle/>
                    <a:p>
                      <a:pPr algn="ctr"/>
                      <a:r>
                        <a:rPr lang="ro-RO" sz="16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err="1">
                          <a:latin typeface="Times New Roman" panose="02020603050405020304" pitchFamily="18" charset="0"/>
                          <a:cs typeface="Times New Roman" panose="02020603050405020304" pitchFamily="18" charset="0"/>
                        </a:rPr>
                        <a:t>Calculul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lungimii</a:t>
                      </a:r>
                      <a:endParaRPr lang="en-US" sz="1600" dirty="0">
                        <a:latin typeface="Times New Roman" panose="02020603050405020304" pitchFamily="18" charset="0"/>
                        <a:cs typeface="Times New Roman" panose="02020603050405020304" pitchFamily="18" charset="0"/>
                      </a:endParaRPr>
                    </a:p>
                    <a:p>
                      <a:pPr algn="ctr"/>
                      <a:r>
                        <a:rPr lang="en-US" sz="1600" dirty="0" err="1">
                          <a:latin typeface="Times New Roman" panose="02020603050405020304" pitchFamily="18" charset="0"/>
                          <a:cs typeface="Times New Roman" panose="02020603050405020304" pitchFamily="18" charset="0"/>
                        </a:rPr>
                        <a:t>microinstructiunii</a:t>
                      </a:r>
                      <a:r>
                        <a:rPr lang="en-US" sz="1600" dirty="0">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547902705"/>
                  </a:ext>
                </a:extLst>
              </a:tr>
              <a:tr h="525290">
                <a:tc>
                  <a:txBody>
                    <a:bodyPr/>
                    <a:lstStyle/>
                    <a:p>
                      <a:pPr algn="ctr"/>
                      <a:r>
                        <a:rPr lang="ro-RO" sz="1600" dirty="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600" dirty="0" err="1">
                          <a:latin typeface="Times New Roman" panose="02020603050405020304" pitchFamily="18" charset="0"/>
                          <a:cs typeface="Times New Roman" panose="02020603050405020304" pitchFamily="18" charset="0"/>
                        </a:rPr>
                        <a:t>Completarea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conţinutului</a:t>
                      </a:r>
                      <a:endParaRPr lang="en-US" sz="1600" dirty="0">
                        <a:latin typeface="Times New Roman" panose="02020603050405020304" pitchFamily="18" charset="0"/>
                        <a:cs typeface="Times New Roman" panose="02020603050405020304" pitchFamily="18" charset="0"/>
                      </a:endParaRPr>
                    </a:p>
                    <a:p>
                      <a:pPr algn="ctr"/>
                      <a:r>
                        <a:rPr lang="en-US" sz="1600" dirty="0" err="1">
                          <a:latin typeface="Times New Roman" panose="02020603050405020304" pitchFamily="18" charset="0"/>
                          <a:cs typeface="Times New Roman" panose="02020603050405020304" pitchFamily="18" charset="0"/>
                        </a:rPr>
                        <a:t>memoriei</a:t>
                      </a:r>
                      <a:r>
                        <a:rPr lang="en-US" sz="1600" dirty="0">
                          <a:latin typeface="Times New Roman" panose="02020603050405020304" pitchFamily="18" charset="0"/>
                          <a:cs typeface="Times New Roman" panose="02020603050405020304" pitchFamily="18" charset="0"/>
                        </a:rPr>
                        <a:t> de microprogram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18397577"/>
                  </a:ext>
                </a:extLst>
              </a:tr>
              <a:tr h="525290">
                <a:tc>
                  <a:txBody>
                    <a:bodyPr/>
                    <a:lstStyle/>
                    <a:p>
                      <a:pPr algn="ctr"/>
                      <a:r>
                        <a:rPr lang="ro-RO" sz="1600" dirty="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it-IT" sz="1600" dirty="0">
                          <a:latin typeface="Times New Roman" panose="02020603050405020304" pitchFamily="18" charset="0"/>
                          <a:cs typeface="Times New Roman" panose="02020603050405020304" pitchFamily="18" charset="0"/>
                        </a:rPr>
                        <a:t>Proiectarea schemei unităţii de</a:t>
                      </a:r>
                    </a:p>
                    <a:p>
                      <a:pPr algn="ctr"/>
                      <a:r>
                        <a:rPr lang="it-IT" sz="1600" dirty="0">
                          <a:latin typeface="Times New Roman" panose="02020603050405020304" pitchFamily="18" charset="0"/>
                          <a:cs typeface="Times New Roman" panose="02020603050405020304" pitchFamily="18" charset="0"/>
                        </a:rPr>
                        <a:t>comandă microprogramate</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066386815"/>
                  </a:ext>
                </a:extLst>
              </a:tr>
              <a:tr h="525290">
                <a:tc>
                  <a:txBody>
                    <a:bodyPr/>
                    <a:lstStyle/>
                    <a:p>
                      <a:pPr algn="ctr"/>
                      <a:r>
                        <a:rPr lang="ro-RO" sz="1600" dirty="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sz="1600" dirty="0" err="1">
                          <a:latin typeface="Times New Roman" panose="02020603050405020304" pitchFamily="18" charset="0"/>
                          <a:cs typeface="Times New Roman" panose="02020603050405020304" pitchFamily="18" charset="0"/>
                        </a:rPr>
                        <a:t>Alegerea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componentelor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digitale</a:t>
                      </a:r>
                      <a:endParaRPr lang="en-US" sz="1600" dirty="0">
                        <a:latin typeface="Times New Roman" panose="02020603050405020304" pitchFamily="18" charset="0"/>
                        <a:cs typeface="Times New Roman" panose="02020603050405020304" pitchFamily="18" charset="0"/>
                      </a:endParaRPr>
                    </a:p>
                    <a:p>
                      <a:pPr algn="ctr"/>
                      <a:r>
                        <a:rPr lang="en-US" sz="1600" dirty="0" err="1">
                          <a:latin typeface="Times New Roman" panose="02020603050405020304" pitchFamily="18" charset="0"/>
                          <a:cs typeface="Times New Roman" panose="02020603050405020304" pitchFamily="18" charset="0"/>
                        </a:rPr>
                        <a:t>folosite</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498819827"/>
                  </a:ext>
                </a:extLst>
              </a:tr>
              <a:tr h="304335">
                <a:tc>
                  <a:txBody>
                    <a:bodyPr/>
                    <a:lstStyle/>
                    <a:p>
                      <a:pPr algn="ctr"/>
                      <a:r>
                        <a:rPr lang="ro-RO" sz="1600" dirty="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sz="1600" dirty="0" err="1">
                          <a:latin typeface="Times New Roman" panose="02020603050405020304" pitchFamily="18" charset="0"/>
                          <a:cs typeface="Times New Roman" panose="02020603050405020304" pitchFamily="18" charset="0"/>
                        </a:rPr>
                        <a:t>Proiectarea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cablajului</a:t>
                      </a:r>
                      <a:r>
                        <a:rPr lang="en-US" sz="1600" dirty="0">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211774790"/>
                  </a:ext>
                </a:extLst>
              </a:tr>
              <a:tr h="525290">
                <a:tc>
                  <a:txBody>
                    <a:bodyPr/>
                    <a:lstStyle/>
                    <a:p>
                      <a:pPr algn="ctr"/>
                      <a:r>
                        <a:rPr lang="ro-RO" sz="1600" dirty="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1600" dirty="0" err="1">
                          <a:latin typeface="Times New Roman" panose="02020603050405020304" pitchFamily="18" charset="0"/>
                          <a:cs typeface="Times New Roman" panose="02020603050405020304" pitchFamily="18" charset="0"/>
                        </a:rPr>
                        <a:t>Scrierea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documentaţiei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pentru</a:t>
                      </a:r>
                      <a:endParaRPr lang="en-US" sz="1600" dirty="0">
                        <a:latin typeface="Times New Roman" panose="02020603050405020304" pitchFamily="18" charset="0"/>
                        <a:cs typeface="Times New Roman" panose="02020603050405020304" pitchFamily="18" charset="0"/>
                      </a:endParaRPr>
                    </a:p>
                    <a:p>
                      <a:pPr algn="ctr"/>
                      <a:r>
                        <a:rPr lang="en-US" sz="1600" dirty="0" err="1">
                          <a:latin typeface="Times New Roman" panose="02020603050405020304" pitchFamily="18" charset="0"/>
                          <a:cs typeface="Times New Roman" panose="02020603050405020304" pitchFamily="18" charset="0"/>
                        </a:rPr>
                        <a:t>activităţile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derulate</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2269511036"/>
                  </a:ext>
                </a:extLst>
              </a:tr>
              <a:tr h="525290">
                <a:tc>
                  <a:txBody>
                    <a:bodyPr/>
                    <a:lstStyle/>
                    <a:p>
                      <a:pPr algn="ctr"/>
                      <a:r>
                        <a:rPr lang="ro-RO" sz="1600" dirty="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1600" dirty="0" err="1">
                          <a:latin typeface="Times New Roman" panose="02020603050405020304" pitchFamily="18" charset="0"/>
                          <a:cs typeface="Times New Roman" panose="02020603050405020304" pitchFamily="18" charset="0"/>
                        </a:rPr>
                        <a:t>Integrarea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documentaţiei</a:t>
                      </a:r>
                      <a:r>
                        <a:rPr lang="en-US" sz="1600" dirty="0">
                          <a:latin typeface="Times New Roman" panose="02020603050405020304" pitchFamily="18" charset="0"/>
                          <a:cs typeface="Times New Roman" panose="02020603050405020304" pitchFamily="18" charset="0"/>
                        </a:rPr>
                        <a:t> de</a:t>
                      </a:r>
                    </a:p>
                    <a:p>
                      <a:pPr algn="ctr"/>
                      <a:r>
                        <a:rPr lang="en-US" sz="1600" dirty="0" err="1">
                          <a:latin typeface="Times New Roman" panose="02020603050405020304" pitchFamily="18" charset="0"/>
                          <a:cs typeface="Times New Roman" panose="02020603050405020304" pitchFamily="18" charset="0"/>
                        </a:rPr>
                        <a:t>proiect</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808478935"/>
                  </a:ext>
                </a:extLst>
              </a:tr>
              <a:tr h="304335">
                <a:tc>
                  <a:txBody>
                    <a:bodyPr/>
                    <a:lstStyle/>
                    <a:p>
                      <a:pPr algn="ctr"/>
                      <a:r>
                        <a:rPr lang="ro-RO" sz="1600" dirty="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sz="1600" dirty="0" err="1">
                          <a:latin typeface="Times New Roman" panose="02020603050405020304" pitchFamily="18" charset="0"/>
                          <a:cs typeface="Times New Roman" panose="02020603050405020304" pitchFamily="18" charset="0"/>
                        </a:rPr>
                        <a:t>Elaborarea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prezentării</a:t>
                      </a:r>
                      <a:r>
                        <a:rPr lang="en-US" sz="1600" dirty="0">
                          <a:latin typeface="Times New Roman" panose="02020603050405020304" pitchFamily="18" charset="0"/>
                          <a:cs typeface="Times New Roman" panose="02020603050405020304" pitchFamily="18" charset="0"/>
                        </a:rPr>
                        <a:t> .pptx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ro-RO" sz="1600" dirty="0">
                          <a:latin typeface="Times New Roman" panose="02020603050405020304" pitchFamily="18" charset="0"/>
                          <a:cs typeface="Times New Roman" panose="02020603050405020304" pitchFamily="18" charset="0"/>
                        </a:rPr>
                        <a:t>x</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512954801"/>
                  </a:ext>
                </a:extLst>
              </a:tr>
              <a:tr h="750415">
                <a:tc>
                  <a:txBody>
                    <a:bodyPr/>
                    <a:lstStyle/>
                    <a:p>
                      <a:pPr algn="ctr"/>
                      <a:r>
                        <a:rPr lang="ro-RO" sz="1600" dirty="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Upload </a:t>
                      </a:r>
                      <a:r>
                        <a:rPr lang="en-US" sz="1600" dirty="0" err="1">
                          <a:latin typeface="Times New Roman" panose="02020603050405020304" pitchFamily="18" charset="0"/>
                          <a:cs typeface="Times New Roman" panose="02020603050405020304" pitchFamily="18" charset="0"/>
                        </a:rPr>
                        <a:t>proiect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prezentare</a:t>
                      </a:r>
                      <a:r>
                        <a:rPr lang="en-US" sz="1600" dirty="0">
                          <a:latin typeface="Times New Roman" panose="02020603050405020304" pitchFamily="18" charset="0"/>
                          <a:cs typeface="Times New Roman" panose="02020603050405020304" pitchFamily="18" charset="0"/>
                        </a:rPr>
                        <a:t> pe</a:t>
                      </a:r>
                    </a:p>
                    <a:p>
                      <a:pPr algn="ctr"/>
                      <a:r>
                        <a:rPr lang="en-US" sz="1600" dirty="0">
                          <a:latin typeface="Times New Roman" panose="02020603050405020304" pitchFamily="18" charset="0"/>
                          <a:cs typeface="Times New Roman" panose="02020603050405020304" pitchFamily="18" charset="0"/>
                        </a:rPr>
                        <a:t>Moodle</a:t>
                      </a:r>
                    </a:p>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9072611"/>
                  </a:ext>
                </a:extLst>
              </a:tr>
              <a:tr h="304335">
                <a:tc>
                  <a:txBody>
                    <a:bodyPr/>
                    <a:lstStyle/>
                    <a:p>
                      <a:pPr algn="ctr"/>
                      <a:r>
                        <a:rPr lang="ro-RO" sz="1600" dirty="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latin typeface="Times New Roman" panose="02020603050405020304" pitchFamily="18" charset="0"/>
                          <a:cs typeface="Times New Roman" panose="02020603050405020304" pitchFamily="18" charset="0"/>
                        </a:rPr>
                        <a:t>Prezentare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proiect</a:t>
                      </a: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142202"/>
                  </a:ext>
                </a:extLst>
              </a:tr>
            </a:tbl>
          </a:graphicData>
        </a:graphic>
      </p:graphicFrame>
    </p:spTree>
    <p:extLst>
      <p:ext uri="{BB962C8B-B14F-4D97-AF65-F5344CB8AC3E}">
        <p14:creationId xmlns:p14="http://schemas.microsoft.com/office/powerpoint/2010/main" val="4254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B6FCC6E-08E2-4C17-BC4C-FDBBBC8E067C}">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454</TotalTime>
  <Words>814</Words>
  <Application>Microsoft Office PowerPoint</Application>
  <PresentationFormat>Widescreen</PresentationFormat>
  <Paragraphs>217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Calisto MT</vt:lpstr>
      <vt:lpstr>Times New Roman</vt:lpstr>
      <vt:lpstr>Wingdings 2</vt:lpstr>
      <vt:lpstr>Slate</vt:lpstr>
      <vt:lpstr>Feon rotativ cu parfumare</vt:lpstr>
      <vt:lpstr>Tema proiectului</vt:lpstr>
      <vt:lpstr>Schema bloc</vt:lpstr>
      <vt:lpstr>Descrierea funcționalității</vt:lpstr>
      <vt:lpstr>PowerPoint Presentation</vt:lpstr>
      <vt:lpstr>Conținutul memoriei de microprogram </vt:lpstr>
      <vt:lpstr>Organigrama</vt:lpstr>
      <vt:lpstr>Calculul lungimii microinstrucțiunii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Feon rotativ cu parfumare</dc:title>
  <dc:creator>Nenciu Robert</dc:creator>
  <cp:lastModifiedBy>Ciucan Andrei</cp:lastModifiedBy>
  <cp:revision>30</cp:revision>
  <dcterms:created xsi:type="dcterms:W3CDTF">2023-01-09T16:06:55Z</dcterms:created>
  <dcterms:modified xsi:type="dcterms:W3CDTF">2023-09-27T21:18:19Z</dcterms:modified>
</cp:coreProperties>
</file>