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60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1" autoAdjust="0"/>
    <p:restoredTop sz="94648" autoAdjust="0"/>
  </p:normalViewPr>
  <p:slideViewPr>
    <p:cSldViewPr snapToGrid="0">
      <p:cViewPr varScale="1">
        <p:scale>
          <a:sx n="151" d="100"/>
          <a:sy n="151" d="100"/>
        </p:scale>
        <p:origin x="3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08-Dec-24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08-Dec-24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631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08-Dec-24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08-Dec-24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Overview of </a:t>
            </a:r>
            <a:r>
              <a:rPr lang="en-US" sz="2800" dirty="0" err="1">
                <a:solidFill>
                  <a:schemeClr val="bg1"/>
                </a:solidFill>
              </a:rPr>
              <a:t>ReAct</a:t>
            </a:r>
            <a:r>
              <a:rPr lang="en-US" sz="2800" dirty="0">
                <a:solidFill>
                  <a:schemeClr val="bg1"/>
                </a:solidFill>
              </a:rPr>
              <a:t>: Synergizing Reasoning and Acting in Language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Andrei – </a:t>
            </a:r>
            <a:r>
              <a:rPr lang="en-US" dirty="0" err="1">
                <a:solidFill>
                  <a:srgbClr val="7CEBFF"/>
                </a:solidFill>
              </a:rPr>
              <a:t>Răzvan</a:t>
            </a:r>
            <a:r>
              <a:rPr lang="ro-RO" dirty="0">
                <a:solidFill>
                  <a:srgbClr val="7CEBFF"/>
                </a:solidFill>
              </a:rPr>
              <a:t>, joldea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0858F2-6FC4-D183-6B96-54A616B0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449531"/>
            <a:ext cx="11950700" cy="45113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0604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06F6A-43FD-D60A-0765-4CAE781B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13DC-6FC8-F2A3-C035-81B3AB915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77454"/>
          </a:xfrm>
        </p:spPr>
        <p:txBody>
          <a:bodyPr anchor="t">
            <a:normAutofit/>
          </a:bodyPr>
          <a:lstStyle/>
          <a:p>
            <a:r>
              <a:rPr lang="en-US" sz="2400" dirty="0"/>
              <a:t>Knowledge-intensive reasoning tasks:</a:t>
            </a:r>
          </a:p>
          <a:p>
            <a:pPr lvl="1"/>
            <a:r>
              <a:rPr lang="en-US" sz="2000" b="1" dirty="0" err="1"/>
              <a:t>HotpotQA</a:t>
            </a:r>
            <a:r>
              <a:rPr lang="en-US" sz="2000" b="1" dirty="0"/>
              <a:t>:</a:t>
            </a:r>
          </a:p>
          <a:p>
            <a:pPr lvl="2"/>
            <a:r>
              <a:rPr lang="en-US" sz="1800" dirty="0"/>
              <a:t>Multi-hop question-answering.</a:t>
            </a:r>
          </a:p>
          <a:p>
            <a:pPr lvl="2"/>
            <a:r>
              <a:rPr lang="en-US" sz="1800" dirty="0"/>
              <a:t>Requires reasoning across multiple documents.</a:t>
            </a:r>
          </a:p>
          <a:p>
            <a:pPr lvl="2"/>
            <a:r>
              <a:rPr lang="en-US" sz="1800" dirty="0"/>
              <a:t>Assesses both answer accuracy and evidence identification.</a:t>
            </a:r>
          </a:p>
          <a:p>
            <a:pPr lvl="1"/>
            <a:r>
              <a:rPr lang="en-US" sz="2000" b="1" dirty="0"/>
              <a:t>FEVER:</a:t>
            </a:r>
          </a:p>
          <a:p>
            <a:pPr lvl="2"/>
            <a:r>
              <a:rPr lang="en-US" sz="1800" dirty="0"/>
              <a:t>Fact-checking and claim verification.</a:t>
            </a:r>
          </a:p>
          <a:p>
            <a:pPr lvl="2"/>
            <a:r>
              <a:rPr lang="en-US" sz="1800" dirty="0"/>
              <a:t>Determines claim support, refutation, or unverifiability.</a:t>
            </a:r>
          </a:p>
          <a:p>
            <a:pPr lvl="2"/>
            <a:r>
              <a:rPr lang="en-US" sz="1800" dirty="0"/>
              <a:t>Retrieves evidence from a large knowledge base</a:t>
            </a:r>
          </a:p>
        </p:txBody>
      </p:sp>
    </p:spTree>
    <p:extLst>
      <p:ext uri="{BB962C8B-B14F-4D97-AF65-F5344CB8AC3E}">
        <p14:creationId xmlns:p14="http://schemas.microsoft.com/office/powerpoint/2010/main" val="2963414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113B-2D69-E7E6-1BDC-D746B248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A412EE-4D93-5F5A-AA06-7248C32878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565956"/>
              </p:ext>
            </p:extLst>
          </p:nvPr>
        </p:nvGraphicFramePr>
        <p:xfrm>
          <a:off x="422275" y="1874639"/>
          <a:ext cx="11188533" cy="3787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511">
                  <a:extLst>
                    <a:ext uri="{9D8B030D-6E8A-4147-A177-3AD203B41FA5}">
                      <a16:colId xmlns:a16="http://schemas.microsoft.com/office/drawing/2014/main" val="3767207142"/>
                    </a:ext>
                  </a:extLst>
                </a:gridCol>
                <a:gridCol w="3729511">
                  <a:extLst>
                    <a:ext uri="{9D8B030D-6E8A-4147-A177-3AD203B41FA5}">
                      <a16:colId xmlns:a16="http://schemas.microsoft.com/office/drawing/2014/main" val="1479783426"/>
                    </a:ext>
                  </a:extLst>
                </a:gridCol>
                <a:gridCol w="3729511">
                  <a:extLst>
                    <a:ext uri="{9D8B030D-6E8A-4147-A177-3AD203B41FA5}">
                      <a16:colId xmlns:a16="http://schemas.microsoft.com/office/drawing/2014/main" val="4016105673"/>
                    </a:ext>
                  </a:extLst>
                </a:gridCol>
              </a:tblGrid>
              <a:tr h="548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Prompt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HotpotQA</a:t>
                      </a:r>
                      <a:r>
                        <a:rPr lang="en-US" dirty="0"/>
                        <a:t> (Exact Match)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Fever (Accuracy)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342254"/>
                  </a:ext>
                </a:extLst>
              </a:tr>
              <a:tr h="313269">
                <a:tc>
                  <a:txBody>
                    <a:bodyPr/>
                    <a:lstStyle/>
                    <a:p>
                      <a:r>
                        <a:rPr lang="en-US" dirty="0"/>
                        <a:t>Standard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9542355"/>
                  </a:ext>
                </a:extLst>
              </a:tr>
              <a:tr h="522114">
                <a:tc>
                  <a:txBody>
                    <a:bodyPr/>
                    <a:lstStyle/>
                    <a:p>
                      <a:r>
                        <a:rPr lang="en-US" dirty="0" err="1"/>
                        <a:t>CoT</a:t>
                      </a:r>
                      <a:r>
                        <a:rPr lang="en-US" dirty="0"/>
                        <a:t> </a:t>
                      </a:r>
                      <a:r>
                        <a:rPr lang="en-US" sz="1600" dirty="0"/>
                        <a:t>(</a:t>
                      </a:r>
                      <a:r>
                        <a:rPr lang="en-US" sz="1600" i="1" dirty="0"/>
                        <a:t>Wei et al., 2022</a:t>
                      </a:r>
                      <a:r>
                        <a:rPr lang="en-US" sz="1600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85320"/>
                  </a:ext>
                </a:extLst>
              </a:tr>
              <a:tr h="522114">
                <a:tc>
                  <a:txBody>
                    <a:bodyPr/>
                    <a:lstStyle/>
                    <a:p>
                      <a:r>
                        <a:rPr lang="en-US" dirty="0"/>
                        <a:t>COT-SC </a:t>
                      </a:r>
                      <a:r>
                        <a:rPr lang="en-US" sz="1600" dirty="0"/>
                        <a:t>(</a:t>
                      </a:r>
                      <a:r>
                        <a:rPr lang="en-US" sz="1600" i="1" dirty="0"/>
                        <a:t>Wang et al., 2022</a:t>
                      </a:r>
                      <a:r>
                        <a:rPr lang="en-US" sz="1600" dirty="0"/>
                        <a:t>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596118"/>
                  </a:ext>
                </a:extLst>
              </a:tr>
              <a:tr h="313269">
                <a:tc>
                  <a:txBody>
                    <a:bodyPr/>
                    <a:lstStyle/>
                    <a:p>
                      <a:r>
                        <a:rPr lang="en-US" dirty="0"/>
                        <a:t>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900081"/>
                  </a:ext>
                </a:extLst>
              </a:tr>
              <a:tr h="313269">
                <a:tc>
                  <a:txBody>
                    <a:bodyPr/>
                    <a:lstStyle/>
                    <a:p>
                      <a:r>
                        <a:rPr lang="en-US" dirty="0" err="1"/>
                        <a:t>ReAct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650126"/>
                  </a:ext>
                </a:extLst>
              </a:tr>
              <a:tr h="313269">
                <a:tc>
                  <a:txBody>
                    <a:bodyPr/>
                    <a:lstStyle/>
                    <a:p>
                      <a:r>
                        <a:rPr lang="en-US" dirty="0"/>
                        <a:t>COT-SC → </a:t>
                      </a:r>
                      <a:r>
                        <a:rPr lang="en-US" dirty="0" err="1"/>
                        <a:t>ReAct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64.6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83884"/>
                  </a:ext>
                </a:extLst>
              </a:tr>
              <a:tr h="313269">
                <a:tc>
                  <a:txBody>
                    <a:bodyPr/>
                    <a:lstStyle/>
                    <a:p>
                      <a:r>
                        <a:rPr lang="en-US" dirty="0" err="1"/>
                        <a:t>ReAct</a:t>
                      </a:r>
                      <a:r>
                        <a:rPr lang="en-US" dirty="0"/>
                        <a:t> → COT-SC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818304"/>
                  </a:ext>
                </a:extLst>
              </a:tr>
              <a:tr h="313269">
                <a:tc>
                  <a:txBody>
                    <a:bodyPr/>
                    <a:lstStyle/>
                    <a:p>
                      <a:r>
                        <a:rPr lang="en-US" dirty="0"/>
                        <a:t>Supervised </a:t>
                      </a:r>
                      <a:r>
                        <a:rPr lang="en-US" dirty="0" err="1"/>
                        <a:t>SoTA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806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E6773AF-9EFD-44BB-306D-714D06A86BDA}"/>
              </a:ext>
            </a:extLst>
          </p:cNvPr>
          <p:cNvSpPr txBox="1"/>
          <p:nvPr/>
        </p:nvSpPr>
        <p:spPr>
          <a:xfrm>
            <a:off x="2993231" y="5661647"/>
            <a:ext cx="620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1: PaLM-540B prompting results on </a:t>
            </a:r>
            <a:r>
              <a:rPr lang="en-US" dirty="0" err="1"/>
              <a:t>HotpotQA</a:t>
            </a:r>
            <a:r>
              <a:rPr lang="en-US" dirty="0"/>
              <a:t> and Fever.</a:t>
            </a:r>
          </a:p>
        </p:txBody>
      </p:sp>
    </p:spTree>
    <p:extLst>
      <p:ext uri="{BB962C8B-B14F-4D97-AF65-F5344CB8AC3E}">
        <p14:creationId xmlns:p14="http://schemas.microsoft.com/office/powerpoint/2010/main" val="230124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DE301-55E4-DF1E-205A-C4F441237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2A2ACE-32B6-DFA1-70DD-C0F5B3908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265250"/>
              </p:ext>
            </p:extLst>
          </p:nvPr>
        </p:nvGraphicFramePr>
        <p:xfrm>
          <a:off x="628253" y="1976447"/>
          <a:ext cx="10744597" cy="4124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661">
                  <a:extLst>
                    <a:ext uri="{9D8B030D-6E8A-4147-A177-3AD203B41FA5}">
                      <a16:colId xmlns:a16="http://schemas.microsoft.com/office/drawing/2014/main" val="3406992880"/>
                    </a:ext>
                  </a:extLst>
                </a:gridCol>
                <a:gridCol w="1397327">
                  <a:extLst>
                    <a:ext uri="{9D8B030D-6E8A-4147-A177-3AD203B41FA5}">
                      <a16:colId xmlns:a16="http://schemas.microsoft.com/office/drawing/2014/main" val="1853134284"/>
                    </a:ext>
                  </a:extLst>
                </a:gridCol>
                <a:gridCol w="4296224">
                  <a:extLst>
                    <a:ext uri="{9D8B030D-6E8A-4147-A177-3AD203B41FA5}">
                      <a16:colId xmlns:a16="http://schemas.microsoft.com/office/drawing/2014/main" val="2763379869"/>
                    </a:ext>
                  </a:extLst>
                </a:gridCol>
                <a:gridCol w="1864599">
                  <a:extLst>
                    <a:ext uri="{9D8B030D-6E8A-4147-A177-3AD203B41FA5}">
                      <a16:colId xmlns:a16="http://schemas.microsoft.com/office/drawing/2014/main" val="546233395"/>
                    </a:ext>
                  </a:extLst>
                </a:gridCol>
                <a:gridCol w="1963786">
                  <a:extLst>
                    <a:ext uri="{9D8B030D-6E8A-4147-A177-3AD203B41FA5}">
                      <a16:colId xmlns:a16="http://schemas.microsoft.com/office/drawing/2014/main" val="830585813"/>
                    </a:ext>
                  </a:extLst>
                </a:gridCol>
              </a:tblGrid>
              <a:tr h="3355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ReAct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CoT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417285"/>
                  </a:ext>
                </a:extLst>
              </a:tr>
              <a:tr h="65158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Success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True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Correct reasoning trace and facts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8513406"/>
                  </a:ext>
                </a:extLst>
              </a:tr>
              <a:tr h="6515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False 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Hallucinated reasoning trace or facts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8270565"/>
                  </a:ext>
                </a:extLst>
              </a:tr>
              <a:tr h="809601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Failure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Reasoning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Wrong reasoning trace (including failing to recover from repetitive steps)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47%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16%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51930191"/>
                  </a:ext>
                </a:extLst>
              </a:tr>
              <a:tr h="5871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Search result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Search return empty or does not contain useful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350623"/>
                  </a:ext>
                </a:extLst>
              </a:tr>
              <a:tr h="35085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Hallucination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Hallucinated reasoning trace or 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107275"/>
                  </a:ext>
                </a:extLst>
              </a:tr>
              <a:tr h="5871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Label ambiguity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prediction but did not match the label precisely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0981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2F5B921-1183-588D-B136-9877A9249F13}"/>
              </a:ext>
            </a:extLst>
          </p:cNvPr>
          <p:cNvSpPr txBox="1"/>
          <p:nvPr/>
        </p:nvSpPr>
        <p:spPr>
          <a:xfrm>
            <a:off x="1057275" y="6100888"/>
            <a:ext cx="10077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2: Types of success and failure modes of </a:t>
            </a:r>
            <a:r>
              <a:rPr lang="en-US" dirty="0" err="1"/>
              <a:t>ReAct</a:t>
            </a:r>
            <a:r>
              <a:rPr lang="en-US" dirty="0"/>
              <a:t> and </a:t>
            </a:r>
            <a:r>
              <a:rPr lang="en-US" dirty="0" err="1"/>
              <a:t>CoT</a:t>
            </a:r>
            <a:r>
              <a:rPr lang="en-US" dirty="0"/>
              <a:t> on </a:t>
            </a:r>
            <a:r>
              <a:rPr lang="en-US" dirty="0" err="1"/>
              <a:t>HotpotQA</a:t>
            </a:r>
            <a:r>
              <a:rPr lang="en-US" dirty="0"/>
              <a:t>, as well as their percentages in randomly selected examples studied by human.</a:t>
            </a:r>
          </a:p>
        </p:txBody>
      </p:sp>
    </p:spTree>
    <p:extLst>
      <p:ext uri="{BB962C8B-B14F-4D97-AF65-F5344CB8AC3E}">
        <p14:creationId xmlns:p14="http://schemas.microsoft.com/office/powerpoint/2010/main" val="1701112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72F605-8198-F347-A383-6AB487DD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330025"/>
            <a:ext cx="11950700" cy="47504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99469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1FA4A-D8A1-560F-0E26-B7F8396A6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136F-5B6A-8D31-170D-AA8B0E4A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2F16-549A-C4A0-2603-409E1C45B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77454"/>
          </a:xfrm>
        </p:spPr>
        <p:txBody>
          <a:bodyPr anchor="t">
            <a:normAutofit/>
          </a:bodyPr>
          <a:lstStyle/>
          <a:p>
            <a:r>
              <a:rPr lang="en-US" sz="2400" dirty="0"/>
              <a:t>Decision making tasks:</a:t>
            </a:r>
          </a:p>
          <a:p>
            <a:pPr lvl="1"/>
            <a:r>
              <a:rPr lang="en-US" sz="2000" b="1" dirty="0" err="1"/>
              <a:t>ALFWorld</a:t>
            </a:r>
            <a:r>
              <a:rPr lang="en-US" sz="2000" b="1" dirty="0"/>
              <a:t>:</a:t>
            </a:r>
          </a:p>
          <a:p>
            <a:pPr lvl="2"/>
            <a:r>
              <a:rPr lang="en-US" sz="1800" dirty="0"/>
              <a:t>A platform for training AI to perform tasks in 3D environments by learning from failures.</a:t>
            </a:r>
          </a:p>
          <a:p>
            <a:pPr lvl="2"/>
            <a:r>
              <a:rPr lang="en-US" sz="1800" dirty="0"/>
              <a:t>Combines symbolic simulations and realistic settings to improve robustness.</a:t>
            </a:r>
          </a:p>
          <a:p>
            <a:pPr lvl="2"/>
            <a:r>
              <a:rPr lang="en-US" sz="1800" dirty="0"/>
              <a:t>Uses natural language instructions to guide task execution (e.g., retrieving an object).</a:t>
            </a:r>
          </a:p>
          <a:p>
            <a:pPr lvl="1"/>
            <a:r>
              <a:rPr lang="en-US" sz="2000" b="1" dirty="0" err="1"/>
              <a:t>WebShop</a:t>
            </a:r>
            <a:r>
              <a:rPr lang="en-US" sz="2000" b="1" dirty="0"/>
              <a:t>:</a:t>
            </a:r>
          </a:p>
          <a:p>
            <a:pPr lvl="2"/>
            <a:r>
              <a:rPr lang="en-US" sz="1800" dirty="0"/>
              <a:t>A framework for teaching AI to complete tasks in simulated web environments.</a:t>
            </a:r>
          </a:p>
          <a:p>
            <a:pPr lvl="2"/>
            <a:r>
              <a:rPr lang="en-US" sz="1800" dirty="0"/>
              <a:t>Focuses on goal-driven web navigation, like clicking, form-filling, and purchasing.</a:t>
            </a:r>
          </a:p>
          <a:p>
            <a:pPr lvl="2"/>
            <a:r>
              <a:rPr lang="en-US" sz="1800" dirty="0"/>
              <a:t>Handles dynamic web interfaces and ambiguous instructions (e.g., buying a product online).</a:t>
            </a:r>
          </a:p>
        </p:txBody>
      </p:sp>
    </p:spTree>
    <p:extLst>
      <p:ext uri="{BB962C8B-B14F-4D97-AF65-F5344CB8AC3E}">
        <p14:creationId xmlns:p14="http://schemas.microsoft.com/office/powerpoint/2010/main" val="3075338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E2CB-4CBA-6DFB-FBAE-F841A8AB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EB039C-4434-E9D7-D8DF-4BAE46924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50722"/>
              </p:ext>
            </p:extLst>
          </p:nvPr>
        </p:nvGraphicFramePr>
        <p:xfrm>
          <a:off x="581192" y="2427816"/>
          <a:ext cx="1102961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258">
                  <a:extLst>
                    <a:ext uri="{9D8B030D-6E8A-4147-A177-3AD203B41FA5}">
                      <a16:colId xmlns:a16="http://schemas.microsoft.com/office/drawing/2014/main" val="174952849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3252282491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98396519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970147747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923762495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227797138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1899479896"/>
                    </a:ext>
                  </a:extLst>
                </a:gridCol>
                <a:gridCol w="853908">
                  <a:extLst>
                    <a:ext uri="{9D8B030D-6E8A-4147-A177-3AD203B41FA5}">
                      <a16:colId xmlns:a16="http://schemas.microsoft.com/office/drawing/2014/main" val="2779117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Clean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Pick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111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 (best of 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7894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ReAct</a:t>
                      </a:r>
                      <a:r>
                        <a:rPr lang="en-US" dirty="0"/>
                        <a:t> (avg)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807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ReAct</a:t>
                      </a:r>
                      <a:r>
                        <a:rPr lang="en-US" dirty="0"/>
                        <a:t> (best of 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0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ReAct</a:t>
                      </a:r>
                      <a:r>
                        <a:rPr lang="en-US" dirty="0"/>
                        <a:t> – IM (avg)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237683"/>
                  </a:ext>
                </a:extLst>
              </a:tr>
              <a:tr h="18584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ReAct</a:t>
                      </a:r>
                      <a:r>
                        <a:rPr lang="en-US" dirty="0"/>
                        <a:t> – IM (best of 6)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32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BUTLER (best of 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082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BUTLER (best of 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54425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A1E676-2E8E-C96B-2BF8-48FDE6C41937}"/>
              </a:ext>
            </a:extLst>
          </p:cNvPr>
          <p:cNvSpPr txBox="1"/>
          <p:nvPr/>
        </p:nvSpPr>
        <p:spPr>
          <a:xfrm>
            <a:off x="3803650" y="5389456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3:  </a:t>
            </a:r>
            <a:r>
              <a:rPr lang="en-US" dirty="0" err="1"/>
              <a:t>AlfWorld</a:t>
            </a:r>
            <a:r>
              <a:rPr lang="en-US" dirty="0"/>
              <a:t> task-specific success rates (%)</a:t>
            </a:r>
          </a:p>
        </p:txBody>
      </p:sp>
    </p:spTree>
    <p:extLst>
      <p:ext uri="{BB962C8B-B14F-4D97-AF65-F5344CB8AC3E}">
        <p14:creationId xmlns:p14="http://schemas.microsoft.com/office/powerpoint/2010/main" val="213799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8B74F-00DA-5889-EF27-34CE1665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4220EB-186F-E8D7-090C-11A930BF84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746697"/>
              </p:ext>
            </p:extLst>
          </p:nvPr>
        </p:nvGraphicFramePr>
        <p:xfrm>
          <a:off x="1238250" y="2262716"/>
          <a:ext cx="9715500" cy="322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>
                  <a:extLst>
                    <a:ext uri="{9D8B030D-6E8A-4147-A177-3AD203B41FA5}">
                      <a16:colId xmlns:a16="http://schemas.microsoft.com/office/drawing/2014/main" val="3338743732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711296867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616497010"/>
                    </a:ext>
                  </a:extLst>
                </a:gridCol>
              </a:tblGrid>
              <a:tr h="5372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53330"/>
                  </a:ext>
                </a:extLst>
              </a:tr>
              <a:tr h="537281">
                <a:tc>
                  <a:txBody>
                    <a:bodyPr/>
                    <a:lstStyle/>
                    <a:p>
                      <a:r>
                        <a:rPr lang="en-US" dirty="0"/>
                        <a:t>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99992"/>
                  </a:ext>
                </a:extLst>
              </a:tr>
              <a:tr h="537281">
                <a:tc>
                  <a:txBody>
                    <a:bodyPr/>
                    <a:lstStyle/>
                    <a:p>
                      <a:r>
                        <a:rPr lang="en-US" dirty="0" err="1"/>
                        <a:t>ReAct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563112"/>
                  </a:ext>
                </a:extLst>
              </a:tr>
              <a:tr h="537281">
                <a:tc>
                  <a:txBody>
                    <a:bodyPr/>
                    <a:lstStyle/>
                    <a:p>
                      <a:r>
                        <a:rPr lang="en-US" dirty="0"/>
                        <a:t>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482779"/>
                  </a:ext>
                </a:extLst>
              </a:tr>
              <a:tr h="537281">
                <a:tc>
                  <a:txBody>
                    <a:bodyPr/>
                    <a:lstStyle/>
                    <a:p>
                      <a:r>
                        <a:rPr lang="en-US" dirty="0"/>
                        <a:t>IL+RL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155545"/>
                  </a:ext>
                </a:extLst>
              </a:tr>
              <a:tr h="537281">
                <a:tc>
                  <a:txBody>
                    <a:bodyPr/>
                    <a:lstStyle/>
                    <a:p>
                      <a:r>
                        <a:rPr lang="en-US" dirty="0"/>
                        <a:t>Human Expert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1780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ACE50B0-E021-181E-74EF-4E3A6047FEC8}"/>
              </a:ext>
            </a:extLst>
          </p:cNvPr>
          <p:cNvSpPr txBox="1"/>
          <p:nvPr/>
        </p:nvSpPr>
        <p:spPr>
          <a:xfrm>
            <a:off x="3295650" y="5486402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Table 4: Score and success rate (SR) on Webshop. IL/IL+RL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17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D0FD-8094-1C93-1DB6-A03E910A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77C7-6F8F-1C34-CF04-30661AE56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 err="1"/>
              <a:t>ReAct</a:t>
            </a:r>
            <a:r>
              <a:rPr lang="en-US" dirty="0"/>
              <a:t> is a method combining reasoning and acting in large language models, improving performance across tasks like multi-hop question answering, fact-checking, and decision-making.</a:t>
            </a:r>
          </a:p>
          <a:p>
            <a:r>
              <a:rPr lang="en-US" dirty="0"/>
              <a:t>It produces interpretable decision traces but struggles with tasks requiring large action spaces due to input length limits.</a:t>
            </a:r>
          </a:p>
          <a:p>
            <a:r>
              <a:rPr lang="en-US" dirty="0"/>
              <a:t>Fine-tuning on datasets like </a:t>
            </a:r>
            <a:r>
              <a:rPr lang="en-US" dirty="0" err="1"/>
              <a:t>HotpotQA</a:t>
            </a:r>
            <a:r>
              <a:rPr lang="en-US" dirty="0"/>
              <a:t> shows promise, but further improvement depends on high-quality human annotations.</a:t>
            </a:r>
          </a:p>
          <a:p>
            <a:r>
              <a:rPr lang="en-US" dirty="0"/>
              <a:t>Future advancements include multi-task training and reinforcement learning to create stronger and more versatile agents.</a:t>
            </a:r>
          </a:p>
          <a:p>
            <a:r>
              <a:rPr lang="en-US" dirty="0"/>
              <a:t>In practice, </a:t>
            </a:r>
            <a:r>
              <a:rPr lang="en-US" dirty="0" err="1"/>
              <a:t>ReAct</a:t>
            </a:r>
            <a:r>
              <a:rPr lang="en-US" dirty="0"/>
              <a:t> agents are often implemented using frameworks like </a:t>
            </a:r>
            <a:r>
              <a:rPr lang="en-US" dirty="0" err="1"/>
              <a:t>LangChain</a:t>
            </a:r>
            <a:r>
              <a:rPr lang="en-US" dirty="0"/>
              <a:t> and </a:t>
            </a:r>
            <a:r>
              <a:rPr lang="en-US" dirty="0" err="1"/>
              <a:t>LangGraph</a:t>
            </a:r>
            <a:r>
              <a:rPr lang="en-US" dirty="0"/>
              <a:t>, which simplify integrating reasoning and action workflows.</a:t>
            </a:r>
          </a:p>
        </p:txBody>
      </p:sp>
    </p:spTree>
    <p:extLst>
      <p:ext uri="{BB962C8B-B14F-4D97-AF65-F5344CB8AC3E}">
        <p14:creationId xmlns:p14="http://schemas.microsoft.com/office/powerpoint/2010/main" val="3818580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2D99-EFC1-BDA3-A27D-4BC0D395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D3DDC-D9CB-D63D-2186-0D3923CA8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29854"/>
          </a:xfrm>
        </p:spPr>
        <p:txBody>
          <a:bodyPr anchor="t">
            <a:normAutofit/>
          </a:bodyPr>
          <a:lstStyle/>
          <a:p>
            <a:r>
              <a:rPr lang="en-US" sz="2400" b="1" dirty="0"/>
              <a:t>Problem overview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Large Language Models (LLMs) excel in text generation but often lack real-world actionability.</a:t>
            </a:r>
          </a:p>
          <a:p>
            <a:pPr lvl="1"/>
            <a:r>
              <a:rPr lang="en-US" sz="2000" dirty="0"/>
              <a:t>Current models struggle with tasks requiring reasoning combined with real-world actions.</a:t>
            </a:r>
          </a:p>
          <a:p>
            <a:pPr lvl="1"/>
            <a:r>
              <a:rPr lang="en-US" sz="2000" dirty="0"/>
              <a:t>Reasoning and action generation have often been studied separately.</a:t>
            </a:r>
          </a:p>
          <a:p>
            <a:r>
              <a:rPr lang="en-US" sz="2400" b="1" dirty="0"/>
              <a:t>Proposed solution:</a:t>
            </a:r>
          </a:p>
          <a:p>
            <a:pPr lvl="1"/>
            <a:r>
              <a:rPr lang="en-US" sz="2000" dirty="0"/>
              <a:t>Combine reasoning and action generation in an interleaved manner.</a:t>
            </a:r>
          </a:p>
        </p:txBody>
      </p:sp>
    </p:spTree>
    <p:extLst>
      <p:ext uri="{BB962C8B-B14F-4D97-AF65-F5344CB8AC3E}">
        <p14:creationId xmlns:p14="http://schemas.microsoft.com/office/powerpoint/2010/main" val="1450040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8851-7576-9445-C9E0-4DC41BE3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23976-3E9D-7DF4-94FD-30DB601C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Yao,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Shunyu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synergizing reasoning and acting in language models (2022)."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arXiv:2210.03629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(2023).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Yang, Zhilin, et al. "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HotpotQA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dataset for diverse, explainable multi-hop question answering."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arXiv:1809.09600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(2018).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Thorne, James, et al. "FEVER: a large-scale dataset for fact extraction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VERification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arXiv:1803.05355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(2018).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Shridhar, Mohit, et al. "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Alfworld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Aligning text and embodied environments for interactive learning."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arXiv:2010.03768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Yao,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Shunyu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Webshop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Towards scalable real-world web interaction with grounded language agents."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35 (2022): 20744-20757.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85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3D29-7DA7-F65C-2CF5-DC25DA08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General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77C074-D156-D8C8-58AA-1F88C58E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00" b="1" dirty="0" err="1"/>
              <a:t>ReAct</a:t>
            </a:r>
            <a:r>
              <a:rPr lang="en-US" sz="2400" b="1" dirty="0"/>
              <a:t> (Reasoning + Acting):</a:t>
            </a:r>
          </a:p>
          <a:p>
            <a:pPr lvl="1"/>
            <a:r>
              <a:rPr lang="en-US" sz="2000" dirty="0"/>
              <a:t>Combines reasoning and action generation in an interleaved manner.</a:t>
            </a:r>
          </a:p>
          <a:p>
            <a:pPr lvl="1"/>
            <a:r>
              <a:rPr lang="en-US" sz="2000" dirty="0"/>
              <a:t>Reasoning traces help the model:</a:t>
            </a:r>
          </a:p>
          <a:p>
            <a:pPr lvl="2"/>
            <a:r>
              <a:rPr lang="en-US" sz="1800" dirty="0"/>
              <a:t>Induce, track, and update action plans</a:t>
            </a:r>
          </a:p>
          <a:p>
            <a:pPr lvl="2"/>
            <a:r>
              <a:rPr lang="en-US" sz="1800" dirty="0"/>
              <a:t>Handle exceptions</a:t>
            </a:r>
          </a:p>
          <a:p>
            <a:pPr lvl="1"/>
            <a:r>
              <a:rPr lang="en-US" sz="2000" b="1" dirty="0"/>
              <a:t>Actions</a:t>
            </a:r>
            <a:r>
              <a:rPr lang="en-US" sz="2000" dirty="0"/>
              <a:t> allow the model to:</a:t>
            </a:r>
          </a:p>
          <a:p>
            <a:pPr lvl="2"/>
            <a:r>
              <a:rPr lang="en-US" sz="1800" dirty="0"/>
              <a:t>Interface with external sources (e.g., knowledge bases, environments)</a:t>
            </a:r>
          </a:p>
          <a:p>
            <a:pPr lvl="2"/>
            <a:r>
              <a:rPr lang="en-US" sz="1800" dirty="0"/>
              <a:t>Gather additional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14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C0533-5176-93B5-0727-451FFEC4D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451A7-967A-B415-BB73-8A425D2561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582254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400" b="1" dirty="0"/>
                  <a:t>Time step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:r>
                  <a:rPr lang="en-US" sz="2000" dirty="0"/>
                  <a:t>The agent receives an </a:t>
                </a:r>
                <a:r>
                  <a:rPr lang="en-US" sz="2000" b="1" dirty="0"/>
                  <a:t>observation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from the environment.</a:t>
                </a:r>
              </a:p>
              <a:p>
                <a:pPr lvl="1"/>
                <a:r>
                  <a:rPr lang="en-US" sz="2000" dirty="0"/>
                  <a:t>The agent’s </a:t>
                </a:r>
                <a:r>
                  <a:rPr lang="en-US" sz="2000" b="1" dirty="0"/>
                  <a:t>context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is updated to include the current observation and all previous observations and actions: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The agent selects an </a:t>
                </a:r>
                <a:r>
                  <a:rPr lang="en-US" sz="2000" b="1" dirty="0"/>
                  <a:t>action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based on some </a:t>
                </a:r>
                <a:r>
                  <a:rPr lang="en-US" sz="2000" b="1" dirty="0"/>
                  <a:t>policy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l-GR" sz="200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which maps the current context to a probability distribution over actions.</a:t>
                </a:r>
              </a:p>
              <a:p>
                <a:r>
                  <a:rPr lang="en-US" sz="2200" b="1" dirty="0"/>
                  <a:t>Challenge</a:t>
                </a:r>
                <a:r>
                  <a:rPr lang="en-US" sz="2200" dirty="0"/>
                  <a:t>:</a:t>
                </a:r>
              </a:p>
              <a:p>
                <a:pPr lvl="1"/>
                <a:r>
                  <a:rPr lang="en-US" sz="2000" dirty="0"/>
                  <a:t>The relationship between the context and the optimal action can be highly complex, requiring significant reasoning.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451A7-967A-B415-BB73-8A425D2561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582254"/>
              </a:xfrm>
              <a:blipFill>
                <a:blip r:embed="rId2"/>
                <a:stretch>
                  <a:fillRect l="-552" t="-1065" r="-1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940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ECABC6B-8AA9-7996-1A86-13BB7D3AC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92" y="620713"/>
            <a:ext cx="7455015" cy="616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459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3223B9-1035-27B0-447E-E9DF93277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317" y="620713"/>
            <a:ext cx="8225366" cy="6169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706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610D-67F4-E489-FF97-7419A6572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framework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00DE0-753B-AD87-A016-947E8EDF38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11029615" cy="4385404"/>
              </a:xfrm>
            </p:spPr>
            <p:txBody>
              <a:bodyPr anchor="t"/>
              <a:lstStyle/>
              <a:p>
                <a:r>
                  <a:rPr lang="en-US" sz="2400" b="1" dirty="0"/>
                  <a:t>Augmented Action Space:</a:t>
                </a:r>
                <a:endParaRPr lang="en-US" sz="2400" dirty="0"/>
              </a:p>
              <a:p>
                <a:pPr lvl="1"/>
                <a:r>
                  <a:rPr lang="en-US" sz="2000" dirty="0" err="1"/>
                  <a:t>ReAct</a:t>
                </a:r>
                <a:r>
                  <a:rPr lang="en-US" sz="2000" dirty="0"/>
                  <a:t> augments the agent's action space to include reasoning-based language actions or </a:t>
                </a:r>
                <a:r>
                  <a:rPr lang="en-US" sz="2000" b="1" dirty="0"/>
                  <a:t>thoughts</a:t>
                </a:r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b="1" dirty="0"/>
                  <a:t>Thoughts </a:t>
                </a:r>
                <a:r>
                  <a:rPr lang="en-US" sz="2000" dirty="0"/>
                  <a:t>are reasoning traces that:</a:t>
                </a:r>
              </a:p>
              <a:p>
                <a:pPr lvl="2"/>
                <a:r>
                  <a:rPr lang="en-US" sz="1800" dirty="0"/>
                  <a:t>Do not directly interact with the external environment.</a:t>
                </a:r>
              </a:p>
              <a:p>
                <a:pPr lvl="2"/>
                <a:r>
                  <a:rPr lang="en-US" sz="1800" dirty="0"/>
                  <a:t>Avoid generating new observations.</a:t>
                </a:r>
              </a:p>
              <a:p>
                <a:pPr lvl="2"/>
                <a:r>
                  <a:rPr lang="en-US" sz="1800" dirty="0"/>
                  <a:t>Focus on reasoning over the current context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dirty="0"/>
                  <a:t>).</a:t>
                </a:r>
              </a:p>
              <a:p>
                <a:r>
                  <a:rPr lang="en-US" sz="2400" b="1" dirty="0"/>
                  <a:t>Context Enrichment</a:t>
                </a:r>
              </a:p>
              <a:p>
                <a:pPr lvl="1"/>
                <a:r>
                  <a:rPr lang="en-US" sz="2000" dirty="0"/>
                  <a:t>Language actions are added to the context to create an enriched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This enriched context supports more informed future decisions.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00DE0-753B-AD87-A016-947E8EDF38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11029615" cy="4385404"/>
              </a:xfrm>
              <a:blipFill>
                <a:blip r:embed="rId2"/>
                <a:stretch>
                  <a:fillRect l="-552" t="-1113" r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3379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7E38-B786-76EF-F060-E54175C30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framework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BDC13-75A8-CCBD-2E2B-10FC1A157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b="1" dirty="0"/>
              <a:t>Benefits</a:t>
            </a:r>
          </a:p>
          <a:p>
            <a:pPr lvl="1"/>
            <a:r>
              <a:rPr lang="en-US" sz="2000" dirty="0"/>
              <a:t>Task Decomposition and Planning</a:t>
            </a:r>
          </a:p>
          <a:p>
            <a:pPr lvl="1"/>
            <a:r>
              <a:rPr lang="en-US" sz="2000" dirty="0"/>
              <a:t>Incorporating Commonsense Knowledge</a:t>
            </a:r>
          </a:p>
          <a:p>
            <a:pPr lvl="1"/>
            <a:r>
              <a:rPr lang="en-US" sz="2000" dirty="0"/>
              <a:t>Observational Highlights</a:t>
            </a:r>
          </a:p>
          <a:p>
            <a:pPr lvl="1"/>
            <a:r>
              <a:rPr lang="en-US" sz="2000" dirty="0"/>
              <a:t>Progress Tracking and Plan Updates</a:t>
            </a:r>
          </a:p>
          <a:p>
            <a:pPr lvl="1"/>
            <a:r>
              <a:rPr lang="en-US" sz="2000" dirty="0"/>
              <a:t>Handling Exceptions</a:t>
            </a:r>
          </a:p>
        </p:txBody>
      </p:sp>
    </p:spTree>
    <p:extLst>
      <p:ext uri="{BB962C8B-B14F-4D97-AF65-F5344CB8AC3E}">
        <p14:creationId xmlns:p14="http://schemas.microsoft.com/office/powerpoint/2010/main" val="337521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40F588-69B8-2D8E-1777-B9ED72032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165702"/>
            <a:ext cx="11950700" cy="50790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44192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327</TotalTime>
  <Words>1043</Words>
  <Application>Microsoft Office PowerPoint</Application>
  <PresentationFormat>Widescreen</PresentationFormat>
  <Paragraphs>225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Cambria Math</vt:lpstr>
      <vt:lpstr>Gill Sans MT</vt:lpstr>
      <vt:lpstr>Wingdings 2</vt:lpstr>
      <vt:lpstr>Custom</vt:lpstr>
      <vt:lpstr>Overview of ReAct: Synergizing Reasoning and Acting in Language Models</vt:lpstr>
      <vt:lpstr>Introduction</vt:lpstr>
      <vt:lpstr>React General Overview</vt:lpstr>
      <vt:lpstr>React</vt:lpstr>
      <vt:lpstr>PowerPoint Presentation</vt:lpstr>
      <vt:lpstr>PowerPoint Presentation</vt:lpstr>
      <vt:lpstr>React framework overview</vt:lpstr>
      <vt:lpstr>React framework overview</vt:lpstr>
      <vt:lpstr>PowerPoint Presentation</vt:lpstr>
      <vt:lpstr>PowerPoint Presentation</vt:lpstr>
      <vt:lpstr>Evaluation</vt:lpstr>
      <vt:lpstr>Evaluation results</vt:lpstr>
      <vt:lpstr>Evaluation results</vt:lpstr>
      <vt:lpstr>PowerPoint Presentation</vt:lpstr>
      <vt:lpstr>Evaluation</vt:lpstr>
      <vt:lpstr>Evaluation results</vt:lpstr>
      <vt:lpstr>EVALUATION results</vt:lpstr>
      <vt:lpstr>Conclusion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Andrei Joldea</dc:creator>
  <cp:lastModifiedBy>Andrei Joldea</cp:lastModifiedBy>
  <cp:revision>63</cp:revision>
  <dcterms:created xsi:type="dcterms:W3CDTF">2024-12-08T14:48:24Z</dcterms:created>
  <dcterms:modified xsi:type="dcterms:W3CDTF">2024-12-08T20:15:52Z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