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e7ad7858f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e7ad7858f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7ad7858f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e7ad7858f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7ad7858f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e7ad7858f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7ad7858f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e7ad7858f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7ad7858f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7ad7858f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a86d558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ea86d558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e7ad7858f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e7ad7858f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e7abe41325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e7abe41325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e7abe413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e7abe413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7ad7858f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7ad7858f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7ad7858f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7ad7858f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7ad7858f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7ad7858f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7ad7858f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7ad7858f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e7ad7858f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e7ad7858f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7ad7858f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e7ad7858f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youtube.com/watch?v=o_u51RkaXoA" TargetMode="External"/><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4.jpg"/><Relationship Id="rId6" Type="http://schemas.openxmlformats.org/officeDocument/2006/relationships/image" Target="../media/image6.jpg"/><Relationship Id="rId7"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6.jpg"/><Relationship Id="rId4" Type="http://schemas.openxmlformats.org/officeDocument/2006/relationships/image" Target="../media/image10.jpg"/><Relationship Id="rId5"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AEC7"/>
            </a:gs>
            <a:gs pos="100000">
              <a:srgbClr val="33BED2"/>
            </a:gs>
          </a:gsLst>
          <a:lin ang="5400012" scaled="0"/>
        </a:gra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2601300" y="855250"/>
            <a:ext cx="3941400" cy="79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o" sz="4000"/>
              <a:t>DermatoAI</a:t>
            </a:r>
            <a:endParaRPr sz="4000"/>
          </a:p>
        </p:txBody>
      </p:sp>
      <p:sp>
        <p:nvSpPr>
          <p:cNvPr id="68" name="Google Shape;68;p13"/>
          <p:cNvSpPr txBox="1"/>
          <p:nvPr>
            <p:ph idx="1" type="subTitle"/>
          </p:nvPr>
        </p:nvSpPr>
        <p:spPr>
          <a:xfrm>
            <a:off x="1518600" y="1834550"/>
            <a:ext cx="6106800" cy="4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o" sz="2200"/>
              <a:t>Soluție pentru diagnosticarea afecțiunilor pielii</a:t>
            </a:r>
            <a:endParaRPr sz="2200"/>
          </a:p>
        </p:txBody>
      </p:sp>
      <p:sp>
        <p:nvSpPr>
          <p:cNvPr id="69" name="Google Shape;69;p13"/>
          <p:cNvSpPr txBox="1"/>
          <p:nvPr/>
        </p:nvSpPr>
        <p:spPr>
          <a:xfrm>
            <a:off x="1706275" y="3338475"/>
            <a:ext cx="2331600" cy="4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o" sz="1800">
                <a:solidFill>
                  <a:schemeClr val="lt1"/>
                </a:solidFill>
                <a:latin typeface="Roboto"/>
                <a:ea typeface="Roboto"/>
                <a:cs typeface="Roboto"/>
                <a:sym typeface="Roboto"/>
              </a:rPr>
              <a:t>Propusă de:</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p:txBody>
      </p:sp>
      <p:sp>
        <p:nvSpPr>
          <p:cNvPr id="70" name="Google Shape;70;p13"/>
          <p:cNvSpPr txBox="1"/>
          <p:nvPr/>
        </p:nvSpPr>
        <p:spPr>
          <a:xfrm>
            <a:off x="1040125" y="3801375"/>
            <a:ext cx="3663900" cy="5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ro" sz="1900">
                <a:solidFill>
                  <a:schemeClr val="lt1"/>
                </a:solidFill>
                <a:latin typeface="Roboto"/>
                <a:ea typeface="Roboto"/>
                <a:cs typeface="Roboto"/>
                <a:sym typeface="Roboto"/>
              </a:rPr>
              <a:t>Apricopoai Andrei-Constantin</a:t>
            </a:r>
            <a:endParaRPr b="1" sz="1900">
              <a:solidFill>
                <a:schemeClr val="lt1"/>
              </a:solidFill>
              <a:latin typeface="Roboto"/>
              <a:ea typeface="Roboto"/>
              <a:cs typeface="Roboto"/>
              <a:sym typeface="Roboto"/>
            </a:endParaRPr>
          </a:p>
        </p:txBody>
      </p:sp>
      <p:sp>
        <p:nvSpPr>
          <p:cNvPr id="71" name="Google Shape;71;p13"/>
          <p:cNvSpPr txBox="1"/>
          <p:nvPr/>
        </p:nvSpPr>
        <p:spPr>
          <a:xfrm>
            <a:off x="5377725" y="3338475"/>
            <a:ext cx="2566500" cy="4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1800">
                <a:solidFill>
                  <a:schemeClr val="lt1"/>
                </a:solidFill>
                <a:latin typeface="Roboto"/>
                <a:ea typeface="Roboto"/>
                <a:cs typeface="Roboto"/>
                <a:sym typeface="Roboto"/>
              </a:rPr>
              <a:t>Coordonator științific:</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p:txBody>
      </p:sp>
      <p:sp>
        <p:nvSpPr>
          <p:cNvPr id="72" name="Google Shape;72;p13"/>
          <p:cNvSpPr txBox="1"/>
          <p:nvPr/>
        </p:nvSpPr>
        <p:spPr>
          <a:xfrm>
            <a:off x="5377725" y="3801375"/>
            <a:ext cx="25665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o" sz="1900">
                <a:solidFill>
                  <a:schemeClr val="lt1"/>
                </a:solidFill>
                <a:latin typeface="Roboto"/>
                <a:ea typeface="Roboto"/>
                <a:cs typeface="Roboto"/>
                <a:sym typeface="Roboto"/>
              </a:rPr>
              <a:t>Prof. Dr. Iftene Adrian</a:t>
            </a:r>
            <a:endParaRPr b="1" sz="19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AEC7"/>
            </a:gs>
            <a:gs pos="100000">
              <a:srgbClr val="33BED2"/>
            </a:gs>
          </a:gsLst>
          <a:lin ang="5400012" scaled="0"/>
        </a:gradFill>
      </p:bgPr>
    </p:bg>
    <p:spTree>
      <p:nvGrpSpPr>
        <p:cNvPr id="144" name="Shape 144"/>
        <p:cNvGrpSpPr/>
        <p:nvPr/>
      </p:nvGrpSpPr>
      <p:grpSpPr>
        <a:xfrm>
          <a:off x="0" y="0"/>
          <a:ext cx="0" cy="0"/>
          <a:chOff x="0" y="0"/>
          <a:chExt cx="0" cy="0"/>
        </a:xfrm>
      </p:grpSpPr>
      <p:sp>
        <p:nvSpPr>
          <p:cNvPr id="145" name="Google Shape;145;p22"/>
          <p:cNvSpPr txBox="1"/>
          <p:nvPr>
            <p:ph type="title"/>
          </p:nvPr>
        </p:nvSpPr>
        <p:spPr>
          <a:xfrm>
            <a:off x="302850" y="56525"/>
            <a:ext cx="8538300" cy="602700"/>
          </a:xfrm>
          <a:prstGeom prst="rect">
            <a:avLst/>
          </a:prstGeom>
        </p:spPr>
        <p:txBody>
          <a:bodyPr anchorCtr="0" anchor="ctr" bIns="91425" lIns="91425" spcFirstLastPara="1" rIns="91425" wrap="square" tIns="91425">
            <a:normAutofit/>
          </a:bodyPr>
          <a:lstStyle/>
          <a:p>
            <a:pPr indent="0" lvl="0" marL="0" rtl="0" algn="l">
              <a:lnSpc>
                <a:spcPct val="200000"/>
              </a:lnSpc>
              <a:spcBef>
                <a:spcPts val="0"/>
              </a:spcBef>
              <a:spcAft>
                <a:spcPts val="1200"/>
              </a:spcAft>
              <a:buNone/>
            </a:pPr>
            <a:r>
              <a:rPr b="1" lang="ro" sz="2000"/>
              <a:t>Modelele utilizate (unul dintre cele 3 modele bazate pe HAM10000)</a:t>
            </a:r>
            <a:endParaRPr b="1" sz="2000"/>
          </a:p>
        </p:txBody>
      </p:sp>
      <p:sp>
        <p:nvSpPr>
          <p:cNvPr id="146" name="Google Shape;146;p22"/>
          <p:cNvSpPr txBox="1"/>
          <p:nvPr/>
        </p:nvSpPr>
        <p:spPr>
          <a:xfrm>
            <a:off x="344225" y="843875"/>
            <a:ext cx="84969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2000">
                <a:solidFill>
                  <a:schemeClr val="lt2"/>
                </a:solidFill>
                <a:latin typeface="Roboto"/>
                <a:ea typeface="Roboto"/>
                <a:cs typeface="Roboto"/>
                <a:sym typeface="Roboto"/>
              </a:rPr>
              <a:t>Modelul bazat pe InceptionResNetV2 are o acuratețe de 80%</a:t>
            </a:r>
            <a:endParaRPr sz="2000">
              <a:solidFill>
                <a:schemeClr val="lt2"/>
              </a:solidFill>
              <a:latin typeface="Roboto"/>
              <a:ea typeface="Roboto"/>
              <a:cs typeface="Roboto"/>
              <a:sym typeface="Roboto"/>
            </a:endParaRPr>
          </a:p>
        </p:txBody>
      </p:sp>
      <p:pic>
        <p:nvPicPr>
          <p:cNvPr id="147" name="Google Shape;147;p22"/>
          <p:cNvPicPr preferRelativeResize="0"/>
          <p:nvPr/>
        </p:nvPicPr>
        <p:blipFill>
          <a:blip r:embed="rId3">
            <a:alphaModFix/>
          </a:blip>
          <a:stretch>
            <a:fillRect/>
          </a:stretch>
        </p:blipFill>
        <p:spPr>
          <a:xfrm>
            <a:off x="4994325" y="1458224"/>
            <a:ext cx="3057234" cy="2934699"/>
          </a:xfrm>
          <a:prstGeom prst="rect">
            <a:avLst/>
          </a:prstGeom>
          <a:noFill/>
          <a:ln>
            <a:noFill/>
          </a:ln>
        </p:spPr>
      </p:pic>
      <p:pic>
        <p:nvPicPr>
          <p:cNvPr id="148" name="Google Shape;148;p22"/>
          <p:cNvPicPr preferRelativeResize="0"/>
          <p:nvPr/>
        </p:nvPicPr>
        <p:blipFill>
          <a:blip r:embed="rId4">
            <a:alphaModFix/>
          </a:blip>
          <a:stretch>
            <a:fillRect/>
          </a:stretch>
        </p:blipFill>
        <p:spPr>
          <a:xfrm>
            <a:off x="603850" y="1631225"/>
            <a:ext cx="3451600" cy="2588700"/>
          </a:xfrm>
          <a:prstGeom prst="rect">
            <a:avLst/>
          </a:prstGeom>
          <a:noFill/>
          <a:ln>
            <a:noFill/>
          </a:ln>
        </p:spPr>
      </p:pic>
      <p:sp>
        <p:nvSpPr>
          <p:cNvPr id="149" name="Google Shape;149;p22"/>
          <p:cNvSpPr txBox="1"/>
          <p:nvPr/>
        </p:nvSpPr>
        <p:spPr>
          <a:xfrm>
            <a:off x="562800" y="4316700"/>
            <a:ext cx="35337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o" sz="1300">
                <a:solidFill>
                  <a:schemeClr val="dk2"/>
                </a:solidFill>
                <a:latin typeface="Roboto"/>
                <a:ea typeface="Roboto"/>
                <a:cs typeface="Roboto"/>
                <a:sym typeface="Roboto"/>
              </a:rPr>
              <a:t>Exemplu augmentat de Dermatofibromă</a:t>
            </a:r>
            <a:endParaRPr sz="1300">
              <a:solidFill>
                <a:schemeClr val="dk2"/>
              </a:solidFill>
              <a:latin typeface="Roboto"/>
              <a:ea typeface="Roboto"/>
              <a:cs typeface="Roboto"/>
              <a:sym typeface="Roboto"/>
            </a:endParaRPr>
          </a:p>
        </p:txBody>
      </p:sp>
      <p:sp>
        <p:nvSpPr>
          <p:cNvPr id="150" name="Google Shape;150;p22"/>
          <p:cNvSpPr txBox="1"/>
          <p:nvPr/>
        </p:nvSpPr>
        <p:spPr>
          <a:xfrm>
            <a:off x="4923525" y="4316700"/>
            <a:ext cx="35337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o" sz="1300">
                <a:solidFill>
                  <a:schemeClr val="dk2"/>
                </a:solidFill>
                <a:latin typeface="Roboto"/>
                <a:ea typeface="Roboto"/>
                <a:cs typeface="Roboto"/>
                <a:sym typeface="Roboto"/>
              </a:rPr>
              <a:t>Matricea de confuzie asociată</a:t>
            </a:r>
            <a:endParaRPr sz="13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AEC7"/>
            </a:gs>
            <a:gs pos="100000">
              <a:srgbClr val="33BED2"/>
            </a:gs>
          </a:gsLst>
          <a:lin ang="5400012" scaled="0"/>
        </a:gradFill>
      </p:bgPr>
    </p:bg>
    <p:spTree>
      <p:nvGrpSpPr>
        <p:cNvPr id="154" name="Shape 154"/>
        <p:cNvGrpSpPr/>
        <p:nvPr/>
      </p:nvGrpSpPr>
      <p:grpSpPr>
        <a:xfrm>
          <a:off x="0" y="0"/>
          <a:ext cx="0" cy="0"/>
          <a:chOff x="0" y="0"/>
          <a:chExt cx="0" cy="0"/>
        </a:xfrm>
      </p:grpSpPr>
      <p:sp>
        <p:nvSpPr>
          <p:cNvPr id="155" name="Google Shape;155;p23"/>
          <p:cNvSpPr txBox="1"/>
          <p:nvPr>
            <p:ph type="title"/>
          </p:nvPr>
        </p:nvSpPr>
        <p:spPr>
          <a:xfrm>
            <a:off x="302850" y="56525"/>
            <a:ext cx="8538300" cy="602700"/>
          </a:xfrm>
          <a:prstGeom prst="rect">
            <a:avLst/>
          </a:prstGeom>
        </p:spPr>
        <p:txBody>
          <a:bodyPr anchorCtr="0" anchor="ctr" bIns="91425" lIns="91425" spcFirstLastPara="1" rIns="91425" wrap="square" tIns="91425">
            <a:normAutofit/>
          </a:bodyPr>
          <a:lstStyle/>
          <a:p>
            <a:pPr indent="0" lvl="0" marL="0" rtl="0" algn="l">
              <a:lnSpc>
                <a:spcPct val="200000"/>
              </a:lnSpc>
              <a:spcBef>
                <a:spcPts val="0"/>
              </a:spcBef>
              <a:spcAft>
                <a:spcPts val="1200"/>
              </a:spcAft>
              <a:buNone/>
            </a:pPr>
            <a:r>
              <a:rPr b="1" lang="ro" sz="2000"/>
              <a:t>Modelele utilizate (unul dintre cele 3 modele bazate pe HAM10000)</a:t>
            </a:r>
            <a:endParaRPr b="1" sz="2000"/>
          </a:p>
        </p:txBody>
      </p:sp>
      <p:sp>
        <p:nvSpPr>
          <p:cNvPr id="156" name="Google Shape;156;p23"/>
          <p:cNvSpPr txBox="1"/>
          <p:nvPr/>
        </p:nvSpPr>
        <p:spPr>
          <a:xfrm>
            <a:off x="344225" y="843875"/>
            <a:ext cx="84969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2000">
                <a:solidFill>
                  <a:schemeClr val="lt2"/>
                </a:solidFill>
                <a:latin typeface="Roboto"/>
                <a:ea typeface="Roboto"/>
                <a:cs typeface="Roboto"/>
                <a:sym typeface="Roboto"/>
              </a:rPr>
              <a:t>Mai jos avem </a:t>
            </a:r>
            <a:r>
              <a:rPr lang="ro" sz="2000">
                <a:solidFill>
                  <a:schemeClr val="lt2"/>
                </a:solidFill>
                <a:latin typeface="Roboto"/>
                <a:ea typeface="Roboto"/>
                <a:cs typeface="Roboto"/>
                <a:sym typeface="Roboto"/>
              </a:rPr>
              <a:t>numărul</a:t>
            </a:r>
            <a:r>
              <a:rPr lang="ro" sz="2000">
                <a:solidFill>
                  <a:schemeClr val="lt2"/>
                </a:solidFill>
                <a:latin typeface="Roboto"/>
                <a:ea typeface="Roboto"/>
                <a:cs typeface="Roboto"/>
                <a:sym typeface="Roboto"/>
              </a:rPr>
              <a:t> de imagini </a:t>
            </a:r>
            <a:r>
              <a:rPr lang="ro" sz="2000">
                <a:solidFill>
                  <a:schemeClr val="lt2"/>
                </a:solidFill>
                <a:latin typeface="Roboto"/>
                <a:ea typeface="Roboto"/>
                <a:cs typeface="Roboto"/>
                <a:sym typeface="Roboto"/>
              </a:rPr>
              <a:t>înainte</a:t>
            </a:r>
            <a:r>
              <a:rPr lang="ro" sz="2000">
                <a:solidFill>
                  <a:schemeClr val="lt2"/>
                </a:solidFill>
                <a:latin typeface="Roboto"/>
                <a:ea typeface="Roboto"/>
                <a:cs typeface="Roboto"/>
                <a:sym typeface="Roboto"/>
              </a:rPr>
              <a:t> </a:t>
            </a:r>
            <a:r>
              <a:rPr lang="ro" sz="2000">
                <a:solidFill>
                  <a:schemeClr val="lt2"/>
                </a:solidFill>
                <a:latin typeface="Roboto"/>
                <a:ea typeface="Roboto"/>
                <a:cs typeface="Roboto"/>
                <a:sym typeface="Roboto"/>
              </a:rPr>
              <a:t>și</a:t>
            </a:r>
            <a:r>
              <a:rPr lang="ro" sz="2000">
                <a:solidFill>
                  <a:schemeClr val="lt2"/>
                </a:solidFill>
                <a:latin typeface="Roboto"/>
                <a:ea typeface="Roboto"/>
                <a:cs typeface="Roboto"/>
                <a:sym typeface="Roboto"/>
              </a:rPr>
              <a:t> </a:t>
            </a:r>
            <a:r>
              <a:rPr lang="ro" sz="2000">
                <a:solidFill>
                  <a:schemeClr val="lt2"/>
                </a:solidFill>
                <a:latin typeface="Roboto"/>
                <a:ea typeface="Roboto"/>
                <a:cs typeface="Roboto"/>
                <a:sym typeface="Roboto"/>
              </a:rPr>
              <a:t>după</a:t>
            </a:r>
            <a:r>
              <a:rPr lang="ro" sz="2000">
                <a:solidFill>
                  <a:schemeClr val="lt2"/>
                </a:solidFill>
                <a:latin typeface="Roboto"/>
                <a:ea typeface="Roboto"/>
                <a:cs typeface="Roboto"/>
                <a:sym typeface="Roboto"/>
              </a:rPr>
              <a:t> augmentare:</a:t>
            </a:r>
            <a:endParaRPr sz="2000">
              <a:solidFill>
                <a:schemeClr val="lt2"/>
              </a:solidFill>
              <a:latin typeface="Roboto"/>
              <a:ea typeface="Roboto"/>
              <a:cs typeface="Roboto"/>
              <a:sym typeface="Roboto"/>
            </a:endParaRPr>
          </a:p>
        </p:txBody>
      </p:sp>
      <p:sp>
        <p:nvSpPr>
          <p:cNvPr id="157" name="Google Shape;157;p23"/>
          <p:cNvSpPr txBox="1"/>
          <p:nvPr/>
        </p:nvSpPr>
        <p:spPr>
          <a:xfrm>
            <a:off x="562800" y="4398900"/>
            <a:ext cx="35337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o" sz="1300">
                <a:solidFill>
                  <a:schemeClr val="dk2"/>
                </a:solidFill>
                <a:latin typeface="Roboto"/>
                <a:ea typeface="Roboto"/>
                <a:cs typeface="Roboto"/>
                <a:sym typeface="Roboto"/>
              </a:rPr>
              <a:t>Numărul de imagini per label </a:t>
            </a:r>
            <a:r>
              <a:rPr lang="ro" sz="1300">
                <a:solidFill>
                  <a:schemeClr val="dk2"/>
                </a:solidFill>
                <a:latin typeface="Roboto"/>
                <a:ea typeface="Roboto"/>
                <a:cs typeface="Roboto"/>
                <a:sym typeface="Roboto"/>
              </a:rPr>
              <a:t>înainte</a:t>
            </a:r>
            <a:r>
              <a:rPr lang="ro" sz="1300">
                <a:solidFill>
                  <a:schemeClr val="dk2"/>
                </a:solidFill>
                <a:latin typeface="Roboto"/>
                <a:ea typeface="Roboto"/>
                <a:cs typeface="Roboto"/>
                <a:sym typeface="Roboto"/>
              </a:rPr>
              <a:t> de augmentare</a:t>
            </a:r>
            <a:endParaRPr sz="1300">
              <a:solidFill>
                <a:schemeClr val="dk2"/>
              </a:solidFill>
              <a:latin typeface="Roboto"/>
              <a:ea typeface="Roboto"/>
              <a:cs typeface="Roboto"/>
              <a:sym typeface="Roboto"/>
            </a:endParaRPr>
          </a:p>
        </p:txBody>
      </p:sp>
      <p:sp>
        <p:nvSpPr>
          <p:cNvPr id="158" name="Google Shape;158;p23"/>
          <p:cNvSpPr txBox="1"/>
          <p:nvPr/>
        </p:nvSpPr>
        <p:spPr>
          <a:xfrm>
            <a:off x="5149250" y="4398900"/>
            <a:ext cx="35337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o" sz="1300">
                <a:solidFill>
                  <a:schemeClr val="dk2"/>
                </a:solidFill>
                <a:latin typeface="Roboto"/>
                <a:ea typeface="Roboto"/>
                <a:cs typeface="Roboto"/>
                <a:sym typeface="Roboto"/>
              </a:rPr>
              <a:t>Numărul de imagini per label după augmentare</a:t>
            </a:r>
            <a:endParaRPr sz="1300">
              <a:solidFill>
                <a:schemeClr val="dk2"/>
              </a:solidFill>
              <a:latin typeface="Roboto"/>
              <a:ea typeface="Roboto"/>
              <a:cs typeface="Roboto"/>
              <a:sym typeface="Roboto"/>
            </a:endParaRPr>
          </a:p>
          <a:p>
            <a:pPr indent="0" lvl="0" marL="0" rtl="0" algn="ctr">
              <a:spcBef>
                <a:spcPts val="0"/>
              </a:spcBef>
              <a:spcAft>
                <a:spcPts val="0"/>
              </a:spcAft>
              <a:buNone/>
            </a:pPr>
            <a:r>
              <a:t/>
            </a:r>
            <a:endParaRPr sz="1300">
              <a:solidFill>
                <a:schemeClr val="dk2"/>
              </a:solidFill>
              <a:latin typeface="Roboto"/>
              <a:ea typeface="Roboto"/>
              <a:cs typeface="Roboto"/>
              <a:sym typeface="Roboto"/>
            </a:endParaRPr>
          </a:p>
        </p:txBody>
      </p:sp>
      <p:pic>
        <p:nvPicPr>
          <p:cNvPr id="159" name="Google Shape;159;p23"/>
          <p:cNvPicPr preferRelativeResize="0"/>
          <p:nvPr/>
        </p:nvPicPr>
        <p:blipFill>
          <a:blip r:embed="rId3">
            <a:alphaModFix/>
          </a:blip>
          <a:stretch>
            <a:fillRect/>
          </a:stretch>
        </p:blipFill>
        <p:spPr>
          <a:xfrm>
            <a:off x="246050" y="1565049"/>
            <a:ext cx="4325950" cy="2833851"/>
          </a:xfrm>
          <a:prstGeom prst="rect">
            <a:avLst/>
          </a:prstGeom>
          <a:noFill/>
          <a:ln>
            <a:noFill/>
          </a:ln>
        </p:spPr>
      </p:pic>
      <p:pic>
        <p:nvPicPr>
          <p:cNvPr id="160" name="Google Shape;160;p23"/>
          <p:cNvPicPr preferRelativeResize="0"/>
          <p:nvPr/>
        </p:nvPicPr>
        <p:blipFill>
          <a:blip r:embed="rId4">
            <a:alphaModFix/>
          </a:blip>
          <a:stretch>
            <a:fillRect/>
          </a:stretch>
        </p:blipFill>
        <p:spPr>
          <a:xfrm>
            <a:off x="4753125" y="1515175"/>
            <a:ext cx="4325950" cy="2883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AEC7"/>
            </a:gs>
            <a:gs pos="100000">
              <a:srgbClr val="33BED2"/>
            </a:gs>
          </a:gsLst>
          <a:lin ang="5400012" scaled="0"/>
        </a:gradFill>
      </p:bgPr>
    </p:bg>
    <p:spTree>
      <p:nvGrpSpPr>
        <p:cNvPr id="164" name="Shape 164"/>
        <p:cNvGrpSpPr/>
        <p:nvPr/>
      </p:nvGrpSpPr>
      <p:grpSpPr>
        <a:xfrm>
          <a:off x="0" y="0"/>
          <a:ext cx="0" cy="0"/>
          <a:chOff x="0" y="0"/>
          <a:chExt cx="0" cy="0"/>
        </a:xfrm>
      </p:grpSpPr>
      <p:sp>
        <p:nvSpPr>
          <p:cNvPr id="165" name="Google Shape;165;p24"/>
          <p:cNvSpPr txBox="1"/>
          <p:nvPr>
            <p:ph type="title"/>
          </p:nvPr>
        </p:nvSpPr>
        <p:spPr>
          <a:xfrm>
            <a:off x="302850" y="56525"/>
            <a:ext cx="8538300" cy="602700"/>
          </a:xfrm>
          <a:prstGeom prst="rect">
            <a:avLst/>
          </a:prstGeom>
        </p:spPr>
        <p:txBody>
          <a:bodyPr anchorCtr="0" anchor="ctr" bIns="91425" lIns="91425" spcFirstLastPara="1" rIns="91425" wrap="square" tIns="91425">
            <a:normAutofit/>
          </a:bodyPr>
          <a:lstStyle/>
          <a:p>
            <a:pPr indent="0" lvl="0" marL="0" rtl="0" algn="l">
              <a:lnSpc>
                <a:spcPct val="200000"/>
              </a:lnSpc>
              <a:spcBef>
                <a:spcPts val="0"/>
              </a:spcBef>
              <a:spcAft>
                <a:spcPts val="1200"/>
              </a:spcAft>
              <a:buNone/>
            </a:pPr>
            <a:r>
              <a:rPr b="1" lang="ro" sz="2000"/>
              <a:t>Arhitectura aplicației</a:t>
            </a:r>
            <a:endParaRPr b="1" sz="2000"/>
          </a:p>
        </p:txBody>
      </p:sp>
      <p:pic>
        <p:nvPicPr>
          <p:cNvPr id="166" name="Google Shape;166;p24"/>
          <p:cNvPicPr preferRelativeResize="0"/>
          <p:nvPr/>
        </p:nvPicPr>
        <p:blipFill>
          <a:blip r:embed="rId3">
            <a:alphaModFix/>
          </a:blip>
          <a:stretch>
            <a:fillRect/>
          </a:stretch>
        </p:blipFill>
        <p:spPr>
          <a:xfrm>
            <a:off x="892925" y="659225"/>
            <a:ext cx="7358149" cy="4346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AEC7"/>
            </a:gs>
            <a:gs pos="100000">
              <a:srgbClr val="33BED2"/>
            </a:gs>
          </a:gsLst>
          <a:lin ang="5400012" scaled="0"/>
        </a:gradFill>
      </p:bgPr>
    </p:bg>
    <p:spTree>
      <p:nvGrpSpPr>
        <p:cNvPr id="170" name="Shape 170"/>
        <p:cNvGrpSpPr/>
        <p:nvPr/>
      </p:nvGrpSpPr>
      <p:grpSpPr>
        <a:xfrm>
          <a:off x="0" y="0"/>
          <a:ext cx="0" cy="0"/>
          <a:chOff x="0" y="0"/>
          <a:chExt cx="0" cy="0"/>
        </a:xfrm>
      </p:grpSpPr>
      <p:sp>
        <p:nvSpPr>
          <p:cNvPr id="171" name="Google Shape;171;p25"/>
          <p:cNvSpPr txBox="1"/>
          <p:nvPr>
            <p:ph type="title"/>
          </p:nvPr>
        </p:nvSpPr>
        <p:spPr>
          <a:xfrm>
            <a:off x="344725" y="470225"/>
            <a:ext cx="8222100" cy="767700"/>
          </a:xfrm>
          <a:prstGeom prst="rect">
            <a:avLst/>
          </a:prstGeom>
        </p:spPr>
        <p:txBody>
          <a:bodyPr anchorCtr="0" anchor="ctr" bIns="91425" lIns="91425" spcFirstLastPara="1" rIns="91425" wrap="square" tIns="91425">
            <a:normAutofit/>
          </a:bodyPr>
          <a:lstStyle/>
          <a:p>
            <a:pPr indent="0" lvl="0" marL="0" rtl="0" algn="l">
              <a:lnSpc>
                <a:spcPct val="200000"/>
              </a:lnSpc>
              <a:spcBef>
                <a:spcPts val="0"/>
              </a:spcBef>
              <a:spcAft>
                <a:spcPts val="1200"/>
              </a:spcAft>
              <a:buNone/>
            </a:pPr>
            <a:r>
              <a:rPr b="1" lang="ro"/>
              <a:t>Utilizarea aplicației</a:t>
            </a:r>
            <a:endParaRPr/>
          </a:p>
        </p:txBody>
      </p:sp>
      <p:sp>
        <p:nvSpPr>
          <p:cNvPr id="172" name="Google Shape;172;p2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ctr">
              <a:spcBef>
                <a:spcPts val="1200"/>
              </a:spcBef>
              <a:spcAft>
                <a:spcPts val="1200"/>
              </a:spcAft>
              <a:buNone/>
            </a:pPr>
            <a:r>
              <a:rPr lang="ro"/>
              <a:t>Videoclipul de prezentare și utilizare al aplicației se poate vedea mai jos: </a:t>
            </a:r>
            <a:endParaRPr/>
          </a:p>
        </p:txBody>
      </p:sp>
      <p:pic>
        <p:nvPicPr>
          <p:cNvPr id="173" name="Google Shape;173;p25" title="DermatoAI - Licență Informatică UAIC 2024">
            <a:hlinkClick r:id="rId3"/>
          </p:cNvPr>
          <p:cNvPicPr preferRelativeResize="0"/>
          <p:nvPr/>
        </p:nvPicPr>
        <p:blipFill>
          <a:blip r:embed="rId4">
            <a:alphaModFix/>
          </a:blip>
          <a:stretch>
            <a:fillRect/>
          </a:stretch>
        </p:blipFill>
        <p:spPr>
          <a:xfrm>
            <a:off x="2931775" y="2710675"/>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AEC7"/>
            </a:gs>
            <a:gs pos="100000">
              <a:srgbClr val="33BED2"/>
            </a:gs>
          </a:gsLst>
          <a:lin ang="5400012" scaled="0"/>
        </a:gradFill>
      </p:bgPr>
    </p:bg>
    <p:spTree>
      <p:nvGrpSpPr>
        <p:cNvPr id="177" name="Shape 177"/>
        <p:cNvGrpSpPr/>
        <p:nvPr/>
      </p:nvGrpSpPr>
      <p:grpSpPr>
        <a:xfrm>
          <a:off x="0" y="0"/>
          <a:ext cx="0" cy="0"/>
          <a:chOff x="0" y="0"/>
          <a:chExt cx="0" cy="0"/>
        </a:xfrm>
      </p:grpSpPr>
      <p:sp>
        <p:nvSpPr>
          <p:cNvPr id="178" name="Google Shape;178;p26"/>
          <p:cNvSpPr txBox="1"/>
          <p:nvPr>
            <p:ph type="title"/>
          </p:nvPr>
        </p:nvSpPr>
        <p:spPr>
          <a:xfrm>
            <a:off x="288200" y="39960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ro"/>
              <a:t>Posibile </a:t>
            </a:r>
            <a:r>
              <a:rPr b="1" lang="ro"/>
              <a:t>îmbunătățiri</a:t>
            </a:r>
            <a:endParaRPr b="1"/>
          </a:p>
        </p:txBody>
      </p:sp>
      <p:sp>
        <p:nvSpPr>
          <p:cNvPr id="179" name="Google Shape;179;p26"/>
          <p:cNvSpPr txBox="1"/>
          <p:nvPr>
            <p:ph idx="1" type="body"/>
          </p:nvPr>
        </p:nvSpPr>
        <p:spPr>
          <a:xfrm>
            <a:off x="460950" y="2116925"/>
            <a:ext cx="8222100" cy="2747400"/>
          </a:xfrm>
          <a:prstGeom prst="rect">
            <a:avLst/>
          </a:prstGeom>
        </p:spPr>
        <p:txBody>
          <a:bodyPr anchorCtr="0" anchor="t" bIns="91425" lIns="91425" spcFirstLastPara="1" rIns="91425" wrap="square" tIns="91425">
            <a:normAutofit/>
          </a:bodyPr>
          <a:lstStyle/>
          <a:p>
            <a:pPr indent="-344700" lvl="0" marL="460800" rtl="0" algn="l">
              <a:spcBef>
                <a:spcPts val="1000"/>
              </a:spcBef>
              <a:spcAft>
                <a:spcPts val="0"/>
              </a:spcAft>
              <a:buSzPts val="1800"/>
              <a:buChar char="●"/>
            </a:pPr>
            <a:r>
              <a:rPr lang="ro"/>
              <a:t>Dezvoltarea de noi modele, mai robuste, pentru o acuratețe îmbunătățită în diagnosticarea mai multor afecțiuni dermatologice.</a:t>
            </a:r>
            <a:endParaRPr/>
          </a:p>
          <a:p>
            <a:pPr indent="-344700" lvl="0" marL="460800" rtl="0" algn="l">
              <a:spcBef>
                <a:spcPts val="1000"/>
              </a:spcBef>
              <a:spcAft>
                <a:spcPts val="0"/>
              </a:spcAft>
              <a:buSzPts val="1800"/>
              <a:buChar char="●"/>
            </a:pPr>
            <a:r>
              <a:rPr lang="ro"/>
              <a:t>Aplicația va putea să trimită automat programările către clinici, făcând accesul la serviciile medicale mai ușor și mai eficient. </a:t>
            </a:r>
            <a:endParaRPr/>
          </a:p>
          <a:p>
            <a:pPr indent="-344700" lvl="0" marL="460800" rtl="0" algn="l">
              <a:spcBef>
                <a:spcPts val="1000"/>
              </a:spcBef>
              <a:spcAft>
                <a:spcPts val="1000"/>
              </a:spcAft>
              <a:buSzPts val="1800"/>
              <a:buChar char="●"/>
            </a:pPr>
            <a:r>
              <a:rPr lang="ro"/>
              <a:t>Worker-ul python să fie capabil să genereze dinamic numărul de procese în funcție de resursele calculatorului și de cantitatea de imagini aflată în coada azure.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AEC7"/>
            </a:gs>
            <a:gs pos="100000">
              <a:srgbClr val="33BED2"/>
            </a:gs>
          </a:gsLst>
          <a:lin ang="5400012" scaled="0"/>
        </a:gradFill>
      </p:bgPr>
    </p:bg>
    <p:spTree>
      <p:nvGrpSpPr>
        <p:cNvPr id="183" name="Shape 183"/>
        <p:cNvGrpSpPr/>
        <p:nvPr/>
      </p:nvGrpSpPr>
      <p:grpSpPr>
        <a:xfrm>
          <a:off x="0" y="0"/>
          <a:ext cx="0" cy="0"/>
          <a:chOff x="0" y="0"/>
          <a:chExt cx="0" cy="0"/>
        </a:xfrm>
      </p:grpSpPr>
      <p:sp>
        <p:nvSpPr>
          <p:cNvPr id="184" name="Google Shape;184;p27"/>
          <p:cNvSpPr txBox="1"/>
          <p:nvPr>
            <p:ph type="title"/>
          </p:nvPr>
        </p:nvSpPr>
        <p:spPr>
          <a:xfrm>
            <a:off x="288200" y="39960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ro"/>
              <a:t>Dificultățile proiectului</a:t>
            </a:r>
            <a:endParaRPr b="1"/>
          </a:p>
        </p:txBody>
      </p:sp>
      <p:sp>
        <p:nvSpPr>
          <p:cNvPr id="185" name="Google Shape;185;p27"/>
          <p:cNvSpPr txBox="1"/>
          <p:nvPr>
            <p:ph idx="1" type="body"/>
          </p:nvPr>
        </p:nvSpPr>
        <p:spPr>
          <a:xfrm>
            <a:off x="460950" y="2116925"/>
            <a:ext cx="8222100" cy="2627400"/>
          </a:xfrm>
          <a:prstGeom prst="rect">
            <a:avLst/>
          </a:prstGeom>
        </p:spPr>
        <p:txBody>
          <a:bodyPr anchorCtr="0" anchor="t" bIns="91425" lIns="91425" spcFirstLastPara="1" rIns="91425" wrap="square" tIns="91425">
            <a:normAutofit/>
          </a:bodyPr>
          <a:lstStyle/>
          <a:p>
            <a:pPr indent="-344700" lvl="0" marL="460800" rtl="0" algn="l">
              <a:spcBef>
                <a:spcPts val="1000"/>
              </a:spcBef>
              <a:spcAft>
                <a:spcPts val="0"/>
              </a:spcAft>
              <a:buSzPts val="1800"/>
              <a:buChar char="●"/>
            </a:pPr>
            <a:r>
              <a:rPr lang="ro"/>
              <a:t>Nu am mai lucrat cu tehnologiile pe care le-am folosit și a fost nevoie de studierea lor.</a:t>
            </a:r>
            <a:endParaRPr/>
          </a:p>
          <a:p>
            <a:pPr indent="-344700" lvl="0" marL="460800" rtl="0" algn="l">
              <a:spcBef>
                <a:spcPts val="1000"/>
              </a:spcBef>
              <a:spcAft>
                <a:spcPts val="0"/>
              </a:spcAft>
              <a:buSzPts val="1800"/>
              <a:buChar char="●"/>
            </a:pPr>
            <a:r>
              <a:rPr lang="ro"/>
              <a:t>Nu există suficiente seturi de date/resurse disponibile pe internet pentru a crea un model suficient de performant.</a:t>
            </a:r>
            <a:endParaRPr/>
          </a:p>
          <a:p>
            <a:pPr indent="-344700" lvl="0" marL="460800" rtl="0" algn="l">
              <a:spcBef>
                <a:spcPts val="1000"/>
              </a:spcBef>
              <a:spcAft>
                <a:spcPts val="1000"/>
              </a:spcAft>
              <a:buSzPts val="1800"/>
              <a:buChar char="●"/>
            </a:pPr>
            <a:r>
              <a:rPr lang="ro"/>
              <a:t>Identificarea afecțiunilor pielii este dificilă pentru un model de rețea neurală deoarece multe boli și afecțiuni seamănă foarte mult între ele din punct de vedere estetic, ceea ce poate duce la predicții greșite.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AEC7"/>
            </a:gs>
            <a:gs pos="100000">
              <a:srgbClr val="33BED2"/>
            </a:gs>
          </a:gsLst>
          <a:lin ang="5400012" scaled="0"/>
        </a:gradFill>
      </p:bgPr>
    </p:bg>
    <p:spTree>
      <p:nvGrpSpPr>
        <p:cNvPr id="189" name="Shape 189"/>
        <p:cNvGrpSpPr/>
        <p:nvPr/>
      </p:nvGrpSpPr>
      <p:grpSpPr>
        <a:xfrm>
          <a:off x="0" y="0"/>
          <a:ext cx="0" cy="0"/>
          <a:chOff x="0" y="0"/>
          <a:chExt cx="0" cy="0"/>
        </a:xfrm>
      </p:grpSpPr>
      <p:sp>
        <p:nvSpPr>
          <p:cNvPr id="190" name="Google Shape;190;p28"/>
          <p:cNvSpPr txBox="1"/>
          <p:nvPr>
            <p:ph type="title"/>
          </p:nvPr>
        </p:nvSpPr>
        <p:spPr>
          <a:xfrm>
            <a:off x="490250" y="488250"/>
            <a:ext cx="83604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ro" sz="5200"/>
              <a:t>Vă mulțumesc!</a:t>
            </a:r>
            <a:endParaRPr b="1" sz="5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AEC7"/>
            </a:gs>
            <a:gs pos="100000">
              <a:srgbClr val="33BED2"/>
            </a:gs>
          </a:gsLst>
          <a:lin ang="5400012" scaled="0"/>
        </a:gradFill>
      </p:bgPr>
    </p:bg>
    <p:spTree>
      <p:nvGrpSpPr>
        <p:cNvPr id="76" name="Shape 76"/>
        <p:cNvGrpSpPr/>
        <p:nvPr/>
      </p:nvGrpSpPr>
      <p:grpSpPr>
        <a:xfrm>
          <a:off x="0" y="0"/>
          <a:ext cx="0" cy="0"/>
          <a:chOff x="0" y="0"/>
          <a:chExt cx="0" cy="0"/>
        </a:xfrm>
      </p:grpSpPr>
      <p:pic>
        <p:nvPicPr>
          <p:cNvPr id="77" name="Google Shape;77;p14"/>
          <p:cNvPicPr preferRelativeResize="0"/>
          <p:nvPr/>
        </p:nvPicPr>
        <p:blipFill rotWithShape="1">
          <a:blip r:embed="rId3">
            <a:alphaModFix/>
          </a:blip>
          <a:srcRect b="0" l="-4140" r="4139" t="0"/>
          <a:stretch/>
        </p:blipFill>
        <p:spPr>
          <a:xfrm>
            <a:off x="1866713" y="855325"/>
            <a:ext cx="1705700" cy="3788831"/>
          </a:xfrm>
          <a:prstGeom prst="rect">
            <a:avLst/>
          </a:prstGeom>
          <a:noFill/>
          <a:ln>
            <a:noFill/>
          </a:ln>
        </p:spPr>
      </p:pic>
      <p:sp>
        <p:nvSpPr>
          <p:cNvPr id="78" name="Google Shape;78;p1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o" sz="2300"/>
              <a:t>DermatoAI</a:t>
            </a:r>
            <a:endParaRPr sz="2300"/>
          </a:p>
        </p:txBody>
      </p:sp>
      <p:pic>
        <p:nvPicPr>
          <p:cNvPr id="79" name="Google Shape;79;p14"/>
          <p:cNvPicPr preferRelativeResize="0"/>
          <p:nvPr/>
        </p:nvPicPr>
        <p:blipFill>
          <a:blip r:embed="rId4">
            <a:alphaModFix/>
          </a:blip>
          <a:stretch>
            <a:fillRect/>
          </a:stretch>
        </p:blipFill>
        <p:spPr>
          <a:xfrm>
            <a:off x="5574100" y="855350"/>
            <a:ext cx="1705700" cy="3788800"/>
          </a:xfrm>
          <a:prstGeom prst="rect">
            <a:avLst/>
          </a:prstGeom>
          <a:noFill/>
          <a:ln>
            <a:noFill/>
          </a:ln>
        </p:spPr>
      </p:pic>
      <p:pic>
        <p:nvPicPr>
          <p:cNvPr id="80" name="Google Shape;80;p14"/>
          <p:cNvPicPr preferRelativeResize="0"/>
          <p:nvPr/>
        </p:nvPicPr>
        <p:blipFill>
          <a:blip r:embed="rId5">
            <a:alphaModFix/>
          </a:blip>
          <a:stretch>
            <a:fillRect/>
          </a:stretch>
        </p:blipFill>
        <p:spPr>
          <a:xfrm>
            <a:off x="98249" y="855375"/>
            <a:ext cx="1705700" cy="3788749"/>
          </a:xfrm>
          <a:prstGeom prst="rect">
            <a:avLst/>
          </a:prstGeom>
          <a:noFill/>
          <a:ln>
            <a:noFill/>
          </a:ln>
        </p:spPr>
      </p:pic>
      <p:pic>
        <p:nvPicPr>
          <p:cNvPr id="81" name="Google Shape;81;p14"/>
          <p:cNvPicPr preferRelativeResize="0"/>
          <p:nvPr/>
        </p:nvPicPr>
        <p:blipFill>
          <a:blip r:embed="rId6">
            <a:alphaModFix/>
          </a:blip>
          <a:stretch>
            <a:fillRect/>
          </a:stretch>
        </p:blipFill>
        <p:spPr>
          <a:xfrm>
            <a:off x="7351575" y="855325"/>
            <a:ext cx="1705700" cy="3788846"/>
          </a:xfrm>
          <a:prstGeom prst="rect">
            <a:avLst/>
          </a:prstGeom>
          <a:noFill/>
          <a:ln>
            <a:noFill/>
          </a:ln>
        </p:spPr>
      </p:pic>
      <p:pic>
        <p:nvPicPr>
          <p:cNvPr id="82" name="Google Shape;82;p14"/>
          <p:cNvPicPr preferRelativeResize="0"/>
          <p:nvPr/>
        </p:nvPicPr>
        <p:blipFill>
          <a:blip r:embed="rId7">
            <a:alphaModFix/>
          </a:blip>
          <a:stretch>
            <a:fillRect/>
          </a:stretch>
        </p:blipFill>
        <p:spPr>
          <a:xfrm>
            <a:off x="3769874" y="855400"/>
            <a:ext cx="1705700" cy="378869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AEC7"/>
            </a:gs>
            <a:gs pos="100000">
              <a:srgbClr val="33BED2"/>
            </a:gs>
          </a:gsLst>
          <a:lin ang="5400012" scaled="0"/>
        </a:gradFill>
      </p:bgPr>
    </p:bg>
    <p:spTree>
      <p:nvGrpSpPr>
        <p:cNvPr id="86" name="Shape 86"/>
        <p:cNvGrpSpPr/>
        <p:nvPr/>
      </p:nvGrpSpPr>
      <p:grpSpPr>
        <a:xfrm>
          <a:off x="0" y="0"/>
          <a:ext cx="0" cy="0"/>
          <a:chOff x="0" y="0"/>
          <a:chExt cx="0" cy="0"/>
        </a:xfrm>
      </p:grpSpPr>
      <p:sp>
        <p:nvSpPr>
          <p:cNvPr id="87" name="Google Shape;87;p15"/>
          <p:cNvSpPr txBox="1"/>
          <p:nvPr>
            <p:ph type="title"/>
          </p:nvPr>
        </p:nvSpPr>
        <p:spPr>
          <a:xfrm>
            <a:off x="223100" y="2183100"/>
            <a:ext cx="4045200" cy="777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ro"/>
              <a:t>Cuprins</a:t>
            </a:r>
            <a:endParaRPr/>
          </a:p>
        </p:txBody>
      </p:sp>
      <p:sp>
        <p:nvSpPr>
          <p:cNvPr id="88" name="Google Shape;88;p15"/>
          <p:cNvSpPr txBox="1"/>
          <p:nvPr>
            <p:ph idx="2" type="body"/>
          </p:nvPr>
        </p:nvSpPr>
        <p:spPr>
          <a:xfrm>
            <a:off x="4939500" y="724200"/>
            <a:ext cx="3837000" cy="4071600"/>
          </a:xfrm>
          <a:prstGeom prst="rect">
            <a:avLst/>
          </a:prstGeom>
        </p:spPr>
        <p:txBody>
          <a:bodyPr anchorCtr="0" anchor="ctr" bIns="91425" lIns="91425" spcFirstLastPara="1" rIns="91425" wrap="square" tIns="91425">
            <a:normAutofit lnSpcReduction="20000"/>
          </a:bodyPr>
          <a:lstStyle/>
          <a:p>
            <a:pPr indent="-342900" lvl="0" marL="457200" rtl="0" algn="l">
              <a:lnSpc>
                <a:spcPct val="200000"/>
              </a:lnSpc>
              <a:spcBef>
                <a:spcPts val="0"/>
              </a:spcBef>
              <a:spcAft>
                <a:spcPts val="0"/>
              </a:spcAft>
              <a:buSzPts val="1800"/>
              <a:buChar char="●"/>
            </a:pPr>
            <a:r>
              <a:rPr b="1" lang="ro"/>
              <a:t>Motivație</a:t>
            </a:r>
            <a:endParaRPr b="1"/>
          </a:p>
          <a:p>
            <a:pPr indent="-342900" lvl="0" marL="457200" rtl="0" algn="l">
              <a:lnSpc>
                <a:spcPct val="200000"/>
              </a:lnSpc>
              <a:spcBef>
                <a:spcPts val="0"/>
              </a:spcBef>
              <a:spcAft>
                <a:spcPts val="0"/>
              </a:spcAft>
              <a:buSzPts val="1800"/>
              <a:buChar char="●"/>
            </a:pPr>
            <a:r>
              <a:rPr b="1" lang="ro"/>
              <a:t>Aplicații</a:t>
            </a:r>
            <a:r>
              <a:rPr b="1" lang="ro"/>
              <a:t> similare </a:t>
            </a:r>
            <a:endParaRPr b="1"/>
          </a:p>
          <a:p>
            <a:pPr indent="-342900" lvl="0" marL="457200" rtl="0" algn="l">
              <a:lnSpc>
                <a:spcPct val="200000"/>
              </a:lnSpc>
              <a:spcBef>
                <a:spcPts val="0"/>
              </a:spcBef>
              <a:spcAft>
                <a:spcPts val="0"/>
              </a:spcAft>
              <a:buSzPts val="1800"/>
              <a:buChar char="●"/>
            </a:pPr>
            <a:r>
              <a:rPr b="1" lang="ro"/>
              <a:t>E</a:t>
            </a:r>
            <a:r>
              <a:rPr b="1" lang="ro"/>
              <a:t>lemente unice ale aplicației</a:t>
            </a:r>
            <a:endParaRPr b="1"/>
          </a:p>
          <a:p>
            <a:pPr indent="-342900" lvl="0" marL="457200" rtl="0" algn="l">
              <a:lnSpc>
                <a:spcPct val="200000"/>
              </a:lnSpc>
              <a:spcBef>
                <a:spcPts val="0"/>
              </a:spcBef>
              <a:spcAft>
                <a:spcPts val="0"/>
              </a:spcAft>
              <a:buSzPts val="1800"/>
              <a:buChar char="●"/>
            </a:pPr>
            <a:r>
              <a:rPr b="1" lang="ro"/>
              <a:t>Modelele utilizate</a:t>
            </a:r>
            <a:endParaRPr b="1"/>
          </a:p>
          <a:p>
            <a:pPr indent="-342900" lvl="0" marL="457200" rtl="0" algn="l">
              <a:lnSpc>
                <a:spcPct val="200000"/>
              </a:lnSpc>
              <a:spcBef>
                <a:spcPts val="0"/>
              </a:spcBef>
              <a:spcAft>
                <a:spcPts val="0"/>
              </a:spcAft>
              <a:buSzPts val="1800"/>
              <a:buChar char="●"/>
            </a:pPr>
            <a:r>
              <a:rPr b="1" lang="ro"/>
              <a:t>Arhitectura a</a:t>
            </a:r>
            <a:r>
              <a:rPr b="1" lang="ro"/>
              <a:t>plicației</a:t>
            </a:r>
            <a:endParaRPr b="1"/>
          </a:p>
          <a:p>
            <a:pPr indent="-342900" lvl="0" marL="457200" rtl="0" algn="l">
              <a:lnSpc>
                <a:spcPct val="200000"/>
              </a:lnSpc>
              <a:spcBef>
                <a:spcPts val="0"/>
              </a:spcBef>
              <a:spcAft>
                <a:spcPts val="0"/>
              </a:spcAft>
              <a:buSzPts val="1800"/>
              <a:buChar char="●"/>
            </a:pPr>
            <a:r>
              <a:rPr b="1" lang="ro"/>
              <a:t>Utilizarea </a:t>
            </a:r>
            <a:r>
              <a:rPr b="1" lang="ro"/>
              <a:t>aplicației</a:t>
            </a:r>
            <a:endParaRPr b="1"/>
          </a:p>
          <a:p>
            <a:pPr indent="-342900" lvl="0" marL="457200" rtl="0" algn="l">
              <a:lnSpc>
                <a:spcPct val="200000"/>
              </a:lnSpc>
              <a:spcBef>
                <a:spcPts val="0"/>
              </a:spcBef>
              <a:spcAft>
                <a:spcPts val="0"/>
              </a:spcAft>
              <a:buSzPts val="1800"/>
              <a:buChar char="●"/>
            </a:pPr>
            <a:r>
              <a:rPr b="1" lang="ro"/>
              <a:t>Posibile îmbunătățiri</a:t>
            </a:r>
            <a:endParaRPr b="1"/>
          </a:p>
          <a:p>
            <a:pPr indent="-342900" lvl="0" marL="457200" rtl="0" algn="l">
              <a:lnSpc>
                <a:spcPct val="200000"/>
              </a:lnSpc>
              <a:spcBef>
                <a:spcPts val="0"/>
              </a:spcBef>
              <a:spcAft>
                <a:spcPts val="0"/>
              </a:spcAft>
              <a:buSzPts val="1800"/>
              <a:buChar char="●"/>
            </a:pPr>
            <a:r>
              <a:rPr b="1" lang="ro"/>
              <a:t>Dificultățile proiectului</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AEC7"/>
            </a:gs>
            <a:gs pos="100000">
              <a:srgbClr val="33BED2"/>
            </a:gs>
          </a:gsLst>
          <a:lin ang="5400012" scaled="0"/>
        </a:gradFill>
      </p:bgPr>
    </p:bg>
    <p:spTree>
      <p:nvGrpSpPr>
        <p:cNvPr id="92" name="Shape 92"/>
        <p:cNvGrpSpPr/>
        <p:nvPr/>
      </p:nvGrpSpPr>
      <p:grpSpPr>
        <a:xfrm>
          <a:off x="0" y="0"/>
          <a:ext cx="0" cy="0"/>
          <a:chOff x="0" y="0"/>
          <a:chExt cx="0" cy="0"/>
        </a:xfrm>
      </p:grpSpPr>
      <p:sp>
        <p:nvSpPr>
          <p:cNvPr id="93" name="Google Shape;93;p16"/>
          <p:cNvSpPr txBox="1"/>
          <p:nvPr>
            <p:ph type="title"/>
          </p:nvPr>
        </p:nvSpPr>
        <p:spPr>
          <a:xfrm>
            <a:off x="372975" y="4561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ro"/>
              <a:t>Motivație</a:t>
            </a:r>
            <a:endParaRPr b="1"/>
          </a:p>
        </p:txBody>
      </p:sp>
      <p:sp>
        <p:nvSpPr>
          <p:cNvPr id="94" name="Google Shape;94;p16"/>
          <p:cNvSpPr txBox="1"/>
          <p:nvPr>
            <p:ph idx="1" type="body"/>
          </p:nvPr>
        </p:nvSpPr>
        <p:spPr>
          <a:xfrm>
            <a:off x="460950" y="2017975"/>
            <a:ext cx="8222100" cy="2710200"/>
          </a:xfrm>
          <a:prstGeom prst="rect">
            <a:avLst/>
          </a:prstGeom>
          <a:effectLst>
            <a:outerShdw blurRad="57150" rotWithShape="0" algn="bl" dir="5400000" dist="19050">
              <a:srgbClr val="000000">
                <a:alpha val="0"/>
              </a:srgbClr>
            </a:outerShdw>
          </a:effectLst>
        </p:spPr>
        <p:txBody>
          <a:bodyPr anchorCtr="0" anchor="t" bIns="522000" lIns="91425" spcFirstLastPara="1" rIns="216000" wrap="square" tIns="90000">
            <a:normAutofit lnSpcReduction="10000"/>
          </a:bodyPr>
          <a:lstStyle/>
          <a:p>
            <a:pPr indent="-344700" lvl="0" marL="460800" marR="0" rtl="0" algn="l">
              <a:lnSpc>
                <a:spcPct val="115000"/>
              </a:lnSpc>
              <a:spcBef>
                <a:spcPts val="1000"/>
              </a:spcBef>
              <a:spcAft>
                <a:spcPts val="0"/>
              </a:spcAft>
              <a:buSzPts val="1800"/>
              <a:buChar char="●"/>
            </a:pPr>
            <a:r>
              <a:rPr lang="ro"/>
              <a:t>Acces limitat la servicii dermatologice în țările mai puțin dezvoltate, afectând </a:t>
            </a:r>
            <a:r>
              <a:rPr lang="ro"/>
              <a:t>în</a:t>
            </a:r>
            <a:r>
              <a:rPr lang="ro"/>
              <a:t> principal persoanele cu venituri mici</a:t>
            </a:r>
            <a:endParaRPr/>
          </a:p>
          <a:p>
            <a:pPr indent="-344700" lvl="0" marL="460800" marR="0" rtl="0" algn="l">
              <a:lnSpc>
                <a:spcPct val="115000"/>
              </a:lnSpc>
              <a:spcBef>
                <a:spcPts val="1000"/>
              </a:spcBef>
              <a:spcAft>
                <a:spcPts val="0"/>
              </a:spcAft>
              <a:buSzPts val="1800"/>
              <a:buChar char="●"/>
            </a:pPr>
            <a:r>
              <a:rPr lang="ro"/>
              <a:t>Dermatologia este o zonă care a avansat mai puțin în ceea ce privește dezvoltarea aplicațiilor mobile </a:t>
            </a:r>
            <a:endParaRPr/>
          </a:p>
          <a:p>
            <a:pPr indent="-344700" lvl="0" marL="460800" marR="0" rtl="0" algn="l">
              <a:lnSpc>
                <a:spcPct val="115000"/>
              </a:lnSpc>
              <a:spcBef>
                <a:spcPts val="1000"/>
              </a:spcBef>
              <a:spcAft>
                <a:spcPts val="1000"/>
              </a:spcAft>
              <a:buSzPts val="1800"/>
              <a:buChar char="●"/>
            </a:pPr>
            <a:r>
              <a:rPr lang="ro"/>
              <a:t>Îmbunătățirea educației și prevenției în sănătatea pielii pentru toate persoanele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AEC7"/>
            </a:gs>
            <a:gs pos="100000">
              <a:srgbClr val="33BED2"/>
            </a:gs>
          </a:gsLst>
          <a:lin ang="5400012" scaled="0"/>
        </a:gradFill>
      </p:bgPr>
    </p:bg>
    <p:spTree>
      <p:nvGrpSpPr>
        <p:cNvPr id="98" name="Shape 98"/>
        <p:cNvGrpSpPr/>
        <p:nvPr/>
      </p:nvGrpSpPr>
      <p:grpSpPr>
        <a:xfrm>
          <a:off x="0" y="0"/>
          <a:ext cx="0" cy="0"/>
          <a:chOff x="0" y="0"/>
          <a:chExt cx="0" cy="0"/>
        </a:xfrm>
      </p:grpSpPr>
      <p:sp>
        <p:nvSpPr>
          <p:cNvPr id="99" name="Google Shape;99;p17"/>
          <p:cNvSpPr txBox="1"/>
          <p:nvPr>
            <p:ph type="title"/>
          </p:nvPr>
        </p:nvSpPr>
        <p:spPr>
          <a:xfrm>
            <a:off x="302850" y="56525"/>
            <a:ext cx="8538300" cy="602700"/>
          </a:xfrm>
          <a:prstGeom prst="rect">
            <a:avLst/>
          </a:prstGeom>
        </p:spPr>
        <p:txBody>
          <a:bodyPr anchorCtr="0" anchor="ctr" bIns="91425" lIns="91425" spcFirstLastPara="1" rIns="91425" wrap="square" tIns="91425">
            <a:normAutofit/>
          </a:bodyPr>
          <a:lstStyle/>
          <a:p>
            <a:pPr indent="0" lvl="0" marL="0" rtl="0" algn="l">
              <a:lnSpc>
                <a:spcPct val="200000"/>
              </a:lnSpc>
              <a:spcBef>
                <a:spcPts val="0"/>
              </a:spcBef>
              <a:spcAft>
                <a:spcPts val="1200"/>
              </a:spcAft>
              <a:buNone/>
            </a:pPr>
            <a:r>
              <a:rPr b="1" lang="ro" sz="2000"/>
              <a:t>Aplicații similare </a:t>
            </a:r>
            <a:endParaRPr b="1" sz="2000"/>
          </a:p>
        </p:txBody>
      </p:sp>
      <p:pic>
        <p:nvPicPr>
          <p:cNvPr id="100" name="Google Shape;100;p17"/>
          <p:cNvPicPr preferRelativeResize="0"/>
          <p:nvPr/>
        </p:nvPicPr>
        <p:blipFill>
          <a:blip r:embed="rId3">
            <a:alphaModFix/>
          </a:blip>
          <a:stretch>
            <a:fillRect/>
          </a:stretch>
        </p:blipFill>
        <p:spPr>
          <a:xfrm>
            <a:off x="887150" y="856587"/>
            <a:ext cx="1554025" cy="3430326"/>
          </a:xfrm>
          <a:prstGeom prst="rect">
            <a:avLst/>
          </a:prstGeom>
          <a:noFill/>
          <a:ln>
            <a:noFill/>
          </a:ln>
        </p:spPr>
      </p:pic>
      <p:pic>
        <p:nvPicPr>
          <p:cNvPr id="101" name="Google Shape;101;p17"/>
          <p:cNvPicPr preferRelativeResize="0"/>
          <p:nvPr/>
        </p:nvPicPr>
        <p:blipFill>
          <a:blip r:embed="rId4">
            <a:alphaModFix/>
          </a:blip>
          <a:stretch>
            <a:fillRect/>
          </a:stretch>
        </p:blipFill>
        <p:spPr>
          <a:xfrm>
            <a:off x="3687788" y="848200"/>
            <a:ext cx="1554025" cy="3447087"/>
          </a:xfrm>
          <a:prstGeom prst="rect">
            <a:avLst/>
          </a:prstGeom>
          <a:noFill/>
          <a:ln>
            <a:noFill/>
          </a:ln>
        </p:spPr>
      </p:pic>
      <p:pic>
        <p:nvPicPr>
          <p:cNvPr id="102" name="Google Shape;102;p17"/>
          <p:cNvPicPr preferRelativeResize="0"/>
          <p:nvPr/>
        </p:nvPicPr>
        <p:blipFill>
          <a:blip r:embed="rId5">
            <a:alphaModFix/>
          </a:blip>
          <a:stretch>
            <a:fillRect/>
          </a:stretch>
        </p:blipFill>
        <p:spPr>
          <a:xfrm>
            <a:off x="6615600" y="856575"/>
            <a:ext cx="1616992" cy="3447076"/>
          </a:xfrm>
          <a:prstGeom prst="rect">
            <a:avLst/>
          </a:prstGeom>
          <a:noFill/>
          <a:ln>
            <a:noFill/>
          </a:ln>
        </p:spPr>
      </p:pic>
      <p:sp>
        <p:nvSpPr>
          <p:cNvPr id="103" name="Google Shape;103;p17"/>
          <p:cNvSpPr txBox="1"/>
          <p:nvPr/>
        </p:nvSpPr>
        <p:spPr>
          <a:xfrm>
            <a:off x="824675" y="4419450"/>
            <a:ext cx="1617000" cy="366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150"/>
              </a:spcAft>
              <a:buNone/>
            </a:pPr>
            <a:r>
              <a:rPr b="1" lang="ro" sz="1500">
                <a:solidFill>
                  <a:schemeClr val="dk2"/>
                </a:solidFill>
                <a:latin typeface="Times New Roman"/>
                <a:ea typeface="Times New Roman"/>
                <a:cs typeface="Times New Roman"/>
                <a:sym typeface="Times New Roman"/>
              </a:rPr>
              <a:t>SkinVision</a:t>
            </a:r>
            <a:endParaRPr b="1" sz="2200">
              <a:solidFill>
                <a:schemeClr val="dk2"/>
              </a:solidFill>
              <a:latin typeface="Roboto"/>
              <a:ea typeface="Roboto"/>
              <a:cs typeface="Roboto"/>
              <a:sym typeface="Roboto"/>
            </a:endParaRPr>
          </a:p>
        </p:txBody>
      </p:sp>
      <p:sp>
        <p:nvSpPr>
          <p:cNvPr id="104" name="Google Shape;104;p17"/>
          <p:cNvSpPr txBox="1"/>
          <p:nvPr/>
        </p:nvSpPr>
        <p:spPr>
          <a:xfrm>
            <a:off x="3749675" y="4419450"/>
            <a:ext cx="1617000" cy="366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150"/>
              </a:spcAft>
              <a:buNone/>
            </a:pPr>
            <a:r>
              <a:rPr b="1" lang="ro" sz="1500">
                <a:solidFill>
                  <a:schemeClr val="dk2"/>
                </a:solidFill>
                <a:latin typeface="Times New Roman"/>
                <a:ea typeface="Times New Roman"/>
                <a:cs typeface="Times New Roman"/>
                <a:sym typeface="Times New Roman"/>
              </a:rPr>
              <a:t>Medic Scanner</a:t>
            </a:r>
            <a:endParaRPr b="1" sz="1500">
              <a:solidFill>
                <a:schemeClr val="dk2"/>
              </a:solidFill>
              <a:latin typeface="Roboto"/>
              <a:ea typeface="Roboto"/>
              <a:cs typeface="Roboto"/>
              <a:sym typeface="Roboto"/>
            </a:endParaRPr>
          </a:p>
        </p:txBody>
      </p:sp>
      <p:sp>
        <p:nvSpPr>
          <p:cNvPr id="105" name="Google Shape;105;p17"/>
          <p:cNvSpPr txBox="1"/>
          <p:nvPr/>
        </p:nvSpPr>
        <p:spPr>
          <a:xfrm>
            <a:off x="6512700" y="4426500"/>
            <a:ext cx="1822800" cy="352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150"/>
              </a:spcAft>
              <a:buNone/>
            </a:pPr>
            <a:r>
              <a:rPr b="1" lang="ro" sz="1500">
                <a:solidFill>
                  <a:schemeClr val="dk2"/>
                </a:solidFill>
                <a:latin typeface="Times New Roman"/>
                <a:ea typeface="Times New Roman"/>
                <a:cs typeface="Times New Roman"/>
                <a:sym typeface="Times New Roman"/>
              </a:rPr>
              <a:t>Skin Scanner</a:t>
            </a:r>
            <a:endParaRPr b="1" sz="15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AEC7"/>
            </a:gs>
            <a:gs pos="100000">
              <a:srgbClr val="33BED2"/>
            </a:gs>
          </a:gsLst>
          <a:lin ang="5400012" scaled="0"/>
        </a:gradFill>
      </p:bgPr>
    </p:bg>
    <p:spTree>
      <p:nvGrpSpPr>
        <p:cNvPr id="109" name="Shape 109"/>
        <p:cNvGrpSpPr/>
        <p:nvPr/>
      </p:nvGrpSpPr>
      <p:grpSpPr>
        <a:xfrm>
          <a:off x="0" y="0"/>
          <a:ext cx="0" cy="0"/>
          <a:chOff x="0" y="0"/>
          <a:chExt cx="0" cy="0"/>
        </a:xfrm>
      </p:grpSpPr>
      <p:sp>
        <p:nvSpPr>
          <p:cNvPr id="110" name="Google Shape;110;p18"/>
          <p:cNvSpPr txBox="1"/>
          <p:nvPr>
            <p:ph type="title"/>
          </p:nvPr>
        </p:nvSpPr>
        <p:spPr>
          <a:xfrm>
            <a:off x="344725" y="470225"/>
            <a:ext cx="8222100" cy="767700"/>
          </a:xfrm>
          <a:prstGeom prst="rect">
            <a:avLst/>
          </a:prstGeom>
        </p:spPr>
        <p:txBody>
          <a:bodyPr anchorCtr="0" anchor="ctr" bIns="91425" lIns="91425" spcFirstLastPara="1" rIns="91425" wrap="square" tIns="91425">
            <a:normAutofit/>
          </a:bodyPr>
          <a:lstStyle/>
          <a:p>
            <a:pPr indent="0" lvl="0" marL="0" rtl="0" algn="l">
              <a:lnSpc>
                <a:spcPct val="200000"/>
              </a:lnSpc>
              <a:spcBef>
                <a:spcPts val="0"/>
              </a:spcBef>
              <a:spcAft>
                <a:spcPts val="1200"/>
              </a:spcAft>
              <a:buNone/>
            </a:pPr>
            <a:r>
              <a:rPr b="1" lang="ro"/>
              <a:t>Elemente unice ale aplicației</a:t>
            </a:r>
            <a:endParaRPr/>
          </a:p>
        </p:txBody>
      </p:sp>
      <p:sp>
        <p:nvSpPr>
          <p:cNvPr id="111" name="Google Shape;111;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o"/>
              <a:t>Un </a:t>
            </a:r>
            <a:r>
              <a:rPr lang="ro"/>
              <a:t>asistent </a:t>
            </a:r>
            <a:r>
              <a:rPr lang="ro"/>
              <a:t>chatbot care oferă informații și răspunsuri la întrebări despre problemele pielii</a:t>
            </a:r>
            <a:endParaRPr/>
          </a:p>
          <a:p>
            <a:pPr indent="-342900" lvl="0" marL="457200" rtl="0" algn="l">
              <a:spcBef>
                <a:spcPts val="1000"/>
              </a:spcBef>
              <a:spcAft>
                <a:spcPts val="0"/>
              </a:spcAft>
              <a:buSzPts val="1800"/>
              <a:buChar char="●"/>
            </a:pPr>
            <a:r>
              <a:rPr lang="ro"/>
              <a:t>Localizarea și accesul la clinicile dermatologice din apropiere folosind Google Maps integrat în aplicație</a:t>
            </a:r>
            <a:endParaRPr/>
          </a:p>
          <a:p>
            <a:pPr indent="-342900" lvl="0" marL="457200" rtl="0" algn="l">
              <a:spcBef>
                <a:spcPts val="1000"/>
              </a:spcBef>
              <a:spcAft>
                <a:spcPts val="0"/>
              </a:spcAft>
              <a:buSzPts val="1800"/>
              <a:buChar char="●"/>
            </a:pPr>
            <a:r>
              <a:rPr lang="ro"/>
              <a:t>Funcționalitate de creare de programări în aplicație și primirea de  notificări pentru consultații dermatologice la intervale regulate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AEC7"/>
            </a:gs>
            <a:gs pos="100000">
              <a:srgbClr val="33BED2"/>
            </a:gs>
          </a:gsLst>
          <a:lin ang="5400012" scaled="0"/>
        </a:gradFill>
      </p:bgPr>
    </p:bg>
    <p:spTree>
      <p:nvGrpSpPr>
        <p:cNvPr id="115" name="Shape 115"/>
        <p:cNvGrpSpPr/>
        <p:nvPr/>
      </p:nvGrpSpPr>
      <p:grpSpPr>
        <a:xfrm>
          <a:off x="0" y="0"/>
          <a:ext cx="0" cy="0"/>
          <a:chOff x="0" y="0"/>
          <a:chExt cx="0" cy="0"/>
        </a:xfrm>
      </p:grpSpPr>
      <p:sp>
        <p:nvSpPr>
          <p:cNvPr id="116" name="Google Shape;116;p19"/>
          <p:cNvSpPr txBox="1"/>
          <p:nvPr>
            <p:ph type="title"/>
          </p:nvPr>
        </p:nvSpPr>
        <p:spPr>
          <a:xfrm>
            <a:off x="344725" y="470225"/>
            <a:ext cx="8222100" cy="767700"/>
          </a:xfrm>
          <a:prstGeom prst="rect">
            <a:avLst/>
          </a:prstGeom>
        </p:spPr>
        <p:txBody>
          <a:bodyPr anchorCtr="0" anchor="ctr" bIns="91425" lIns="91425" spcFirstLastPara="1" rIns="91425" wrap="square" tIns="91425">
            <a:normAutofit/>
          </a:bodyPr>
          <a:lstStyle/>
          <a:p>
            <a:pPr indent="0" lvl="0" marL="0" rtl="0" algn="l">
              <a:lnSpc>
                <a:spcPct val="200000"/>
              </a:lnSpc>
              <a:spcBef>
                <a:spcPts val="0"/>
              </a:spcBef>
              <a:spcAft>
                <a:spcPts val="1200"/>
              </a:spcAft>
              <a:buNone/>
            </a:pPr>
            <a:r>
              <a:rPr b="1" lang="ro"/>
              <a:t>Modelele utilizate</a:t>
            </a:r>
            <a:endParaRPr/>
          </a:p>
        </p:txBody>
      </p:sp>
      <p:sp>
        <p:nvSpPr>
          <p:cNvPr id="117" name="Google Shape;117;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o"/>
              <a:t>Procesarea imaginilor folosește trei modele cu arhitecturi diferite, rezultatul final fiind obținut prin vot majoritar</a:t>
            </a:r>
            <a:endParaRPr/>
          </a:p>
          <a:p>
            <a:pPr indent="-342900" lvl="0" marL="457200" rtl="0" algn="l">
              <a:spcBef>
                <a:spcPts val="1000"/>
              </a:spcBef>
              <a:spcAft>
                <a:spcPts val="0"/>
              </a:spcAft>
              <a:buSzPts val="1800"/>
              <a:buChar char="●"/>
            </a:pPr>
            <a:r>
              <a:rPr lang="ro"/>
              <a:t>Folosim un model binar pentru a verifica dacă pielea este sănătoasă sau nu în primă instanță</a:t>
            </a:r>
            <a:endParaRPr/>
          </a:p>
          <a:p>
            <a:pPr indent="-342900" lvl="0" marL="457200" rtl="0" algn="l">
              <a:spcBef>
                <a:spcPts val="1000"/>
              </a:spcBef>
              <a:spcAft>
                <a:spcPts val="0"/>
              </a:spcAft>
              <a:buSzPts val="1800"/>
              <a:buChar char="●"/>
            </a:pPr>
            <a:r>
              <a:rPr lang="ro"/>
              <a:t>Modelul binar se bazează pe setul de date ArsenicSkinBD, în timp ce celelalte trei modele au în spate setul de date HAM10000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AEC7"/>
            </a:gs>
            <a:gs pos="100000">
              <a:srgbClr val="33BED2"/>
            </a:gs>
          </a:gsLst>
          <a:lin ang="5400012" scaled="0"/>
        </a:gradFill>
      </p:bgPr>
    </p:bg>
    <p:spTree>
      <p:nvGrpSpPr>
        <p:cNvPr id="121" name="Shape 121"/>
        <p:cNvGrpSpPr/>
        <p:nvPr/>
      </p:nvGrpSpPr>
      <p:grpSpPr>
        <a:xfrm>
          <a:off x="0" y="0"/>
          <a:ext cx="0" cy="0"/>
          <a:chOff x="0" y="0"/>
          <a:chExt cx="0" cy="0"/>
        </a:xfrm>
      </p:grpSpPr>
      <p:sp>
        <p:nvSpPr>
          <p:cNvPr id="122" name="Google Shape;122;p20"/>
          <p:cNvSpPr txBox="1"/>
          <p:nvPr>
            <p:ph type="title"/>
          </p:nvPr>
        </p:nvSpPr>
        <p:spPr>
          <a:xfrm>
            <a:off x="302850" y="56525"/>
            <a:ext cx="8538300" cy="602700"/>
          </a:xfrm>
          <a:prstGeom prst="rect">
            <a:avLst/>
          </a:prstGeom>
        </p:spPr>
        <p:txBody>
          <a:bodyPr anchorCtr="0" anchor="ctr" bIns="91425" lIns="91425" spcFirstLastPara="1" rIns="91425" wrap="square" tIns="91425">
            <a:normAutofit/>
          </a:bodyPr>
          <a:lstStyle/>
          <a:p>
            <a:pPr indent="0" lvl="0" marL="0" rtl="0" algn="l">
              <a:lnSpc>
                <a:spcPct val="200000"/>
              </a:lnSpc>
              <a:spcBef>
                <a:spcPts val="0"/>
              </a:spcBef>
              <a:spcAft>
                <a:spcPts val="1200"/>
              </a:spcAft>
              <a:buNone/>
            </a:pPr>
            <a:r>
              <a:rPr b="1" lang="ro" sz="2000"/>
              <a:t>Modelele utilizate (modelul binar bazat pe ArsenicSkinBD)</a:t>
            </a:r>
            <a:endParaRPr b="1" sz="2000"/>
          </a:p>
        </p:txBody>
      </p:sp>
      <p:pic>
        <p:nvPicPr>
          <p:cNvPr id="123" name="Google Shape;123;p20"/>
          <p:cNvPicPr preferRelativeResize="0"/>
          <p:nvPr/>
        </p:nvPicPr>
        <p:blipFill>
          <a:blip r:embed="rId3">
            <a:alphaModFix/>
          </a:blip>
          <a:stretch>
            <a:fillRect/>
          </a:stretch>
        </p:blipFill>
        <p:spPr>
          <a:xfrm>
            <a:off x="920750" y="1545523"/>
            <a:ext cx="1872849" cy="2497126"/>
          </a:xfrm>
          <a:prstGeom prst="rect">
            <a:avLst/>
          </a:prstGeom>
          <a:noFill/>
          <a:ln>
            <a:noFill/>
          </a:ln>
        </p:spPr>
      </p:pic>
      <p:pic>
        <p:nvPicPr>
          <p:cNvPr id="124" name="Google Shape;124;p20"/>
          <p:cNvPicPr preferRelativeResize="0"/>
          <p:nvPr/>
        </p:nvPicPr>
        <p:blipFill>
          <a:blip r:embed="rId4">
            <a:alphaModFix/>
          </a:blip>
          <a:stretch>
            <a:fillRect/>
          </a:stretch>
        </p:blipFill>
        <p:spPr>
          <a:xfrm>
            <a:off x="3635575" y="1545525"/>
            <a:ext cx="1872851" cy="2497125"/>
          </a:xfrm>
          <a:prstGeom prst="rect">
            <a:avLst/>
          </a:prstGeom>
          <a:noFill/>
          <a:ln>
            <a:noFill/>
          </a:ln>
        </p:spPr>
      </p:pic>
      <p:sp>
        <p:nvSpPr>
          <p:cNvPr id="125" name="Google Shape;125;p20"/>
          <p:cNvSpPr txBox="1"/>
          <p:nvPr/>
        </p:nvSpPr>
        <p:spPr>
          <a:xfrm>
            <a:off x="344225" y="843875"/>
            <a:ext cx="84969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2000">
                <a:solidFill>
                  <a:schemeClr val="lt2"/>
                </a:solidFill>
                <a:latin typeface="Roboto"/>
                <a:ea typeface="Roboto"/>
                <a:cs typeface="Roboto"/>
                <a:sym typeface="Roboto"/>
              </a:rPr>
              <a:t>Modelul binar rezultat are o acuratețe de aproape 96%</a:t>
            </a:r>
            <a:endParaRPr sz="2000">
              <a:solidFill>
                <a:schemeClr val="lt2"/>
              </a:solidFill>
              <a:latin typeface="Roboto"/>
              <a:ea typeface="Roboto"/>
              <a:cs typeface="Roboto"/>
              <a:sym typeface="Roboto"/>
            </a:endParaRPr>
          </a:p>
        </p:txBody>
      </p:sp>
      <p:pic>
        <p:nvPicPr>
          <p:cNvPr id="126" name="Google Shape;126;p20"/>
          <p:cNvPicPr preferRelativeResize="0"/>
          <p:nvPr/>
        </p:nvPicPr>
        <p:blipFill>
          <a:blip r:embed="rId5">
            <a:alphaModFix/>
          </a:blip>
          <a:stretch>
            <a:fillRect/>
          </a:stretch>
        </p:blipFill>
        <p:spPr>
          <a:xfrm>
            <a:off x="6350400" y="1586488"/>
            <a:ext cx="2148776" cy="2415200"/>
          </a:xfrm>
          <a:prstGeom prst="rect">
            <a:avLst/>
          </a:prstGeom>
          <a:noFill/>
          <a:ln>
            <a:noFill/>
          </a:ln>
        </p:spPr>
      </p:pic>
      <p:sp>
        <p:nvSpPr>
          <p:cNvPr id="127" name="Google Shape;127;p20"/>
          <p:cNvSpPr txBox="1"/>
          <p:nvPr/>
        </p:nvSpPr>
        <p:spPr>
          <a:xfrm>
            <a:off x="920700" y="4141600"/>
            <a:ext cx="1872900" cy="60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o" sz="1300">
                <a:solidFill>
                  <a:schemeClr val="dk2"/>
                </a:solidFill>
                <a:latin typeface="Roboto"/>
                <a:ea typeface="Roboto"/>
                <a:cs typeface="Roboto"/>
                <a:sym typeface="Roboto"/>
              </a:rPr>
              <a:t>Exemplu de piele </a:t>
            </a:r>
            <a:r>
              <a:rPr lang="ro" sz="1300">
                <a:solidFill>
                  <a:schemeClr val="dk2"/>
                </a:solidFill>
                <a:latin typeface="Roboto"/>
                <a:ea typeface="Roboto"/>
                <a:cs typeface="Roboto"/>
                <a:sym typeface="Roboto"/>
              </a:rPr>
              <a:t>sănătoasă</a:t>
            </a:r>
            <a:endParaRPr sz="1300">
              <a:solidFill>
                <a:schemeClr val="dk2"/>
              </a:solidFill>
              <a:latin typeface="Roboto"/>
              <a:ea typeface="Roboto"/>
              <a:cs typeface="Roboto"/>
              <a:sym typeface="Roboto"/>
            </a:endParaRPr>
          </a:p>
        </p:txBody>
      </p:sp>
      <p:sp>
        <p:nvSpPr>
          <p:cNvPr id="128" name="Google Shape;128;p20"/>
          <p:cNvSpPr txBox="1"/>
          <p:nvPr/>
        </p:nvSpPr>
        <p:spPr>
          <a:xfrm>
            <a:off x="3598800" y="4130800"/>
            <a:ext cx="19464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300">
                <a:solidFill>
                  <a:schemeClr val="dk2"/>
                </a:solidFill>
                <a:latin typeface="Roboto"/>
                <a:ea typeface="Roboto"/>
                <a:cs typeface="Roboto"/>
                <a:sym typeface="Roboto"/>
              </a:rPr>
              <a:t>Exemplu augmentat de piele </a:t>
            </a:r>
            <a:r>
              <a:rPr lang="ro" sz="1300">
                <a:solidFill>
                  <a:schemeClr val="dk2"/>
                </a:solidFill>
                <a:latin typeface="Roboto"/>
                <a:ea typeface="Roboto"/>
                <a:cs typeface="Roboto"/>
                <a:sym typeface="Roboto"/>
              </a:rPr>
              <a:t>sănătoasă</a:t>
            </a:r>
            <a:endParaRPr sz="1300">
              <a:solidFill>
                <a:schemeClr val="dk2"/>
              </a:solidFill>
              <a:latin typeface="Roboto"/>
              <a:ea typeface="Roboto"/>
              <a:cs typeface="Roboto"/>
              <a:sym typeface="Roboto"/>
            </a:endParaRPr>
          </a:p>
        </p:txBody>
      </p:sp>
      <p:sp>
        <p:nvSpPr>
          <p:cNvPr id="129" name="Google Shape;129;p20"/>
          <p:cNvSpPr txBox="1"/>
          <p:nvPr/>
        </p:nvSpPr>
        <p:spPr>
          <a:xfrm>
            <a:off x="6451575" y="4130800"/>
            <a:ext cx="19464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300">
                <a:solidFill>
                  <a:schemeClr val="dk2"/>
                </a:solidFill>
                <a:latin typeface="Roboto"/>
                <a:ea typeface="Roboto"/>
                <a:cs typeface="Roboto"/>
                <a:sym typeface="Roboto"/>
              </a:rPr>
              <a:t>Exemplu augmentat de piele nesănătoasă</a:t>
            </a:r>
            <a:endParaRPr sz="13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AEC7"/>
            </a:gs>
            <a:gs pos="100000">
              <a:srgbClr val="33BED2"/>
            </a:gs>
          </a:gsLst>
          <a:lin ang="5400012" scaled="0"/>
        </a:gradFill>
      </p:bgPr>
    </p:bg>
    <p:spTree>
      <p:nvGrpSpPr>
        <p:cNvPr id="133" name="Shape 133"/>
        <p:cNvGrpSpPr/>
        <p:nvPr/>
      </p:nvGrpSpPr>
      <p:grpSpPr>
        <a:xfrm>
          <a:off x="0" y="0"/>
          <a:ext cx="0" cy="0"/>
          <a:chOff x="0" y="0"/>
          <a:chExt cx="0" cy="0"/>
        </a:xfrm>
      </p:grpSpPr>
      <p:sp>
        <p:nvSpPr>
          <p:cNvPr id="134" name="Google Shape;134;p21"/>
          <p:cNvSpPr txBox="1"/>
          <p:nvPr>
            <p:ph type="title"/>
          </p:nvPr>
        </p:nvSpPr>
        <p:spPr>
          <a:xfrm>
            <a:off x="302850" y="56525"/>
            <a:ext cx="8538300" cy="602700"/>
          </a:xfrm>
          <a:prstGeom prst="rect">
            <a:avLst/>
          </a:prstGeom>
        </p:spPr>
        <p:txBody>
          <a:bodyPr anchorCtr="0" anchor="ctr" bIns="91425" lIns="91425" spcFirstLastPara="1" rIns="91425" wrap="square" tIns="91425">
            <a:normAutofit/>
          </a:bodyPr>
          <a:lstStyle/>
          <a:p>
            <a:pPr indent="0" lvl="0" marL="0" rtl="0" algn="l">
              <a:lnSpc>
                <a:spcPct val="200000"/>
              </a:lnSpc>
              <a:spcBef>
                <a:spcPts val="0"/>
              </a:spcBef>
              <a:spcAft>
                <a:spcPts val="1200"/>
              </a:spcAft>
              <a:buNone/>
            </a:pPr>
            <a:r>
              <a:rPr b="1" lang="ro" sz="2000"/>
              <a:t>Modelele utilizate (modelul binar bazat pe ArsenicSkinBD)</a:t>
            </a:r>
            <a:endParaRPr b="1" sz="2000"/>
          </a:p>
        </p:txBody>
      </p:sp>
      <p:sp>
        <p:nvSpPr>
          <p:cNvPr id="135" name="Google Shape;135;p21"/>
          <p:cNvSpPr txBox="1"/>
          <p:nvPr/>
        </p:nvSpPr>
        <p:spPr>
          <a:xfrm>
            <a:off x="344225" y="843875"/>
            <a:ext cx="84969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lt2"/>
              </a:solidFill>
              <a:latin typeface="Roboto"/>
              <a:ea typeface="Roboto"/>
              <a:cs typeface="Roboto"/>
              <a:sym typeface="Roboto"/>
            </a:endParaRPr>
          </a:p>
        </p:txBody>
      </p:sp>
      <p:sp>
        <p:nvSpPr>
          <p:cNvPr id="136" name="Google Shape;136;p21"/>
          <p:cNvSpPr txBox="1"/>
          <p:nvPr/>
        </p:nvSpPr>
        <p:spPr>
          <a:xfrm>
            <a:off x="344225" y="843875"/>
            <a:ext cx="84969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2000">
                <a:solidFill>
                  <a:schemeClr val="lt2"/>
                </a:solidFill>
                <a:latin typeface="Roboto"/>
                <a:ea typeface="Roboto"/>
                <a:cs typeface="Roboto"/>
                <a:sym typeface="Roboto"/>
              </a:rPr>
              <a:t>Mai jos avem numărul de imagini înainte și după augmentare:</a:t>
            </a:r>
            <a:endParaRPr sz="2000">
              <a:solidFill>
                <a:schemeClr val="lt2"/>
              </a:solidFill>
              <a:latin typeface="Roboto"/>
              <a:ea typeface="Roboto"/>
              <a:cs typeface="Roboto"/>
              <a:sym typeface="Roboto"/>
            </a:endParaRPr>
          </a:p>
        </p:txBody>
      </p:sp>
      <p:sp>
        <p:nvSpPr>
          <p:cNvPr id="137" name="Google Shape;137;p21"/>
          <p:cNvSpPr txBox="1"/>
          <p:nvPr/>
        </p:nvSpPr>
        <p:spPr>
          <a:xfrm>
            <a:off x="749075" y="4311425"/>
            <a:ext cx="35337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o" sz="1300">
                <a:solidFill>
                  <a:schemeClr val="dk2"/>
                </a:solidFill>
                <a:latin typeface="Roboto"/>
                <a:ea typeface="Roboto"/>
                <a:cs typeface="Roboto"/>
                <a:sym typeface="Roboto"/>
              </a:rPr>
              <a:t>Numărul de imagini înainte de augmentare</a:t>
            </a:r>
            <a:endParaRPr sz="1300">
              <a:solidFill>
                <a:schemeClr val="dk2"/>
              </a:solidFill>
              <a:latin typeface="Roboto"/>
              <a:ea typeface="Roboto"/>
              <a:cs typeface="Roboto"/>
              <a:sym typeface="Roboto"/>
            </a:endParaRPr>
          </a:p>
        </p:txBody>
      </p:sp>
      <p:sp>
        <p:nvSpPr>
          <p:cNvPr id="138" name="Google Shape;138;p21"/>
          <p:cNvSpPr txBox="1"/>
          <p:nvPr/>
        </p:nvSpPr>
        <p:spPr>
          <a:xfrm>
            <a:off x="5149250" y="4331600"/>
            <a:ext cx="35337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o" sz="1300">
                <a:solidFill>
                  <a:schemeClr val="dk2"/>
                </a:solidFill>
                <a:latin typeface="Roboto"/>
                <a:ea typeface="Roboto"/>
                <a:cs typeface="Roboto"/>
                <a:sym typeface="Roboto"/>
              </a:rPr>
              <a:t>Numărul de imagini după augmentare</a:t>
            </a:r>
            <a:endParaRPr sz="1300">
              <a:solidFill>
                <a:schemeClr val="dk2"/>
              </a:solidFill>
              <a:latin typeface="Roboto"/>
              <a:ea typeface="Roboto"/>
              <a:cs typeface="Roboto"/>
              <a:sym typeface="Roboto"/>
            </a:endParaRPr>
          </a:p>
          <a:p>
            <a:pPr indent="0" lvl="0" marL="0" rtl="0" algn="ctr">
              <a:spcBef>
                <a:spcPts val="0"/>
              </a:spcBef>
              <a:spcAft>
                <a:spcPts val="0"/>
              </a:spcAft>
              <a:buNone/>
            </a:pPr>
            <a:r>
              <a:t/>
            </a:r>
            <a:endParaRPr sz="1300">
              <a:solidFill>
                <a:schemeClr val="dk2"/>
              </a:solidFill>
              <a:latin typeface="Roboto"/>
              <a:ea typeface="Roboto"/>
              <a:cs typeface="Roboto"/>
              <a:sym typeface="Roboto"/>
            </a:endParaRPr>
          </a:p>
        </p:txBody>
      </p:sp>
      <p:pic>
        <p:nvPicPr>
          <p:cNvPr id="139" name="Google Shape;139;p21"/>
          <p:cNvPicPr preferRelativeResize="0"/>
          <p:nvPr/>
        </p:nvPicPr>
        <p:blipFill>
          <a:blip r:embed="rId3">
            <a:alphaModFix/>
          </a:blip>
          <a:stretch>
            <a:fillRect/>
          </a:stretch>
        </p:blipFill>
        <p:spPr>
          <a:xfrm>
            <a:off x="222250" y="1445450"/>
            <a:ext cx="4587375" cy="2886150"/>
          </a:xfrm>
          <a:prstGeom prst="rect">
            <a:avLst/>
          </a:prstGeom>
          <a:noFill/>
          <a:ln>
            <a:noFill/>
          </a:ln>
        </p:spPr>
      </p:pic>
      <p:pic>
        <p:nvPicPr>
          <p:cNvPr id="140" name="Google Shape;140;p21"/>
          <p:cNvPicPr preferRelativeResize="0"/>
          <p:nvPr/>
        </p:nvPicPr>
        <p:blipFill>
          <a:blip r:embed="rId4">
            <a:alphaModFix/>
          </a:blip>
          <a:stretch>
            <a:fillRect/>
          </a:stretch>
        </p:blipFill>
        <p:spPr>
          <a:xfrm>
            <a:off x="4811075" y="1631213"/>
            <a:ext cx="4210050" cy="24955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