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70" r:id="rId9"/>
    <p:sldId id="265" r:id="rId10"/>
    <p:sldId id="276" r:id="rId11"/>
    <p:sldId id="277" r:id="rId12"/>
    <p:sldId id="278" r:id="rId13"/>
  </p:sldIdLst>
  <p:sldSz cx="9144000" cy="5143500" type="screen16x9"/>
  <p:notesSz cx="6858000" cy="9144000"/>
  <p:embeddedFontLst>
    <p:embeddedFont>
      <p:font typeface="Nixie One" panose="020B0604020202020204" charset="0"/>
      <p:regular r:id="rId15"/>
    </p:embeddedFont>
    <p:embeddedFont>
      <p:font typeface="Varela Round" panose="00000500000000000000" pitchFamily="2" charset="-79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27EBABC6-BBCD-424C-9C4F-43EEDFD88D43}">
          <p14:sldIdLst>
            <p14:sldId id="256"/>
            <p14:sldId id="257"/>
            <p14:sldId id="258"/>
            <p14:sldId id="261"/>
            <p14:sldId id="262"/>
            <p14:sldId id="263"/>
            <p14:sldId id="264"/>
            <p14:sldId id="270"/>
            <p14:sldId id="26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2A20BD-2505-46DF-82F6-A791D1CCFF51}">
  <a:tblStyle styleId="{242A20BD-2505-46DF-82F6-A791D1CCFF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BB38DEC-D873-43F8-8245-15F6AB0837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-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7800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752750" y="34651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76550" y="4217275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244625" y="25419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13975" y="695900"/>
            <a:ext cx="871500" cy="8715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/>
          <p:nvPr/>
        </p:nvSpPr>
        <p:spPr>
          <a:xfrm>
            <a:off x="1144200" y="2698575"/>
            <a:ext cx="893700" cy="8937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259925" y="-20630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-152925" y="1360050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2339600" y="243625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"/>
          <p:cNvSpPr/>
          <p:nvPr/>
        </p:nvSpPr>
        <p:spPr>
          <a:xfrm>
            <a:off x="788725" y="2338650"/>
            <a:ext cx="811200" cy="811200"/>
          </a:xfrm>
          <a:prstGeom prst="donut">
            <a:avLst>
              <a:gd name="adj" fmla="val 22275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"/>
          <p:cNvSpPr/>
          <p:nvPr/>
        </p:nvSpPr>
        <p:spPr>
          <a:xfrm>
            <a:off x="153675" y="4149950"/>
            <a:ext cx="1207800" cy="1207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"/>
          <p:cNvSpPr/>
          <p:nvPr/>
        </p:nvSpPr>
        <p:spPr>
          <a:xfrm>
            <a:off x="1315800" y="3860975"/>
            <a:ext cx="550500" cy="5505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5"/>
          <p:cNvSpPr/>
          <p:nvPr/>
        </p:nvSpPr>
        <p:spPr>
          <a:xfrm>
            <a:off x="438575" y="2993025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5"/>
          <p:cNvSpPr/>
          <p:nvPr/>
        </p:nvSpPr>
        <p:spPr>
          <a:xfrm>
            <a:off x="7744850" y="42047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5"/>
          <p:cNvSpPr/>
          <p:nvPr/>
        </p:nvSpPr>
        <p:spPr>
          <a:xfrm>
            <a:off x="8839500" y="1019775"/>
            <a:ext cx="397500" cy="397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8295350" y="-321125"/>
            <a:ext cx="741600" cy="741600"/>
          </a:xfrm>
          <a:prstGeom prst="donut">
            <a:avLst>
              <a:gd name="adj" fmla="val 31897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"/>
          <p:cNvSpPr/>
          <p:nvPr/>
        </p:nvSpPr>
        <p:spPr>
          <a:xfrm>
            <a:off x="8651500" y="161632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2179100" y="83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"/>
          <p:cNvSpPr/>
          <p:nvPr/>
        </p:nvSpPr>
        <p:spPr>
          <a:xfrm>
            <a:off x="8062825" y="688875"/>
            <a:ext cx="449700" cy="4497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 + image">
  <p:cSld name="TITLE_AND_BODY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4572000" y="909050"/>
            <a:ext cx="36396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1"/>
          </p:nvPr>
        </p:nvSpPr>
        <p:spPr>
          <a:xfrm>
            <a:off x="4572000" y="1525754"/>
            <a:ext cx="3639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￮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5" name="Google Shape;85;p6"/>
          <p:cNvSpPr/>
          <p:nvPr/>
        </p:nvSpPr>
        <p:spPr>
          <a:xfrm>
            <a:off x="580275" y="751950"/>
            <a:ext cx="3639600" cy="3639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6"/>
          <p:cNvSpPr/>
          <p:nvPr/>
        </p:nvSpPr>
        <p:spPr>
          <a:xfrm>
            <a:off x="-295650" y="-356450"/>
            <a:ext cx="1057800" cy="105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6"/>
          <p:cNvSpPr/>
          <p:nvPr/>
        </p:nvSpPr>
        <p:spPr>
          <a:xfrm>
            <a:off x="2836600" y="179825"/>
            <a:ext cx="978600" cy="978600"/>
          </a:xfrm>
          <a:prstGeom prst="donut">
            <a:avLst>
              <a:gd name="adj" fmla="val 39527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6"/>
          <p:cNvSpPr/>
          <p:nvPr/>
        </p:nvSpPr>
        <p:spPr>
          <a:xfrm>
            <a:off x="465975" y="3692750"/>
            <a:ext cx="1019400" cy="10194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6"/>
          <p:cNvSpPr/>
          <p:nvPr/>
        </p:nvSpPr>
        <p:spPr>
          <a:xfrm>
            <a:off x="1485375" y="4559750"/>
            <a:ext cx="361500" cy="361500"/>
          </a:xfrm>
          <a:prstGeom prst="donut">
            <a:avLst>
              <a:gd name="adj" fmla="val 29951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2364800" y="346950"/>
            <a:ext cx="274200" cy="2739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/>
          <p:nvPr/>
        </p:nvSpPr>
        <p:spPr>
          <a:xfrm>
            <a:off x="-472600" y="-533400"/>
            <a:ext cx="1411800" cy="14118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6"/>
          <p:cNvSpPr/>
          <p:nvPr/>
        </p:nvSpPr>
        <p:spPr>
          <a:xfrm>
            <a:off x="2899000" y="242225"/>
            <a:ext cx="853800" cy="8538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1061150" y="142950"/>
            <a:ext cx="538500" cy="5382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7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8" name="Google Shape;98;p7"/>
          <p:cNvSpPr txBox="1">
            <a:spLocks noGrp="1"/>
          </p:cNvSpPr>
          <p:nvPr>
            <p:ph type="body" idx="2"/>
          </p:nvPr>
        </p:nvSpPr>
        <p:spPr>
          <a:xfrm>
            <a:off x="5650849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9" name="Google Shape;99;p7"/>
          <p:cNvSpPr/>
          <p:nvPr/>
        </p:nvSpPr>
        <p:spPr>
          <a:xfrm>
            <a:off x="-358950" y="2194400"/>
            <a:ext cx="2347200" cy="2347200"/>
          </a:xfrm>
          <a:prstGeom prst="donut">
            <a:avLst>
              <a:gd name="adj" fmla="val 36789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7"/>
          <p:cNvSpPr/>
          <p:nvPr/>
        </p:nvSpPr>
        <p:spPr>
          <a:xfrm>
            <a:off x="198450" y="-321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"/>
          <p:cNvSpPr/>
          <p:nvPr/>
        </p:nvSpPr>
        <p:spPr>
          <a:xfrm>
            <a:off x="198450" y="420475"/>
            <a:ext cx="657600" cy="657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"/>
          <p:cNvSpPr/>
          <p:nvPr/>
        </p:nvSpPr>
        <p:spPr>
          <a:xfrm>
            <a:off x="1177051" y="657475"/>
            <a:ext cx="846900" cy="846900"/>
          </a:xfrm>
          <a:prstGeom prst="donut">
            <a:avLst>
              <a:gd name="adj" fmla="val 22275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7"/>
          <p:cNvSpPr/>
          <p:nvPr/>
        </p:nvSpPr>
        <p:spPr>
          <a:xfrm>
            <a:off x="887650" y="4142300"/>
            <a:ext cx="1207800" cy="12078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7"/>
          <p:cNvSpPr/>
          <p:nvPr/>
        </p:nvSpPr>
        <p:spPr>
          <a:xfrm>
            <a:off x="153675" y="4799600"/>
            <a:ext cx="550500" cy="550500"/>
          </a:xfrm>
          <a:prstGeom prst="donut">
            <a:avLst>
              <a:gd name="adj" fmla="val 18606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7"/>
          <p:cNvSpPr/>
          <p:nvPr/>
        </p:nvSpPr>
        <p:spPr>
          <a:xfrm>
            <a:off x="1172525" y="1696950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7"/>
          <p:cNvSpPr/>
          <p:nvPr/>
        </p:nvSpPr>
        <p:spPr>
          <a:xfrm>
            <a:off x="7844250" y="6192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7"/>
          <p:cNvSpPr/>
          <p:nvPr/>
        </p:nvSpPr>
        <p:spPr>
          <a:xfrm>
            <a:off x="7515500" y="-72500"/>
            <a:ext cx="397500" cy="3975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8651500" y="1030850"/>
            <a:ext cx="304800" cy="3048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097900" y="167450"/>
            <a:ext cx="741600" cy="741600"/>
          </a:xfrm>
          <a:prstGeom prst="donut">
            <a:avLst>
              <a:gd name="adj" fmla="val 8064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8394750" y="15043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-205625" y="2347725"/>
            <a:ext cx="2040600" cy="2040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"/>
          <p:cNvSpPr/>
          <p:nvPr/>
        </p:nvSpPr>
        <p:spPr>
          <a:xfrm>
            <a:off x="305125" y="-214450"/>
            <a:ext cx="765300" cy="7653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7"/>
          <p:cNvSpPr/>
          <p:nvPr/>
        </p:nvSpPr>
        <p:spPr>
          <a:xfrm>
            <a:off x="8532600" y="911950"/>
            <a:ext cx="542700" cy="5427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/>
          <p:nvPr/>
        </p:nvSpPr>
        <p:spPr>
          <a:xfrm>
            <a:off x="8638525" y="14726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8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8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19" name="Google Shape;119;p8"/>
          <p:cNvSpPr txBox="1">
            <a:spLocks noGrp="1"/>
          </p:cNvSpPr>
          <p:nvPr>
            <p:ph type="body" idx="2"/>
          </p:nvPr>
        </p:nvSpPr>
        <p:spPr>
          <a:xfrm>
            <a:off x="4723373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20" name="Google Shape;120;p8"/>
          <p:cNvSpPr txBox="1">
            <a:spLocks noGrp="1"/>
          </p:cNvSpPr>
          <p:nvPr>
            <p:ph type="body" idx="3"/>
          </p:nvPr>
        </p:nvSpPr>
        <p:spPr>
          <a:xfrm>
            <a:off x="6510871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1016475" y="2981600"/>
            <a:ext cx="440400" cy="4404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-68725" y="3346150"/>
            <a:ext cx="819600" cy="819600"/>
          </a:xfrm>
          <a:prstGeom prst="ellipse">
            <a:avLst/>
          </a:prstGeom>
          <a:noFill/>
          <a:ln w="9525" cap="flat" cmpd="sng">
            <a:solidFill>
              <a:srgbClr val="00D1C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1361475" y="140725"/>
            <a:ext cx="862800" cy="863400"/>
          </a:xfrm>
          <a:prstGeom prst="donut">
            <a:avLst>
              <a:gd name="adj" fmla="val 43200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1438125" y="3422000"/>
            <a:ext cx="1062000" cy="1062000"/>
          </a:xfrm>
          <a:prstGeom prst="donut">
            <a:avLst>
              <a:gd name="adj" fmla="val 9905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8"/>
          <p:cNvSpPr/>
          <p:nvPr/>
        </p:nvSpPr>
        <p:spPr>
          <a:xfrm>
            <a:off x="2059425" y="1112475"/>
            <a:ext cx="304800" cy="3048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8"/>
          <p:cNvSpPr/>
          <p:nvPr/>
        </p:nvSpPr>
        <p:spPr>
          <a:xfrm>
            <a:off x="8723500" y="27022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8546800" y="608625"/>
            <a:ext cx="397500" cy="3975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"/>
          <p:cNvSpPr/>
          <p:nvPr/>
        </p:nvSpPr>
        <p:spPr>
          <a:xfrm>
            <a:off x="8211275" y="1152650"/>
            <a:ext cx="397500" cy="3975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8"/>
          <p:cNvSpPr/>
          <p:nvPr/>
        </p:nvSpPr>
        <p:spPr>
          <a:xfrm>
            <a:off x="7599600" y="-275250"/>
            <a:ext cx="741600" cy="7416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9033775" y="1867850"/>
            <a:ext cx="188100" cy="1881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name="adj" fmla="val 21094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8"/>
          <p:cNvSpPr/>
          <p:nvPr/>
        </p:nvSpPr>
        <p:spPr>
          <a:xfrm>
            <a:off x="1016475" y="4091700"/>
            <a:ext cx="1207800" cy="120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8"/>
          <p:cNvSpPr/>
          <p:nvPr/>
        </p:nvSpPr>
        <p:spPr>
          <a:xfrm>
            <a:off x="204075" y="9279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0"/>
          <p:cNvSpPr txBox="1">
            <a:spLocks noGrp="1"/>
          </p:cNvSpPr>
          <p:nvPr>
            <p:ph type="body" idx="1"/>
          </p:nvPr>
        </p:nvSpPr>
        <p:spPr>
          <a:xfrm>
            <a:off x="1246225" y="4177700"/>
            <a:ext cx="6651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156" name="Google Shape;156;p10"/>
          <p:cNvSpPr/>
          <p:nvPr/>
        </p:nvSpPr>
        <p:spPr>
          <a:xfrm rot="10800000">
            <a:off x="8705950" y="3777263"/>
            <a:ext cx="617400" cy="6174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0"/>
          <p:cNvSpPr/>
          <p:nvPr/>
        </p:nvSpPr>
        <p:spPr>
          <a:xfrm rot="10800000">
            <a:off x="608750" y="841361"/>
            <a:ext cx="515400" cy="515400"/>
          </a:xfrm>
          <a:prstGeom prst="donut">
            <a:avLst>
              <a:gd name="adj" fmla="val 186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0"/>
          <p:cNvSpPr/>
          <p:nvPr/>
        </p:nvSpPr>
        <p:spPr>
          <a:xfrm rot="10800000">
            <a:off x="8195021" y="4553300"/>
            <a:ext cx="831600" cy="8316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0"/>
          <p:cNvSpPr/>
          <p:nvPr/>
        </p:nvSpPr>
        <p:spPr>
          <a:xfrm rot="10800000">
            <a:off x="8458384" y="4183763"/>
            <a:ext cx="210900" cy="2109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0"/>
          <p:cNvSpPr/>
          <p:nvPr/>
        </p:nvSpPr>
        <p:spPr>
          <a:xfrm rot="10800000">
            <a:off x="-153147" y="-444547"/>
            <a:ext cx="1128300" cy="11283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0"/>
          <p:cNvSpPr/>
          <p:nvPr/>
        </p:nvSpPr>
        <p:spPr>
          <a:xfrm rot="10800000">
            <a:off x="8012016" y="133391"/>
            <a:ext cx="434700" cy="4347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0"/>
          <p:cNvSpPr/>
          <p:nvPr/>
        </p:nvSpPr>
        <p:spPr>
          <a:xfrm rot="10800000">
            <a:off x="-73577" y="841500"/>
            <a:ext cx="330900" cy="3309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0"/>
          <p:cNvSpPr/>
          <p:nvPr/>
        </p:nvSpPr>
        <p:spPr>
          <a:xfrm rot="10800000">
            <a:off x="8512150" y="133404"/>
            <a:ext cx="811200" cy="8112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0"/>
          <p:cNvSpPr/>
          <p:nvPr/>
        </p:nvSpPr>
        <p:spPr>
          <a:xfrm rot="10800000">
            <a:off x="117998" y="-173402"/>
            <a:ext cx="586200" cy="586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0"/>
          <p:cNvSpPr/>
          <p:nvPr/>
        </p:nvSpPr>
        <p:spPr>
          <a:xfrm rot="10800000">
            <a:off x="748825" y="4695050"/>
            <a:ext cx="345000" cy="3450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0"/>
          <p:cNvSpPr/>
          <p:nvPr/>
        </p:nvSpPr>
        <p:spPr>
          <a:xfrm rot="10800000">
            <a:off x="-107786" y="4259033"/>
            <a:ext cx="663000" cy="6630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0"/>
          <p:cNvSpPr/>
          <p:nvPr/>
        </p:nvSpPr>
        <p:spPr>
          <a:xfrm rot="10800000">
            <a:off x="-316662" y="3443534"/>
            <a:ext cx="506100" cy="506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0"/>
          <p:cNvSpPr/>
          <p:nvPr/>
        </p:nvSpPr>
        <p:spPr>
          <a:xfrm rot="10800000">
            <a:off x="-226170" y="4140650"/>
            <a:ext cx="899400" cy="8994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0"/>
          <p:cNvSpPr/>
          <p:nvPr/>
        </p:nvSpPr>
        <p:spPr>
          <a:xfrm rot="10800000">
            <a:off x="8700641" y="1100250"/>
            <a:ext cx="333300" cy="3333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-164200" y="6861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name="adj" fmla="val 186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100425" y="-196925"/>
            <a:ext cx="741600" cy="7416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419100" y="6861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741750" y="4449750"/>
            <a:ext cx="397500" cy="3975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-164200" y="4277700"/>
            <a:ext cx="741600" cy="7416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568725" y="4717500"/>
            <a:ext cx="508500" cy="508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077475" y="224125"/>
            <a:ext cx="304800" cy="3048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553248" y="328373"/>
            <a:ext cx="585600" cy="585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1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1"/>
          <p:cNvSpPr/>
          <p:nvPr/>
        </p:nvSpPr>
        <p:spPr>
          <a:xfrm>
            <a:off x="100425" y="3830625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iticom.ro/kit-robot-smart-car-cu-sasiu-2wd-cu-arduino-uno-r3-si-senzor-ultrasonic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e.arduino.cc/projecthub/adam/obstacle-avoiding-car-a192d9?ref=tag&amp;ref_id=car&amp;offset=4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>
            <a:spLocks noGrp="1"/>
          </p:cNvSpPr>
          <p:nvPr>
            <p:ph type="ctrTitle"/>
          </p:nvPr>
        </p:nvSpPr>
        <p:spPr>
          <a:xfrm>
            <a:off x="1676400" y="811176"/>
            <a:ext cx="5791200" cy="14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u="sng" dirty="0">
                <a:latin typeface="+mj-lt"/>
              </a:rPr>
              <a:t>Proiect la Microcontrollere </a:t>
            </a:r>
            <a:r>
              <a:rPr lang="ro-RO" sz="3200" b="1" u="sng" dirty="0">
                <a:latin typeface="+mj-lt"/>
              </a:rPr>
              <a:t>ș</a:t>
            </a:r>
            <a:r>
              <a:rPr lang="en" sz="3200" b="1" u="sng" dirty="0">
                <a:latin typeface="+mj-lt"/>
              </a:rPr>
              <a:t>i Microprocesoare</a:t>
            </a:r>
            <a:br>
              <a:rPr lang="en" sz="3200" b="1" u="sng" dirty="0">
                <a:latin typeface="+mj-lt"/>
              </a:rPr>
            </a:br>
            <a:r>
              <a:rPr lang="ro-RO" sz="3200" b="1" u="sng" dirty="0">
                <a:latin typeface="+mj-lt"/>
              </a:rPr>
              <a:t>-</a:t>
            </a:r>
            <a:r>
              <a:rPr lang="en" sz="3200" b="1" u="sng" dirty="0">
                <a:latin typeface="+mj-lt"/>
              </a:rPr>
              <a:t>Ma</a:t>
            </a:r>
            <a:r>
              <a:rPr lang="ro-RO" sz="3200" b="1" u="sng" dirty="0">
                <a:latin typeface="+mj-lt"/>
              </a:rPr>
              <a:t>șină Arduino-</a:t>
            </a:r>
            <a:endParaRPr sz="3200" b="1" u="sng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84816" y="4552950"/>
            <a:ext cx="2374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Boricean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Andrei-Constantin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Robotic</a:t>
            </a:r>
            <a:r>
              <a:rPr lang="ro-RO" dirty="0">
                <a:solidFill>
                  <a:schemeClr val="bg2">
                    <a:lumMod val="75000"/>
                  </a:schemeClr>
                </a:solidFill>
              </a:rPr>
              <a:t>ă, grupa 4LF801A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Picture 3" descr="tri293-500x500">
            <a:extLst>
              <a:ext uri="{FF2B5EF4-FFF2-40B4-BE49-F238E27FC236}">
                <a16:creationId xmlns:a16="http://schemas.microsoft.com/office/drawing/2014/main" id="{78E0522E-BB0F-1E1A-2F2E-E5783DB03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295747"/>
            <a:ext cx="21336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 err="1">
                <a:latin typeface="+mj-lt"/>
              </a:rPr>
              <a:t>Concluzii</a:t>
            </a:r>
            <a:r>
              <a:rPr lang="ro-RO" sz="2000" b="1" dirty="0">
                <a:latin typeface="+mj-lt"/>
              </a:rPr>
              <a:t>:</a:t>
            </a:r>
            <a:endParaRPr lang="en-US" sz="2000" b="1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62200" y="1525758"/>
            <a:ext cx="5849175" cy="3408192"/>
          </a:xfrm>
        </p:spPr>
        <p:txBody>
          <a:bodyPr/>
          <a:lstStyle/>
          <a:p>
            <a:r>
              <a:rPr lang="ro-RO" sz="1800" dirty="0"/>
              <a:t>Proiectul a reprezentat o provocare bine venită, prin intermediul căruia ne-au fost testate cunoștințele, îndemânarea, dar și creativitatea.</a:t>
            </a:r>
          </a:p>
          <a:p>
            <a:r>
              <a:rPr lang="ro-RO" sz="1800" dirty="0"/>
              <a:t>Mașina a ajuns să funcționeaze exact cum mi-am propus să funcționeze atunci când m-am apucat de construcția ei.</a:t>
            </a:r>
          </a:p>
          <a:p>
            <a:r>
              <a:rPr lang="ro-RO" sz="1800" dirty="0"/>
              <a:t>Placa de dezvoltare Arduino s-a dovedit a fi perfectă pentru asemenea cerințe din domeniul microcontrollerelor, având un potențial extraordinar.</a:t>
            </a: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1123950"/>
            <a:ext cx="1676400" cy="641100"/>
          </a:xfrm>
        </p:spPr>
        <p:txBody>
          <a:bodyPr/>
          <a:lstStyle/>
          <a:p>
            <a:r>
              <a:rPr lang="en-US" sz="2000" b="1" dirty="0" err="1"/>
              <a:t>Bibliografie</a:t>
            </a:r>
            <a:endParaRPr lang="en-US" sz="2000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676400" y="1962150"/>
            <a:ext cx="6781800" cy="3408192"/>
          </a:xfrm>
        </p:spPr>
        <p:txBody>
          <a:bodyPr/>
          <a:lstStyle/>
          <a:p>
            <a:r>
              <a:rPr lang="en-US" sz="1400" dirty="0">
                <a:hlinkClick r:id="rId3"/>
              </a:rPr>
              <a:t>https://www.triticom.ro/kit-robot-smart-car-cu-sasiu-2wd-cu-arduino-uno-r3-si-senzor-ultrasonic</a:t>
            </a:r>
            <a:endParaRPr lang="ro-RO" sz="1400" dirty="0"/>
          </a:p>
          <a:p>
            <a:r>
              <a:rPr lang="en-US" sz="1400" dirty="0">
                <a:hlinkClick r:id="rId4"/>
              </a:rPr>
              <a:t>https://create.arduino.cc/projecthub/adam/obstacle-avoiding-car-a192d9?ref=tag&amp;ref_id=car&amp;offset=4</a:t>
            </a:r>
            <a:endParaRPr lang="ro-RO" sz="1400" dirty="0"/>
          </a:p>
          <a:p>
            <a:r>
              <a:rPr lang="en-US" sz="1400" dirty="0"/>
              <a:t>https://www.youtube.com/watch?v=eKcKdMb_nkQ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5"/>
          <p:cNvSpPr txBox="1">
            <a:spLocks noGrp="1"/>
          </p:cNvSpPr>
          <p:nvPr>
            <p:ph type="ctrTitle" idx="4294967295"/>
          </p:nvPr>
        </p:nvSpPr>
        <p:spPr>
          <a:xfrm>
            <a:off x="838200" y="1504950"/>
            <a:ext cx="7467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4800" dirty="0">
                <a:latin typeface="+mj-lt"/>
              </a:rPr>
              <a:t>Mulțumesc pentru atenția acordată!</a:t>
            </a:r>
            <a:endParaRPr sz="4800" dirty="0">
              <a:latin typeface="+mj-lt"/>
            </a:endParaRPr>
          </a:p>
        </p:txBody>
      </p:sp>
      <p:sp>
        <p:nvSpPr>
          <p:cNvPr id="426" name="Google Shape;426;p35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" name="Graphic 2" descr="Processor">
            <a:extLst>
              <a:ext uri="{FF2B5EF4-FFF2-40B4-BE49-F238E27FC236}">
                <a16:creationId xmlns:a16="http://schemas.microsoft.com/office/drawing/2014/main" id="{023725CF-DF6E-E352-67B7-E7DEAC0C94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24300" y="2876550"/>
            <a:ext cx="1295400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"/>
          <p:cNvSpPr txBox="1">
            <a:spLocks noGrp="1"/>
          </p:cNvSpPr>
          <p:nvPr>
            <p:ph type="title"/>
          </p:nvPr>
        </p:nvSpPr>
        <p:spPr>
          <a:xfrm>
            <a:off x="3048000" y="514350"/>
            <a:ext cx="30480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+mj-lt"/>
              </a:rPr>
              <a:t>Tema proiectului</a:t>
            </a:r>
            <a:endParaRPr sz="3000" dirty="0">
              <a:latin typeface="+mj-lt"/>
            </a:endParaRPr>
          </a:p>
        </p:txBody>
      </p:sp>
      <p:sp>
        <p:nvSpPr>
          <p:cNvPr id="201" name="Google Shape;201;p14"/>
          <p:cNvSpPr txBox="1"/>
          <p:nvPr/>
        </p:nvSpPr>
        <p:spPr>
          <a:xfrm>
            <a:off x="1792194" y="1238250"/>
            <a:ext cx="6843431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u="sng" dirty="0" err="1">
                <a:solidFill>
                  <a:srgbClr val="E8004C"/>
                </a:solidFill>
                <a:latin typeface="Varela Round"/>
                <a:ea typeface="Varela Round"/>
                <a:cs typeface="Varela Round"/>
                <a:sym typeface="Varela Round"/>
              </a:rPr>
              <a:t>Mașina</a:t>
            </a:r>
            <a:r>
              <a:rPr lang="en-US" b="1" u="sng" dirty="0">
                <a:solidFill>
                  <a:srgbClr val="E8004C"/>
                </a:solidFill>
                <a:latin typeface="Varela Round"/>
                <a:ea typeface="Varela Round"/>
                <a:cs typeface="Varela Round"/>
                <a:sym typeface="Varela Round"/>
              </a:rPr>
              <a:t> Arduino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E8004C"/>
                </a:solidFill>
                <a:latin typeface="Varela Round"/>
                <a:ea typeface="Varela Round"/>
                <a:cs typeface="Varela Round"/>
                <a:sym typeface="Varela Round"/>
              </a:rPr>
              <a:t>         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Proiectul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 a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avut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 ca scop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realizarea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unui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sistem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,</a:t>
            </a:r>
            <a:r>
              <a:rPr lang="ro-RO" dirty="0">
                <a:solidFill>
                  <a:schemeClr val="bg2">
                    <a:lumMod val="7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având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 la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bază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 o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placuță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 Arduino,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prin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utilizarea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cunoștințelor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dobândite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în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cadrul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cursurilor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și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 a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laboratoarelor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. </a:t>
            </a:r>
            <a:endParaRPr lang="ro-RO" dirty="0">
              <a:solidFill>
                <a:schemeClr val="bg2">
                  <a:lumMod val="75000"/>
                </a:schemeClr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-RO" dirty="0">
                <a:solidFill>
                  <a:schemeClr val="bg2">
                    <a:lumMod val="7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          Am optat pentru realizarea unei mașini cu o structură mecanică relativ simplă, care prin intermediul senzorului cu ultrasunete (HC-SR04), aceasta este capabilă să evite eventualele obstacole care îi pot apărea în față.</a:t>
            </a:r>
            <a:endParaRPr lang="en-US" dirty="0">
              <a:solidFill>
                <a:schemeClr val="bg2">
                  <a:lumMod val="75000"/>
                </a:schemeClr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bg2">
                  <a:lumMod val="75000"/>
                </a:schemeClr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   </a:t>
            </a:r>
          </a:p>
        </p:txBody>
      </p:sp>
      <p:sp>
        <p:nvSpPr>
          <p:cNvPr id="204" name="Google Shape;204;p14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DE7831-389F-D30E-44A8-2C44CEBC6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3173662"/>
            <a:ext cx="2895600" cy="16287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>
            <a:spLocks noGrp="1"/>
          </p:cNvSpPr>
          <p:nvPr>
            <p:ph type="ctrTitle" idx="4294967295"/>
          </p:nvPr>
        </p:nvSpPr>
        <p:spPr>
          <a:xfrm>
            <a:off x="2639025" y="298875"/>
            <a:ext cx="386595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3000" dirty="0">
                <a:latin typeface="+mj-lt"/>
              </a:rPr>
              <a:t>Descrierea sistemului</a:t>
            </a:r>
            <a:endParaRPr sz="3000" dirty="0">
              <a:latin typeface="+mj-lt"/>
            </a:endParaRPr>
          </a:p>
        </p:txBody>
      </p:sp>
      <p:sp>
        <p:nvSpPr>
          <p:cNvPr id="211" name="Google Shape;211;p15"/>
          <p:cNvSpPr txBox="1">
            <a:spLocks noGrp="1"/>
          </p:cNvSpPr>
          <p:nvPr>
            <p:ph type="body" idx="4294967295"/>
          </p:nvPr>
        </p:nvSpPr>
        <p:spPr>
          <a:xfrm>
            <a:off x="1275150" y="1581150"/>
            <a:ext cx="6593700" cy="30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Sistemul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 are un design economic </a:t>
            </a:r>
            <a:r>
              <a:rPr lang="ro-RO" sz="14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și plăcut, similar unui mic robot.</a:t>
            </a:r>
          </a:p>
          <a:p>
            <a:r>
              <a:rPr lang="ro-RO" sz="1400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La baza acestuia se află plăcuța Arduino UNO R3 care are atașată un shield (L293D) cu drivere pentru controlul motoarelor de tip servo.</a:t>
            </a:r>
          </a:p>
          <a:p>
            <a:r>
              <a:rPr lang="ro-RO" sz="14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Prezintă f</a:t>
            </a:r>
            <a:r>
              <a:rPr lang="en-US" sz="1400" b="0" i="0" dirty="0" err="1">
                <a:solidFill>
                  <a:schemeClr val="bg2">
                    <a:lumMod val="75000"/>
                  </a:schemeClr>
                </a:solidFill>
                <a:effectLst/>
                <a:latin typeface="+mj-lt"/>
              </a:rPr>
              <a:t>uncții</a:t>
            </a:r>
            <a:r>
              <a:rPr lang="en-US" sz="1400" b="0" i="0" dirty="0">
                <a:solidFill>
                  <a:schemeClr val="bg2">
                    <a:lumMod val="75000"/>
                  </a:schemeClr>
                </a:solidFill>
                <a:effectLst/>
                <a:latin typeface="+mj-lt"/>
              </a:rPr>
              <a:t> multiple </a:t>
            </a:r>
            <a:r>
              <a:rPr lang="en-US" sz="1400" b="0" i="0" dirty="0" err="1">
                <a:solidFill>
                  <a:schemeClr val="bg2">
                    <a:lumMod val="75000"/>
                  </a:schemeClr>
                </a:solidFill>
                <a:effectLst/>
                <a:latin typeface="+mj-lt"/>
              </a:rPr>
              <a:t>și</a:t>
            </a:r>
            <a:r>
              <a:rPr lang="en-US" sz="1400" b="0" i="0" dirty="0">
                <a:solidFill>
                  <a:schemeClr val="bg2">
                    <a:lumMod val="75000"/>
                  </a:schemeClr>
                </a:solidFill>
                <a:effectLst/>
                <a:latin typeface="+mj-lt"/>
              </a:rPr>
              <a:t> diverse </a:t>
            </a:r>
            <a:r>
              <a:rPr lang="en-US" sz="1400" b="0" i="0" dirty="0" err="1">
                <a:solidFill>
                  <a:schemeClr val="bg2">
                    <a:lumMod val="75000"/>
                  </a:schemeClr>
                </a:solidFill>
                <a:effectLst/>
                <a:latin typeface="+mj-lt"/>
              </a:rPr>
              <a:t>tipuri</a:t>
            </a:r>
            <a:r>
              <a:rPr lang="en-US" sz="1400" b="0" i="0" dirty="0">
                <a:solidFill>
                  <a:schemeClr val="bg2">
                    <a:lumMod val="75000"/>
                  </a:schemeClr>
                </a:solidFill>
                <a:effectLst/>
                <a:latin typeface="+mj-lt"/>
              </a:rPr>
              <a:t> de </a:t>
            </a:r>
            <a:r>
              <a:rPr lang="en-US" sz="1400" b="0" i="0" dirty="0" err="1">
                <a:solidFill>
                  <a:schemeClr val="bg2">
                    <a:lumMod val="75000"/>
                  </a:schemeClr>
                </a:solidFill>
                <a:effectLst/>
                <a:latin typeface="+mj-lt"/>
              </a:rPr>
              <a:t>găuri</a:t>
            </a:r>
            <a:r>
              <a:rPr lang="en-US" sz="1400" b="0" i="0" dirty="0">
                <a:solidFill>
                  <a:schemeClr val="bg2">
                    <a:lumMod val="75000"/>
                  </a:schemeClr>
                </a:solidFill>
                <a:effectLst/>
                <a:latin typeface="+mj-lt"/>
              </a:rPr>
              <a:t> de </a:t>
            </a:r>
            <a:r>
              <a:rPr lang="en-US" sz="1400" b="0" i="0" dirty="0" err="1">
                <a:solidFill>
                  <a:schemeClr val="bg2">
                    <a:lumMod val="75000"/>
                  </a:schemeClr>
                </a:solidFill>
                <a:effectLst/>
                <a:latin typeface="+mj-lt"/>
              </a:rPr>
              <a:t>poziționare</a:t>
            </a:r>
            <a:r>
              <a:rPr lang="en-US" sz="1400" b="0" i="0" dirty="0">
                <a:solidFill>
                  <a:schemeClr val="bg2">
                    <a:lumMod val="75000"/>
                  </a:schemeClr>
                </a:solidFill>
                <a:effectLst/>
                <a:latin typeface="+mj-lt"/>
              </a:rPr>
              <a:t> </a:t>
            </a:r>
            <a:r>
              <a:rPr lang="en-US" sz="1400" b="0" i="0" dirty="0" err="1">
                <a:solidFill>
                  <a:schemeClr val="bg2">
                    <a:lumMod val="75000"/>
                  </a:schemeClr>
                </a:solidFill>
                <a:effectLst/>
                <a:latin typeface="+mj-lt"/>
              </a:rPr>
              <a:t>pentru</a:t>
            </a:r>
            <a:r>
              <a:rPr lang="en-US" sz="1400" b="0" i="0" dirty="0">
                <a:solidFill>
                  <a:schemeClr val="bg2">
                    <a:lumMod val="75000"/>
                  </a:schemeClr>
                </a:solidFill>
                <a:effectLst/>
                <a:latin typeface="+mj-lt"/>
              </a:rPr>
              <a:t> </a:t>
            </a:r>
            <a:r>
              <a:rPr lang="en-US" sz="1400" b="0" i="0" dirty="0" err="1">
                <a:solidFill>
                  <a:schemeClr val="bg2">
                    <a:lumMod val="75000"/>
                  </a:schemeClr>
                </a:solidFill>
                <a:effectLst/>
                <a:latin typeface="+mj-lt"/>
              </a:rPr>
              <a:t>toate</a:t>
            </a:r>
            <a:r>
              <a:rPr lang="en-US" sz="1400" b="0" i="0" dirty="0">
                <a:solidFill>
                  <a:schemeClr val="bg2">
                    <a:lumMod val="75000"/>
                  </a:schemeClr>
                </a:solidFill>
                <a:effectLst/>
                <a:latin typeface="+mj-lt"/>
              </a:rPr>
              <a:t> </a:t>
            </a:r>
            <a:r>
              <a:rPr lang="en-US" sz="1400" b="0" i="0" dirty="0" err="1">
                <a:solidFill>
                  <a:schemeClr val="bg2">
                    <a:lumMod val="75000"/>
                  </a:schemeClr>
                </a:solidFill>
                <a:effectLst/>
                <a:latin typeface="+mj-lt"/>
              </a:rPr>
              <a:t>tipurile</a:t>
            </a:r>
            <a:r>
              <a:rPr lang="en-US" sz="1400" b="0" i="0" dirty="0">
                <a:solidFill>
                  <a:schemeClr val="bg2">
                    <a:lumMod val="75000"/>
                  </a:schemeClr>
                </a:solidFill>
                <a:effectLst/>
                <a:latin typeface="+mj-lt"/>
              </a:rPr>
              <a:t> de module.</a:t>
            </a:r>
            <a:endParaRPr lang="ro-RO" sz="1400" b="0" i="0" dirty="0">
              <a:solidFill>
                <a:schemeClr val="bg2">
                  <a:lumMod val="75000"/>
                </a:schemeClr>
              </a:solidFill>
              <a:effectLst/>
              <a:latin typeface="+mj-lt"/>
            </a:endParaRPr>
          </a:p>
          <a:p>
            <a:r>
              <a:rPr lang="ro-RO" sz="14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Odată ce este alimentată mașina (fie prin cablu USB A-B or prin introducerea bateriilor (x4) în compartimentul dedicat), aceasta, folosindu-se de codul care a fost uploadat pe plăcuța Arduino, pornește automat și își îndeplinește scopul de evitare a obstacolelor cu ajutorul senzorului cu ultrasunete (HC-SR04).</a:t>
            </a:r>
          </a:p>
          <a:p>
            <a:endParaRPr lang="ro-RO" sz="1400" b="0" i="0" dirty="0">
              <a:solidFill>
                <a:schemeClr val="tx1"/>
              </a:solidFill>
              <a:effectLst/>
              <a:latin typeface="+mj-lt"/>
            </a:endParaRPr>
          </a:p>
          <a:p>
            <a:endParaRPr lang="en-US" sz="1400" dirty="0">
              <a:solidFill>
                <a:schemeClr val="tx1"/>
              </a:solidFill>
              <a:latin typeface="+mj-lt"/>
            </a:endParaRPr>
          </a:p>
          <a:p>
            <a:pPr marL="76200" indent="0">
              <a:buNone/>
            </a:pPr>
            <a:endParaRPr lang="en-US" sz="1400" dirty="0">
              <a:latin typeface="+mj-lt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A09CB9-C66F-C0E5-B365-EA7F6B78E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3943350"/>
            <a:ext cx="1066800" cy="99700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3162300" y="133350"/>
            <a:ext cx="28194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o-RO" dirty="0">
                <a:solidFill>
                  <a:schemeClr val="tx1">
                    <a:lumMod val="50000"/>
                    <a:lumOff val="50000"/>
                  </a:schemeClr>
                </a:solidFill>
                <a:latin typeface="Varela Round" panose="020B0604020202020204" charset="-79"/>
                <a:cs typeface="Varela Round" panose="020B0604020202020204" charset="-79"/>
              </a:rPr>
              <a:t>Componentele utilizate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Varela Round" panose="020B0604020202020204" charset="-79"/>
                <a:cs typeface="Varela Round" panose="020B0604020202020204" charset="-79"/>
              </a:rPr>
              <a:t>: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  <a:latin typeface="Varela Round" panose="020B0604020202020204" charset="-79"/>
              <a:cs typeface="Varela Round" panose="020B0604020202020204" charset="-79"/>
            </a:endParaRPr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5" name="Picture 2" descr="C:\Users\Hp\Downloads\tri293_1-800x800.jpg">
            <a:extLst>
              <a:ext uri="{FF2B5EF4-FFF2-40B4-BE49-F238E27FC236}">
                <a16:creationId xmlns:a16="http://schemas.microsoft.com/office/drawing/2014/main" id="{B9EEF997-4AC8-4695-E9D8-0D0DAA779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393825"/>
            <a:ext cx="3540125" cy="354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317;p27">
            <a:extLst>
              <a:ext uri="{FF2B5EF4-FFF2-40B4-BE49-F238E27FC236}">
                <a16:creationId xmlns:a16="http://schemas.microsoft.com/office/drawing/2014/main" id="{A2CA7669-E7E9-9151-AA30-07D6BADA5C55}"/>
              </a:ext>
            </a:extLst>
          </p:cNvPr>
          <p:cNvSpPr txBox="1">
            <a:spLocks/>
          </p:cNvSpPr>
          <p:nvPr/>
        </p:nvSpPr>
        <p:spPr>
          <a:xfrm>
            <a:off x="1138883" y="666750"/>
            <a:ext cx="377867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r>
              <a:rPr lang="en-GB" sz="1400" dirty="0" err="1">
                <a:solidFill>
                  <a:srgbClr val="FF0000"/>
                </a:solidFill>
                <a:latin typeface="+mn-lt"/>
              </a:rPr>
              <a:t>Placă</a:t>
            </a:r>
            <a:r>
              <a:rPr lang="en-GB" sz="14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o-RO" sz="1400" dirty="0">
                <a:solidFill>
                  <a:srgbClr val="FF0000"/>
                </a:solidFill>
                <a:latin typeface="+mn-lt"/>
              </a:rPr>
              <a:t>suport </a:t>
            </a:r>
            <a:r>
              <a:rPr lang="en-GB" sz="1400" dirty="0">
                <a:solidFill>
                  <a:srgbClr val="FF0000"/>
                </a:solidFill>
                <a:latin typeface="+mn-lt"/>
              </a:rPr>
              <a:t>x1</a:t>
            </a:r>
          </a:p>
          <a:p>
            <a:r>
              <a:rPr lang="en-GB" sz="1400" dirty="0" err="1">
                <a:solidFill>
                  <a:srgbClr val="FF0000"/>
                </a:solidFill>
                <a:latin typeface="+mn-lt"/>
              </a:rPr>
              <a:t>Roată</a:t>
            </a:r>
            <a:r>
              <a:rPr lang="en-GB" sz="1400" dirty="0">
                <a:solidFill>
                  <a:srgbClr val="FF0000"/>
                </a:solidFill>
                <a:latin typeface="+mn-lt"/>
              </a:rPr>
              <a:t> de </a:t>
            </a:r>
            <a:r>
              <a:rPr lang="en-GB" sz="1400" dirty="0" err="1">
                <a:solidFill>
                  <a:srgbClr val="FF0000"/>
                </a:solidFill>
                <a:latin typeface="+mn-lt"/>
              </a:rPr>
              <a:t>conectat</a:t>
            </a:r>
            <a:r>
              <a:rPr lang="en-GB" sz="1400" dirty="0">
                <a:solidFill>
                  <a:srgbClr val="FF0000"/>
                </a:solidFill>
                <a:latin typeface="+mn-lt"/>
              </a:rPr>
              <a:t> la motor x2</a:t>
            </a:r>
          </a:p>
          <a:p>
            <a:r>
              <a:rPr lang="en-GB" sz="1400" dirty="0" err="1">
                <a:solidFill>
                  <a:srgbClr val="FF0000"/>
                </a:solidFill>
                <a:latin typeface="+mn-lt"/>
              </a:rPr>
              <a:t>Discuri</a:t>
            </a:r>
            <a:r>
              <a:rPr lang="en-GB" sz="14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GB" sz="1400" dirty="0" err="1">
                <a:solidFill>
                  <a:srgbClr val="FF0000"/>
                </a:solidFill>
                <a:latin typeface="+mn-lt"/>
              </a:rPr>
              <a:t>codificatoare</a:t>
            </a:r>
            <a:r>
              <a:rPr lang="en-GB" sz="1400" dirty="0">
                <a:solidFill>
                  <a:srgbClr val="FF0000"/>
                </a:solidFill>
                <a:latin typeface="+mn-lt"/>
              </a:rPr>
              <a:t>  x2</a:t>
            </a:r>
          </a:p>
          <a:p>
            <a:r>
              <a:rPr lang="en-GB" sz="1400" dirty="0">
                <a:solidFill>
                  <a:srgbClr val="FF0000"/>
                </a:solidFill>
                <a:latin typeface="+mn-lt"/>
              </a:rPr>
              <a:t>Motor x2</a:t>
            </a:r>
          </a:p>
          <a:p>
            <a:r>
              <a:rPr lang="en-GB" sz="1400" dirty="0">
                <a:solidFill>
                  <a:srgbClr val="FF0000"/>
                </a:solidFill>
                <a:latin typeface="+mn-lt"/>
              </a:rPr>
              <a:t>Recipient </a:t>
            </a:r>
            <a:r>
              <a:rPr lang="en-GB" sz="1400" dirty="0" err="1">
                <a:solidFill>
                  <a:srgbClr val="FF0000"/>
                </a:solidFill>
                <a:latin typeface="+mn-lt"/>
              </a:rPr>
              <a:t>pentru</a:t>
            </a:r>
            <a:r>
              <a:rPr lang="en-GB" sz="14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GB" sz="1400" dirty="0" err="1">
                <a:solidFill>
                  <a:srgbClr val="FF0000"/>
                </a:solidFill>
                <a:latin typeface="+mn-lt"/>
              </a:rPr>
              <a:t>baterii</a:t>
            </a:r>
            <a:r>
              <a:rPr lang="en-GB" sz="1400" dirty="0">
                <a:solidFill>
                  <a:srgbClr val="FF0000"/>
                </a:solidFill>
                <a:latin typeface="+mn-lt"/>
              </a:rPr>
              <a:t> </a:t>
            </a:r>
          </a:p>
          <a:p>
            <a:r>
              <a:rPr lang="en-GB" sz="1400" dirty="0" err="1">
                <a:solidFill>
                  <a:srgbClr val="FF0000"/>
                </a:solidFill>
                <a:latin typeface="+mn-lt"/>
              </a:rPr>
              <a:t>Roată</a:t>
            </a:r>
            <a:r>
              <a:rPr lang="en-GB" sz="14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GB" sz="1400" dirty="0" err="1">
                <a:solidFill>
                  <a:srgbClr val="FF0000"/>
                </a:solidFill>
                <a:latin typeface="+mn-lt"/>
              </a:rPr>
              <a:t>fără</a:t>
            </a:r>
            <a:r>
              <a:rPr lang="en-GB" sz="1400" dirty="0">
                <a:solidFill>
                  <a:srgbClr val="FF0000"/>
                </a:solidFill>
                <a:latin typeface="+mn-lt"/>
              </a:rPr>
              <a:t> motor x1</a:t>
            </a:r>
          </a:p>
          <a:p>
            <a:r>
              <a:rPr lang="en-GB" sz="1400" dirty="0" err="1">
                <a:solidFill>
                  <a:srgbClr val="FF0000"/>
                </a:solidFill>
                <a:latin typeface="+mn-lt"/>
              </a:rPr>
              <a:t>Săculeț</a:t>
            </a:r>
            <a:r>
              <a:rPr lang="en-GB" sz="1400" dirty="0">
                <a:solidFill>
                  <a:srgbClr val="FF0000"/>
                </a:solidFill>
                <a:latin typeface="+mn-lt"/>
              </a:rPr>
              <a:t> cu </a:t>
            </a:r>
            <a:r>
              <a:rPr lang="en-GB" sz="1400" dirty="0" err="1">
                <a:solidFill>
                  <a:srgbClr val="FF0000"/>
                </a:solidFill>
                <a:latin typeface="+mn-lt"/>
              </a:rPr>
              <a:t>șuruburi</a:t>
            </a:r>
            <a:r>
              <a:rPr lang="en-GB" sz="14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GB" sz="1400" dirty="0" err="1">
                <a:solidFill>
                  <a:srgbClr val="FF0000"/>
                </a:solidFill>
                <a:latin typeface="+mn-lt"/>
              </a:rPr>
              <a:t>si</a:t>
            </a:r>
            <a:r>
              <a:rPr lang="en-GB" sz="14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GB" sz="1400" dirty="0" err="1">
                <a:solidFill>
                  <a:srgbClr val="FF0000"/>
                </a:solidFill>
                <a:latin typeface="+mn-lt"/>
              </a:rPr>
              <a:t>piulițe</a:t>
            </a:r>
            <a:r>
              <a:rPr lang="en-GB" sz="1400" dirty="0">
                <a:solidFill>
                  <a:srgbClr val="FF0000"/>
                </a:solidFill>
                <a:latin typeface="+mn-lt"/>
              </a:rPr>
              <a:t> x3</a:t>
            </a:r>
          </a:p>
          <a:p>
            <a:r>
              <a:rPr lang="en-GB" sz="1400" dirty="0" err="1">
                <a:solidFill>
                  <a:srgbClr val="FF0000"/>
                </a:solidFill>
                <a:latin typeface="+mn-lt"/>
              </a:rPr>
              <a:t>Senzor</a:t>
            </a:r>
            <a:r>
              <a:rPr lang="en-GB" sz="1400" dirty="0">
                <a:solidFill>
                  <a:srgbClr val="FF0000"/>
                </a:solidFill>
                <a:latin typeface="+mn-lt"/>
              </a:rPr>
              <a:t> cu </a:t>
            </a:r>
            <a:r>
              <a:rPr lang="en-GB" sz="1400" dirty="0" err="1">
                <a:solidFill>
                  <a:srgbClr val="FF0000"/>
                </a:solidFill>
                <a:latin typeface="+mn-lt"/>
              </a:rPr>
              <a:t>ultrasunete</a:t>
            </a:r>
            <a:r>
              <a:rPr lang="en-GB" sz="1400" dirty="0">
                <a:solidFill>
                  <a:srgbClr val="FF0000"/>
                </a:solidFill>
                <a:latin typeface="+mn-lt"/>
              </a:rPr>
              <a:t> HC-SR04</a:t>
            </a:r>
            <a:r>
              <a:rPr lang="ro-RO" sz="1400" dirty="0">
                <a:solidFill>
                  <a:srgbClr val="FF0000"/>
                </a:solidFill>
                <a:latin typeface="+mn-lt"/>
              </a:rPr>
              <a:t> </a:t>
            </a:r>
            <a:endParaRPr lang="en-GB" sz="1400" dirty="0">
              <a:solidFill>
                <a:srgbClr val="FF0000"/>
              </a:solidFill>
              <a:latin typeface="+mn-lt"/>
            </a:endParaRPr>
          </a:p>
          <a:p>
            <a:r>
              <a:rPr lang="en-GB" sz="1400" dirty="0" err="1">
                <a:solidFill>
                  <a:srgbClr val="FF0000"/>
                </a:solidFill>
                <a:latin typeface="+mn-lt"/>
              </a:rPr>
              <a:t>Plăcuță</a:t>
            </a:r>
            <a:r>
              <a:rPr lang="ro-RO" sz="1400" dirty="0">
                <a:solidFill>
                  <a:srgbClr val="FF0000"/>
                </a:solidFill>
                <a:latin typeface="+mn-lt"/>
              </a:rPr>
              <a:t> Arduino</a:t>
            </a:r>
            <a:r>
              <a:rPr lang="en-GB" sz="1400" dirty="0">
                <a:solidFill>
                  <a:srgbClr val="FF0000"/>
                </a:solidFill>
                <a:latin typeface="+mn-lt"/>
              </a:rPr>
              <a:t> UNO</a:t>
            </a:r>
            <a:r>
              <a:rPr lang="ro-RO" sz="1400" dirty="0">
                <a:solidFill>
                  <a:srgbClr val="FF0000"/>
                </a:solidFill>
                <a:latin typeface="+mn-lt"/>
              </a:rPr>
              <a:t> R</a:t>
            </a:r>
            <a:r>
              <a:rPr lang="en-GB" sz="1400" dirty="0">
                <a:solidFill>
                  <a:srgbClr val="FF0000"/>
                </a:solidFill>
                <a:latin typeface="+mn-lt"/>
              </a:rPr>
              <a:t>3</a:t>
            </a:r>
            <a:r>
              <a:rPr lang="ro-RO" sz="1400" dirty="0">
                <a:solidFill>
                  <a:srgbClr val="FF0000"/>
                </a:solidFill>
                <a:latin typeface="+mn-lt"/>
              </a:rPr>
              <a:t> </a:t>
            </a:r>
            <a:endParaRPr lang="en-GB" sz="1400" dirty="0">
              <a:solidFill>
                <a:srgbClr val="FF0000"/>
              </a:solidFill>
              <a:latin typeface="+mn-lt"/>
            </a:endParaRPr>
          </a:p>
          <a:p>
            <a:r>
              <a:rPr lang="en-GB" sz="1400" dirty="0">
                <a:solidFill>
                  <a:srgbClr val="FF0000"/>
                </a:solidFill>
                <a:latin typeface="+mn-lt"/>
              </a:rPr>
              <a:t>Fire jumper x10</a:t>
            </a:r>
          </a:p>
          <a:p>
            <a:r>
              <a:rPr lang="en-GB" sz="1400" dirty="0" err="1">
                <a:solidFill>
                  <a:srgbClr val="FF0000"/>
                </a:solidFill>
                <a:latin typeface="+mn-lt"/>
              </a:rPr>
              <a:t>Cablu</a:t>
            </a:r>
            <a:r>
              <a:rPr lang="en-GB" sz="1400" dirty="0">
                <a:solidFill>
                  <a:srgbClr val="FF0000"/>
                </a:solidFill>
                <a:latin typeface="+mn-lt"/>
              </a:rPr>
              <a:t> de </a:t>
            </a:r>
            <a:r>
              <a:rPr lang="en-GB" sz="1400" dirty="0" err="1">
                <a:solidFill>
                  <a:srgbClr val="FF0000"/>
                </a:solidFill>
                <a:latin typeface="+mn-lt"/>
              </a:rPr>
              <a:t>conectare</a:t>
            </a:r>
            <a:r>
              <a:rPr lang="ro-RO" sz="1400" dirty="0">
                <a:solidFill>
                  <a:srgbClr val="FF0000"/>
                </a:solidFill>
                <a:latin typeface="+mn-lt"/>
              </a:rPr>
              <a:t> USB A-B </a:t>
            </a:r>
          </a:p>
          <a:p>
            <a:r>
              <a:rPr lang="ro-RO" sz="1400" dirty="0">
                <a:solidFill>
                  <a:srgbClr val="FF0000"/>
                </a:solidFill>
                <a:latin typeface="+mn-lt"/>
              </a:rPr>
              <a:t>Shield controlor motoare L293D </a:t>
            </a:r>
          </a:p>
          <a:p>
            <a:r>
              <a:rPr lang="ro-RO" sz="1400" dirty="0">
                <a:solidFill>
                  <a:srgbClr val="FF0000"/>
                </a:solidFill>
                <a:latin typeface="+mn-lt"/>
              </a:rPr>
              <a:t>Servomotor SG90</a:t>
            </a:r>
          </a:p>
          <a:p>
            <a:r>
              <a:rPr lang="ro-RO" sz="1400" dirty="0">
                <a:solidFill>
                  <a:srgbClr val="FF0000"/>
                </a:solidFill>
                <a:latin typeface="+mn-lt"/>
              </a:rPr>
              <a:t>Elemente alcătuire suport pentru senzor cu ultrasunete</a:t>
            </a:r>
          </a:p>
          <a:p>
            <a:endParaRPr lang="en-GB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ctrTitle" idx="4294967295"/>
          </p:nvPr>
        </p:nvSpPr>
        <p:spPr>
          <a:xfrm>
            <a:off x="2821012" y="204863"/>
            <a:ext cx="3501975" cy="78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800" dirty="0">
                <a:latin typeface="Varela Round" panose="020B0604020202020204" charset="-79"/>
                <a:cs typeface="Varela Round" panose="020B0604020202020204" charset="-79"/>
              </a:rPr>
              <a:t>Diagrama de circuit</a:t>
            </a:r>
            <a:endParaRPr sz="2800" dirty="0">
              <a:latin typeface="Varela Round" panose="020B0604020202020204" charset="-79"/>
              <a:cs typeface="Varela Round" panose="020B0604020202020204" charset="-79"/>
            </a:endParaRPr>
          </a:p>
        </p:txBody>
      </p:sp>
      <p:sp>
        <p:nvSpPr>
          <p:cNvPr id="242" name="Google Shape;242;p19"/>
          <p:cNvSpPr/>
          <p:nvPr/>
        </p:nvSpPr>
        <p:spPr>
          <a:xfrm>
            <a:off x="3209925" y="1209675"/>
            <a:ext cx="2724300" cy="27243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962275" y="1543050"/>
            <a:ext cx="704700" cy="7047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5295900" y="2897050"/>
            <a:ext cx="971700" cy="971700"/>
          </a:xfrm>
          <a:prstGeom prst="donut">
            <a:avLst>
              <a:gd name="adj" fmla="val 12811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9F13CC-C962-E318-A4B3-FF36496E4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632" y="985863"/>
            <a:ext cx="6550733" cy="36867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body" idx="1"/>
          </p:nvPr>
        </p:nvSpPr>
        <p:spPr>
          <a:xfrm>
            <a:off x="1905000" y="676250"/>
            <a:ext cx="6477000" cy="31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ro-RO" dirty="0">
                <a:latin typeface="+mj-lt"/>
              </a:rPr>
              <a:t>Toate piesele au fost testate și verificate personal înainte de a începe procesul de asamblare. Ex: motoarele și placa Arduino UNO + Shield.</a:t>
            </a:r>
          </a:p>
          <a:p>
            <a:pPr marL="285750" indent="-285750"/>
            <a:r>
              <a:rPr lang="ro-RO" dirty="0">
                <a:latin typeface="+mj-lt"/>
              </a:rPr>
              <a:t>M-am folosit pentru asamblarea fizică și de ajutorul unui ghid ce se poate regăsi pe Youtube.</a:t>
            </a:r>
          </a:p>
          <a:p>
            <a:pPr marL="285750" indent="-285750"/>
            <a:r>
              <a:rPr lang="ro-RO" dirty="0">
                <a:latin typeface="+mj-lt"/>
              </a:rPr>
              <a:t>Pentru lipirea firelor am folosit fludor.</a:t>
            </a:r>
          </a:p>
          <a:p>
            <a:pPr marL="285750" indent="-285750"/>
            <a:r>
              <a:rPr lang="ro-RO" dirty="0">
                <a:latin typeface="+mj-lt"/>
              </a:rPr>
              <a:t>După finalizarea asamblării parții fizice, a urmat implementarea codului.</a:t>
            </a:r>
            <a:endParaRPr dirty="0">
              <a:latin typeface="+mj-lt"/>
            </a:endParaRPr>
          </a:p>
        </p:txBody>
      </p:sp>
      <p:sp>
        <p:nvSpPr>
          <p:cNvPr id="258" name="Google Shape;258;p2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Google Shape;239;p19">
            <a:extLst>
              <a:ext uri="{FF2B5EF4-FFF2-40B4-BE49-F238E27FC236}">
                <a16:creationId xmlns:a16="http://schemas.microsoft.com/office/drawing/2014/main" id="{5C898879-71AF-5B94-5BCF-A78FDD55C365}"/>
              </a:ext>
            </a:extLst>
          </p:cNvPr>
          <p:cNvSpPr txBox="1">
            <a:spLocks/>
          </p:cNvSpPr>
          <p:nvPr/>
        </p:nvSpPr>
        <p:spPr>
          <a:xfrm>
            <a:off x="3544106" y="57150"/>
            <a:ext cx="2055788" cy="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ro-RO" sz="2800" dirty="0">
                <a:latin typeface="Varela Round" panose="020B0604020202020204" charset="-79"/>
                <a:cs typeface="Varela Round" panose="020B0604020202020204" charset="-79"/>
              </a:rPr>
              <a:t>Asamblare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408824-3D48-1A60-6DD6-B47F1B9F9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480391"/>
            <a:ext cx="2438400" cy="14173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274F99-B811-8A27-5537-2AB6D5E5D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80" y="3111770"/>
            <a:ext cx="2164612" cy="107731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55;p20">
            <a:extLst>
              <a:ext uri="{FF2B5EF4-FFF2-40B4-BE49-F238E27FC236}">
                <a16:creationId xmlns:a16="http://schemas.microsoft.com/office/drawing/2014/main" id="{F0FAC07F-231D-73B5-0C7A-BFAD79BFBF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00200" y="361950"/>
            <a:ext cx="5943600" cy="31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ro-RO" sz="1800" dirty="0">
                <a:latin typeface="+mj-lt"/>
              </a:rPr>
              <a:t>Programul de bază folosit pentru implementarea codului în plăcuța principală:</a:t>
            </a:r>
          </a:p>
          <a:p>
            <a:pPr marL="285750" indent="-285750"/>
            <a:endParaRPr lang="ro-RO" sz="1800" dirty="0">
              <a:latin typeface="+mj-lt"/>
            </a:endParaRPr>
          </a:p>
          <a:p>
            <a:pPr marL="285750" indent="-285750"/>
            <a:r>
              <a:rPr lang="ro-RO" sz="2400" dirty="0">
                <a:latin typeface="+mj-lt"/>
              </a:rPr>
              <a:t> </a:t>
            </a:r>
            <a:r>
              <a:rPr lang="ro-RO" sz="2400" b="1" u="sng" dirty="0">
                <a:latin typeface="+mj-lt"/>
              </a:rPr>
              <a:t>Arduino IDE </a:t>
            </a:r>
          </a:p>
          <a:p>
            <a:pPr marL="285750" indent="-285750"/>
            <a:endParaRPr lang="ro-RO" sz="2400" b="1" u="sng" dirty="0">
              <a:latin typeface="+mj-lt"/>
            </a:endParaRPr>
          </a:p>
          <a:p>
            <a:pPr marL="285750" indent="-285750"/>
            <a:endParaRPr lang="ro-RO" sz="2400" b="1" u="sng" dirty="0">
              <a:latin typeface="+mj-lt"/>
            </a:endParaRPr>
          </a:p>
          <a:p>
            <a:pPr marL="285750" indent="-285750"/>
            <a:endParaRPr lang="ro-RO" sz="2400" b="1" u="sng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8523E0-E733-12CC-94F6-372F3AF91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558" y="1924050"/>
            <a:ext cx="1392884" cy="1397894"/>
          </a:xfrm>
          <a:prstGeom prst="rect">
            <a:avLst/>
          </a:prstGeom>
        </p:spPr>
      </p:pic>
      <p:sp>
        <p:nvSpPr>
          <p:cNvPr id="11" name="Google Shape;255;p20">
            <a:extLst>
              <a:ext uri="{FF2B5EF4-FFF2-40B4-BE49-F238E27FC236}">
                <a16:creationId xmlns:a16="http://schemas.microsoft.com/office/drawing/2014/main" id="{6080FCF6-80DF-B666-D7BE-0A60D9D93E4C}"/>
              </a:ext>
            </a:extLst>
          </p:cNvPr>
          <p:cNvSpPr txBox="1">
            <a:spLocks/>
          </p:cNvSpPr>
          <p:nvPr/>
        </p:nvSpPr>
        <p:spPr>
          <a:xfrm>
            <a:off x="1485900" y="1941328"/>
            <a:ext cx="61722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1BECC"/>
              </a:buClr>
              <a:buSzPts val="1600"/>
              <a:buFont typeface="Varela Round"/>
              <a:buNone/>
              <a:defRPr sz="16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285750" indent="-285750"/>
            <a:endParaRPr lang="ro-RO" sz="1800" dirty="0">
              <a:latin typeface="+mj-lt"/>
            </a:endParaRPr>
          </a:p>
          <a:p>
            <a:pPr marL="285750" indent="-285750"/>
            <a:endParaRPr lang="ro-RO" sz="1800" dirty="0">
              <a:latin typeface="+mj-lt"/>
            </a:endParaRPr>
          </a:p>
          <a:p>
            <a:pPr marL="285750" indent="-285750"/>
            <a:endParaRPr lang="ro-RO" sz="2400" b="1" u="sng" dirty="0">
              <a:latin typeface="+mj-lt"/>
            </a:endParaRPr>
          </a:p>
          <a:p>
            <a:pPr marL="285750" indent="-285750"/>
            <a:endParaRPr lang="ro-RO" sz="2400" b="1" u="sng" dirty="0">
              <a:latin typeface="+mj-lt"/>
            </a:endParaRPr>
          </a:p>
          <a:p>
            <a:pPr marL="285750" indent="-285750"/>
            <a:r>
              <a:rPr lang="ro-RO" i="1" dirty="0">
                <a:latin typeface="+mj-lt"/>
              </a:rPr>
              <a:t>În Arduino a fost scris codul pentru a face mașina să funcționeze, acesta urmând să fie compilat, verificat, executat și pe urmă uploadat în plăcuța Arduino UNO R3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39;p19">
            <a:extLst>
              <a:ext uri="{FF2B5EF4-FFF2-40B4-BE49-F238E27FC236}">
                <a16:creationId xmlns:a16="http://schemas.microsoft.com/office/drawing/2014/main" id="{3418E383-3CCB-9099-8492-ADB32CA59083}"/>
              </a:ext>
            </a:extLst>
          </p:cNvPr>
          <p:cNvSpPr txBox="1">
            <a:spLocks/>
          </p:cNvSpPr>
          <p:nvPr/>
        </p:nvSpPr>
        <p:spPr>
          <a:xfrm>
            <a:off x="3236158" y="-171450"/>
            <a:ext cx="2671684" cy="7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ro-RO" sz="2800" dirty="0">
                <a:latin typeface="Varela Round" panose="020B0604020202020204" charset="-79"/>
                <a:cs typeface="Varela Round" panose="020B0604020202020204" charset="-79"/>
              </a:rPr>
              <a:t>Codul Arduino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92AA0C-5E05-680E-42BE-DD338934B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838149"/>
            <a:ext cx="2362207" cy="38298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Graphic 7" descr="Arrow Slight curve">
            <a:extLst>
              <a:ext uri="{FF2B5EF4-FFF2-40B4-BE49-F238E27FC236}">
                <a16:creationId xmlns:a16="http://schemas.microsoft.com/office/drawing/2014/main" id="{A158C44B-739D-0B1A-DE74-45CD7C4465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48000" y="2114550"/>
            <a:ext cx="914400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C20B18-607A-250F-D55A-57959EE415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1103" y="838150"/>
            <a:ext cx="1371593" cy="38298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Graphic 11" descr="Arrow Slight curve">
            <a:extLst>
              <a:ext uri="{FF2B5EF4-FFF2-40B4-BE49-F238E27FC236}">
                <a16:creationId xmlns:a16="http://schemas.microsoft.com/office/drawing/2014/main" id="{8028BC10-386C-932D-FE15-18519E19E1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9120" y="2114550"/>
            <a:ext cx="914400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AF4226-DF0E-D960-20F3-A514E76349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9944" y="838149"/>
            <a:ext cx="1539589" cy="38178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39;p19">
            <a:extLst>
              <a:ext uri="{FF2B5EF4-FFF2-40B4-BE49-F238E27FC236}">
                <a16:creationId xmlns:a16="http://schemas.microsoft.com/office/drawing/2014/main" id="{38D7AC55-9F23-C0E4-4818-3A23336212A6}"/>
              </a:ext>
            </a:extLst>
          </p:cNvPr>
          <p:cNvSpPr txBox="1">
            <a:spLocks/>
          </p:cNvSpPr>
          <p:nvPr/>
        </p:nvSpPr>
        <p:spPr>
          <a:xfrm>
            <a:off x="3242456" y="-171450"/>
            <a:ext cx="2659088" cy="7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ro-RO" sz="2800" dirty="0">
                <a:latin typeface="Varela Round" panose="020B0604020202020204" charset="-79"/>
                <a:cs typeface="Varela Round" panose="020B0604020202020204" charset="-79"/>
              </a:rPr>
              <a:t>Codul Arduino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A598DF-6CFF-2CEE-E14D-E8340E4EC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393" y="913204"/>
            <a:ext cx="2971800" cy="32716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Graphic 5" descr="Arrow Slight curve">
            <a:extLst>
              <a:ext uri="{FF2B5EF4-FFF2-40B4-BE49-F238E27FC236}">
                <a16:creationId xmlns:a16="http://schemas.microsoft.com/office/drawing/2014/main" id="{1F5797D3-F871-BAB5-0A47-C2CB51CD99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8465" y="2114550"/>
            <a:ext cx="914400" cy="91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98B6F0-7275-6B00-8BE2-DC4FC65782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0200" y="913204"/>
            <a:ext cx="2209800" cy="32716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uck template">
  <a:themeElements>
    <a:clrScheme name="Custom 347">
      <a:dk1>
        <a:srgbClr val="212A2E"/>
      </a:dk1>
      <a:lt1>
        <a:srgbClr val="FFFFFF"/>
      </a:lt1>
      <a:dk2>
        <a:srgbClr val="617A86"/>
      </a:dk2>
      <a:lt2>
        <a:srgbClr val="A1BECC"/>
      </a:lt2>
      <a:accent1>
        <a:srgbClr val="00D1C6"/>
      </a:accent1>
      <a:accent2>
        <a:srgbClr val="00ACC3"/>
      </a:accent2>
      <a:accent3>
        <a:srgbClr val="BBCD00"/>
      </a:accent3>
      <a:accent4>
        <a:srgbClr val="65BB48"/>
      </a:accent4>
      <a:accent5>
        <a:srgbClr val="F8BB00"/>
      </a:accent5>
      <a:accent6>
        <a:srgbClr val="EF6222"/>
      </a:accent6>
      <a:hlink>
        <a:srgbClr val="617A8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2123</TotalTime>
  <Words>498</Words>
  <Application>Microsoft Office PowerPoint</Application>
  <PresentationFormat>On-screen Show (16:9)</PresentationFormat>
  <Paragraphs>61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Nixie One</vt:lpstr>
      <vt:lpstr>Arial</vt:lpstr>
      <vt:lpstr>Varela Round</vt:lpstr>
      <vt:lpstr>Puck template</vt:lpstr>
      <vt:lpstr>Proiect la Microcontrollere și Microprocesoare -Mașină Arduino-</vt:lpstr>
      <vt:lpstr>Tema proiectului</vt:lpstr>
      <vt:lpstr>Descrierea sistemului</vt:lpstr>
      <vt:lpstr>Componentele utilizate:</vt:lpstr>
      <vt:lpstr>Diagrama de circuit</vt:lpstr>
      <vt:lpstr>PowerPoint Presentation</vt:lpstr>
      <vt:lpstr>PowerPoint Presentation</vt:lpstr>
      <vt:lpstr>PowerPoint Presentation</vt:lpstr>
      <vt:lpstr>PowerPoint Presentation</vt:lpstr>
      <vt:lpstr>Concluzii:</vt:lpstr>
      <vt:lpstr>Bibliografie</vt:lpstr>
      <vt:lpstr>Mulțumesc pentru atenția acordată!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MM</dc:title>
  <dc:creator>Dell</dc:creator>
  <cp:lastModifiedBy>USER</cp:lastModifiedBy>
  <cp:revision>27</cp:revision>
  <dcterms:modified xsi:type="dcterms:W3CDTF">2022-05-31T22:54:20Z</dcterms:modified>
</cp:coreProperties>
</file>