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8759D3-3730-4380-93FF-CB47049010C9}">
  <a:tblStyle styleId="{E08759D3-3730-4380-93FF-CB47049010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python.org/3/library/unittest.html#unittest.TestCase.assertIn" TargetMode="External"/><Relationship Id="rId22" Type="http://schemas.openxmlformats.org/officeDocument/2006/relationships/hyperlink" Target="https://docs.python.org/3/library/unittest.html#unittest.TestCase.assertNotIn" TargetMode="External"/><Relationship Id="rId21" Type="http://schemas.openxmlformats.org/officeDocument/2006/relationships/hyperlink" Target="https://docs.python.org/3/library/unittest.html#unittest.TestCase.assertNotIn" TargetMode="External"/><Relationship Id="rId24" Type="http://schemas.openxmlformats.org/officeDocument/2006/relationships/hyperlink" Target="https://docs.python.org/3/library/unittest.html#unittest.TestCase.assertIsInstance" TargetMode="External"/><Relationship Id="rId23" Type="http://schemas.openxmlformats.org/officeDocument/2006/relationships/hyperlink" Target="https://docs.python.org/3/library/unittest.html#unittest.TestCase.assertIsInstanc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python.org/3/library/unittest.html#unittest.TestCase.assertEqual" TargetMode="External"/><Relationship Id="rId4" Type="http://schemas.openxmlformats.org/officeDocument/2006/relationships/hyperlink" Target="https://docs.python.org/3/library/unittest.html#unittest.TestCase.assertEqual" TargetMode="External"/><Relationship Id="rId9" Type="http://schemas.openxmlformats.org/officeDocument/2006/relationships/hyperlink" Target="https://docs.python.org/3/library/unittest.html#unittest.TestCase.assertFalse" TargetMode="External"/><Relationship Id="rId26" Type="http://schemas.openxmlformats.org/officeDocument/2006/relationships/hyperlink" Target="https://docs.python.org/3/library/unittest.html#unittest.TestCase.assertNotIsInstance" TargetMode="External"/><Relationship Id="rId25" Type="http://schemas.openxmlformats.org/officeDocument/2006/relationships/hyperlink" Target="https://docs.python.org/3/library/unittest.html#unittest.TestCase.assertNotIsInstance" TargetMode="External"/><Relationship Id="rId5" Type="http://schemas.openxmlformats.org/officeDocument/2006/relationships/hyperlink" Target="https://docs.python.org/3/library/unittest.html#unittest.TestCase.assertNotEqual" TargetMode="External"/><Relationship Id="rId6" Type="http://schemas.openxmlformats.org/officeDocument/2006/relationships/hyperlink" Target="https://docs.python.org/3/library/unittest.html#unittest.TestCase.assertNotEqual" TargetMode="External"/><Relationship Id="rId7" Type="http://schemas.openxmlformats.org/officeDocument/2006/relationships/hyperlink" Target="https://docs.python.org/3/library/unittest.html#unittest.TestCase.assertTrue" TargetMode="External"/><Relationship Id="rId8" Type="http://schemas.openxmlformats.org/officeDocument/2006/relationships/hyperlink" Target="https://docs.python.org/3/library/unittest.html#unittest.TestCase.assertTrue" TargetMode="External"/><Relationship Id="rId11" Type="http://schemas.openxmlformats.org/officeDocument/2006/relationships/hyperlink" Target="https://docs.python.org/3/library/unittest.html#unittest.TestCase.assertIs" TargetMode="External"/><Relationship Id="rId10" Type="http://schemas.openxmlformats.org/officeDocument/2006/relationships/hyperlink" Target="https://docs.python.org/3/library/unittest.html#unittest.TestCase.assertFalse" TargetMode="External"/><Relationship Id="rId13" Type="http://schemas.openxmlformats.org/officeDocument/2006/relationships/hyperlink" Target="https://docs.python.org/3/library/unittest.html#unittest.TestCase.assertIsNot" TargetMode="External"/><Relationship Id="rId12" Type="http://schemas.openxmlformats.org/officeDocument/2006/relationships/hyperlink" Target="https://docs.python.org/3/library/unittest.html#unittest.TestCase.assertIs" TargetMode="External"/><Relationship Id="rId15" Type="http://schemas.openxmlformats.org/officeDocument/2006/relationships/hyperlink" Target="https://docs.python.org/3/library/unittest.html#unittest.TestCase.assertIsNone" TargetMode="External"/><Relationship Id="rId14" Type="http://schemas.openxmlformats.org/officeDocument/2006/relationships/hyperlink" Target="https://docs.python.org/3/library/unittest.html#unittest.TestCase.assertIsNot" TargetMode="External"/><Relationship Id="rId17" Type="http://schemas.openxmlformats.org/officeDocument/2006/relationships/hyperlink" Target="https://docs.python.org/3/library/unittest.html#unittest.TestCase.assertIsNotNone" TargetMode="External"/><Relationship Id="rId16" Type="http://schemas.openxmlformats.org/officeDocument/2006/relationships/hyperlink" Target="https://docs.python.org/3/library/unittest.html#unittest.TestCase.assertIsNone" TargetMode="External"/><Relationship Id="rId19" Type="http://schemas.openxmlformats.org/officeDocument/2006/relationships/hyperlink" Target="https://docs.python.org/3/library/unittest.html#unittest.TestCase.assertIn" TargetMode="External"/><Relationship Id="rId18" Type="http://schemas.openxmlformats.org/officeDocument/2006/relationships/hyperlink" Target="https://docs.python.org/3/library/unittest.html#unittest.TestCase.assertIsNotNon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habr.com/post/121162/" TargetMode="External"/><Relationship Id="rId4" Type="http://schemas.openxmlformats.org/officeDocument/2006/relationships/hyperlink" Target="https://habr.com/post/336030/" TargetMode="External"/><Relationship Id="rId5" Type="http://schemas.openxmlformats.org/officeDocument/2006/relationships/hyperlink" Target="https://tproger.ru/translations/unit-tests-purposes/" TargetMode="External"/><Relationship Id="rId6" Type="http://schemas.openxmlformats.org/officeDocument/2006/relationships/hyperlink" Target="https://dou.ua/lenta/articles/nose-tests-intro/" TargetMode="External"/><Relationship Id="rId7" Type="http://schemas.openxmlformats.org/officeDocument/2006/relationships/hyperlink" Target="https://shepetko.com/ru/blog/beginning-test-driven-development-in-python-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Основы тестирования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303837" y="4581525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Введение в тестирование. Оператор assert. Модульное тестирование и модуль unittest.</a:t>
            </a:r>
            <a:endParaRPr b="0" i="0" sz="20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068950" y="765175"/>
            <a:ext cx="6356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Клиент-серверные приложения на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4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\Desktop\python-logo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6" y="955299"/>
            <a:ext cx="4134770" cy="41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unittest. </a:t>
            </a:r>
            <a:r>
              <a:rPr lang="ru-RU"/>
              <a:t>М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етоды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p28"/>
          <p:cNvGraphicFramePr/>
          <p:nvPr/>
        </p:nvGraphicFramePr>
        <p:xfrm>
          <a:off x="1678613" y="158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{E08759D3-3730-4380-93FF-CB47049010C9}</a:tableStyleId>
              </a:tblPr>
              <a:tblGrid>
                <a:gridCol w="3670775"/>
                <a:gridCol w="3007750"/>
                <a:gridCol w="21562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Проверяет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Появился в Python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assertEqual(a, b)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4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 u="none" cap="none" strike="noStrik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assertNotEqual(a, b)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6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 u="none" cap="none" strike="noStrik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assertTrue(x)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8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 </a:t>
                      </a:r>
                      <a:r>
                        <a:rPr b="1" lang="ru-RU" sz="1800" u="none" cap="none" strike="noStrik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ru-RU" sz="1800" u="none" cap="none" strike="noStrik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800" u="none" cap="none" strike="noStrike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assertFalse(x)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0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 </a:t>
                      </a:r>
                      <a:r>
                        <a:rPr b="1" lang="ru-RU" sz="1800" u="none" cap="none" strike="noStrik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ru-RU" sz="1800" u="none" cap="none" strike="noStrik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800" u="none" cap="none" strike="noStrike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/>
                        </a:rPr>
                        <a:t>assertIs(a, b)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2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 u="none" cap="none" strike="noStrik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3"/>
                        </a:rPr>
                        <a:t>assertIsNot(a, b)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4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 u="none" cap="none" strike="noStrik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 not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5"/>
                        </a:rPr>
                        <a:t>assertIsNone(x)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6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</a:t>
                      </a:r>
                      <a:r>
                        <a:rPr b="1" lang="ru-RU" sz="1800" u="none" cap="none" strike="noStrik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ru-RU" sz="1800" u="none" cap="none" strike="noStrik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b="1" sz="1800" u="none" cap="none" strike="noStrike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7"/>
                        </a:rPr>
                        <a:t>assertIsNotNone(x)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8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</a:t>
                      </a:r>
                      <a:r>
                        <a:rPr b="1" lang="ru-RU" sz="1800" u="none" cap="none" strike="noStrik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 not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ru-RU" sz="1800" u="none" cap="none" strike="noStrik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b="1" sz="1800" u="none" cap="none" strike="noStrike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9"/>
                        </a:rPr>
                        <a:t>assertIn(a, b)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20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 u="none" cap="none" strike="noStrik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1"/>
                        </a:rPr>
                        <a:t>assertNotIn(a, b)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22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ru-RU" sz="1800" u="none" cap="none" strike="noStrik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in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3"/>
                        </a:rPr>
                        <a:t>assertIsInstance(a, b)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24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isinstance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(a, b)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5"/>
                        </a:rPr>
                        <a:t>assertNotIsInstance(a, b)</a:t>
                      </a:r>
                      <a:endParaRPr sz="1800" u="none" cap="none" strike="noStrike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26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</a:t>
                      </a:r>
                      <a:r>
                        <a:rPr b="1" lang="ru-RU" sz="1800" u="none" cap="none" strike="noStrik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isinstance</a:t>
                      </a: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(a, b)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unittest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1617775" y="13950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i="0" sz="4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2332900" y="1946025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доступен в стандартной библиотеке;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выводит понятные сообщения об ошибках;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автоматически находит тесты.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1617775" y="36810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1" i="0" sz="4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2332900" y="4290350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от Java;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много лишнего кода;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читается сложнее, чем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doctest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assert.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023902" y="428604"/>
            <a:ext cx="11168098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Разработка через тестирование. TDD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10" y="1571612"/>
            <a:ext cx="8398493" cy="481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0900" y="3829551"/>
            <a:ext cx="2227376" cy="22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1512000" y="2170800"/>
            <a:ext cx="9789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ru-RU">
                <a:solidFill>
                  <a:srgbClr val="000000"/>
                </a:solidFill>
              </a:rPr>
              <a:t>Для всех функций из урока 3 написать тесты с использованием </a:t>
            </a:r>
            <a:r>
              <a:rPr b="1" lang="ru-RU">
                <a:solidFill>
                  <a:srgbClr val="000000"/>
                </a:solidFill>
              </a:rPr>
              <a:t>unittest</a:t>
            </a:r>
            <a:r>
              <a:rPr lang="ru-RU">
                <a:solidFill>
                  <a:srgbClr val="000000"/>
                </a:solidFill>
              </a:rPr>
              <a:t>. Они должны быть оформлены в отдельных скриптах с префиксом </a:t>
            </a:r>
            <a:r>
              <a:rPr b="1" lang="ru-RU">
                <a:solidFill>
                  <a:srgbClr val="000000"/>
                </a:solidFill>
              </a:rPr>
              <a:t>test_</a:t>
            </a:r>
            <a:r>
              <a:rPr lang="ru-RU">
                <a:solidFill>
                  <a:srgbClr val="000000"/>
                </a:solidFill>
              </a:rPr>
              <a:t> в имени файла (например, </a:t>
            </a:r>
            <a:r>
              <a:rPr b="1" lang="ru-RU">
                <a:solidFill>
                  <a:srgbClr val="000000"/>
                </a:solidFill>
              </a:rPr>
              <a:t>test_client.py</a:t>
            </a:r>
            <a:r>
              <a:rPr lang="ru-RU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ru-RU">
                <a:solidFill>
                  <a:srgbClr val="000000"/>
                </a:solidFill>
              </a:rPr>
              <a:t>* Написать тесты для практических работ из курса «Python 1».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1520708" y="4512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1451041" y="1820091"/>
            <a:ext cx="10023600" cy="4150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Тестирование. Начало</a:t>
            </a:r>
            <a:r>
              <a:rPr lang="ru-RU"/>
              <a:t>:</a:t>
            </a: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https://habr.com/post/121162/</a:t>
            </a:r>
            <a:r>
              <a:rPr lang="ru-RU"/>
              <a:t>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Юнит-тесты. Первый шаг к качеству: </a:t>
            </a:r>
            <a:r>
              <a:rPr b="0" i="0" lang="ru-RU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https://habr.com/post/336030/</a:t>
            </a:r>
            <a:r>
              <a:rPr lang="ru-RU"/>
              <a:t>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Зачем нужны юнит-тесты: </a:t>
            </a:r>
            <a:r>
              <a:rPr b="0" i="0" lang="ru-RU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https://tproger.ru/translations/unit-tests-purposes/</a:t>
            </a:r>
            <a:r>
              <a:rPr lang="ru-RU"/>
              <a:t>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Тестирование по-пайтоновски. Введение</a:t>
            </a:r>
            <a:r>
              <a:rPr lang="ru-RU"/>
              <a:t>: </a:t>
            </a:r>
            <a:r>
              <a:rPr b="0" i="0" lang="ru-RU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https://dou.ua/lenta/articles/nose-tests-intro/</a:t>
            </a:r>
            <a:r>
              <a:rPr lang="ru-RU"/>
              <a:t>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Test-Driven Development в Python для начинающих</a:t>
            </a:r>
            <a:r>
              <a:rPr lang="ru-RU"/>
              <a:t>. Ч</a:t>
            </a: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асть первая: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None/>
            </a:pPr>
            <a:r>
              <a:rPr b="0" i="0" lang="ru-RU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https://shepetko.com/ru/blog/beginning-test-driven-development-in-python-1</a:t>
            </a:r>
            <a:r>
              <a:rPr lang="ru-RU"/>
              <a:t>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511999" y="2268000"/>
            <a:ext cx="9167999" cy="3178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Разобраться с вопросами: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тесты?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их применять?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Когда тесты необходимы, возможны, а когда от них стоит отказаться?</a:t>
            </a:r>
            <a:endParaRPr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 п</a:t>
            </a: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огрузиться в модульное тестирование и модуль unittest.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7030793" y="936150"/>
            <a:ext cx="3565657" cy="31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3968" y="3571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Понятия тестирования и теста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900" y="2337286"/>
            <a:ext cx="4356199" cy="32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6650" y="2291197"/>
            <a:ext cx="4479099" cy="33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Уровни тестирования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2908275" y="2152198"/>
            <a:ext cx="63756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b="1" i="0" lang="ru-RU" sz="2000" u="none" cap="none" strike="noStrike">
                <a:solidFill>
                  <a:srgbClr val="4D5D6D"/>
                </a:solidFill>
                <a:latin typeface="Arial"/>
                <a:ea typeface="Arial"/>
                <a:cs typeface="Arial"/>
                <a:sym typeface="Arial"/>
              </a:rPr>
              <a:t>Компонентное или модульное тестирование;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b="1" i="0" lang="ru-RU" sz="2000" u="none" cap="none" strike="noStrike">
                <a:solidFill>
                  <a:srgbClr val="4D5D6D"/>
                </a:solidFill>
                <a:latin typeface="Arial"/>
                <a:ea typeface="Arial"/>
                <a:cs typeface="Arial"/>
                <a:sym typeface="Arial"/>
              </a:rPr>
              <a:t>Интеграционное тестирование</a:t>
            </a:r>
            <a:r>
              <a:rPr b="1" lang="ru-RU" sz="2000">
                <a:solidFill>
                  <a:srgbClr val="4D5D6D"/>
                </a:solidFill>
              </a:rPr>
              <a:t>;</a:t>
            </a:r>
            <a:endParaRPr b="1" sz="2000">
              <a:solidFill>
                <a:srgbClr val="4D5D6D"/>
              </a:solidFill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b="1" lang="ru-RU" sz="2000">
                <a:solidFill>
                  <a:srgbClr val="4D5D6D"/>
                </a:solidFill>
              </a:rPr>
              <a:t>Регрессионное тестирование;</a:t>
            </a:r>
            <a:endParaRPr b="1" sz="2000">
              <a:solidFill>
                <a:srgbClr val="4D5D6D"/>
              </a:solidFill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b="1" lang="ru-RU" sz="2000">
                <a:solidFill>
                  <a:srgbClr val="4D5D6D"/>
                </a:solidFill>
              </a:rPr>
              <a:t>UI-тестирование.</a:t>
            </a:r>
            <a:endParaRPr b="1" sz="2000">
              <a:solidFill>
                <a:srgbClr val="4D5D6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 txBox="1"/>
          <p:nvPr>
            <p:ph type="title"/>
          </p:nvPr>
        </p:nvSpPr>
        <p:spPr>
          <a:xfrm>
            <a:off x="1512000" y="70200"/>
            <a:ext cx="101994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6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Тестировать или не тестировать?</a:t>
            </a:r>
            <a:endParaRPr b="0" i="0" sz="46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726850" y="1441950"/>
            <a:ext cx="12543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За</a:t>
            </a:r>
            <a:endParaRPr b="1" i="0" sz="4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8663350" y="1529450"/>
            <a:ext cx="2790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Против</a:t>
            </a:r>
            <a:endParaRPr b="1" i="0" sz="4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574450" y="2414400"/>
            <a:ext cx="5357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проверяют корректность кода.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Облегчают изменение кода в больших проектах.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5744325" y="2473575"/>
            <a:ext cx="63069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Нужно время для написания тестов.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Тестов может быть больше, чем кода.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не гарантируют корректность работы программы.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8746" r="10116" t="55078"/>
          <a:stretch/>
        </p:blipFill>
        <p:spPr>
          <a:xfrm>
            <a:off x="3153625" y="3906150"/>
            <a:ext cx="4700850" cy="260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3"/>
          <p:cNvCxnSpPr/>
          <p:nvPr/>
        </p:nvCxnSpPr>
        <p:spPr>
          <a:xfrm>
            <a:off x="2309450" y="3364500"/>
            <a:ext cx="1289400" cy="70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3"/>
          <p:cNvCxnSpPr/>
          <p:nvPr/>
        </p:nvCxnSpPr>
        <p:spPr>
          <a:xfrm flipH="1">
            <a:off x="6987050" y="3739650"/>
            <a:ext cx="1266000" cy="63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1512000" y="70200"/>
            <a:ext cx="101994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6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Хороший тест</a:t>
            </a:r>
            <a:endParaRPr b="0" i="0" sz="46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1160600" y="1582200"/>
            <a:ext cx="95895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ru-RU" sz="2800"/>
              <a:t>Корректный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>
                <a:solidFill>
                  <a:srgbClr val="222222"/>
                </a:solidFill>
                <a:highlight>
                  <a:srgbClr val="FFFFFF"/>
                </a:highlight>
              </a:rPr>
              <a:t>—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/>
              <a:t>тестирует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то, что нужно проверить</a:t>
            </a:r>
            <a:r>
              <a:rPr lang="ru-RU" sz="2800"/>
              <a:t>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Понятен читателю</a:t>
            </a:r>
            <a:r>
              <a:rPr lang="ru-RU" sz="2800"/>
              <a:t>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Конкретный </a:t>
            </a:r>
            <a:r>
              <a:rPr lang="ru-RU" sz="2800">
                <a:solidFill>
                  <a:srgbClr val="222222"/>
                </a:solidFill>
                <a:highlight>
                  <a:srgbClr val="FFFFFF"/>
                </a:highlight>
              </a:rPr>
              <a:t>—</a:t>
            </a: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проверяет что-то одно.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1850" y="2450125"/>
            <a:ext cx="3728801" cy="372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Оператор</a:t>
            </a:r>
            <a:r>
              <a:rPr b="0" i="0" lang="ru-RU" sz="4800" u="none" cap="none" strike="noStrik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 assert</a:t>
            </a:r>
            <a:endParaRPr b="0" i="0" sz="4800" u="none" cap="none" strike="noStrike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664675" y="1805350"/>
            <a:ext cx="961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write_data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(file, data):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24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file, </a:t>
            </a:r>
            <a:r>
              <a:rPr b="1" i="0" lang="ru-RU" sz="2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"write_data: файл не определен!"</a:t>
            </a:r>
            <a:endParaRPr b="1" i="0" sz="24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assert_equal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(x, y):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24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ru-RU" sz="24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y, </a:t>
            </a:r>
            <a:r>
              <a:rPr b="1" i="0" lang="ru-RU" sz="2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"{} != {}"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.format(x, y)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5"/>
          <p:cNvSpPr/>
          <p:nvPr/>
        </p:nvSpPr>
        <p:spPr>
          <a:xfrm rot="5400000">
            <a:off x="4199775" y="4076675"/>
            <a:ext cx="328200" cy="1283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/>
          <p:nvPr/>
        </p:nvSpPr>
        <p:spPr>
          <a:xfrm rot="5400000">
            <a:off x="7159925" y="2605475"/>
            <a:ext cx="328200" cy="4226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3645875" y="4947125"/>
            <a:ext cx="1441800" cy="609600"/>
          </a:xfrm>
          <a:prstGeom prst="wedgeRoundRectCallout">
            <a:avLst>
              <a:gd fmla="val -16992" name="adj1"/>
              <a:gd fmla="val -6923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/ False 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5972975" y="4947125"/>
            <a:ext cx="3346800" cy="609600"/>
          </a:xfrm>
          <a:prstGeom prst="wedgeRoundRectCallout">
            <a:avLst>
              <a:gd fmla="val -16992" name="adj1"/>
              <a:gd fmla="val -6923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Сообщение, которое передаётся исключению, если было False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5"/>
          <p:cNvCxnSpPr>
            <a:stCxn id="205" idx="2"/>
            <a:endCxn id="204" idx="2"/>
          </p:cNvCxnSpPr>
          <p:nvPr/>
        </p:nvCxnSpPr>
        <p:spPr>
          <a:xfrm rot="5400000">
            <a:off x="6006275" y="3917225"/>
            <a:ext cx="600" cy="3279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Оператор</a:t>
            </a:r>
            <a:r>
              <a:rPr b="0" i="0" lang="ru-RU" sz="4800" u="none" cap="none" strike="noStrik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 assert</a:t>
            </a:r>
            <a:endParaRPr b="0" i="0" sz="4800" u="none" cap="none" strike="noStrike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1617775" y="23094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i="0" sz="4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2332900" y="2860425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легко читать;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стандартные средства языка;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</a:t>
            </a: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—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простые функции.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1617775" y="4290650"/>
            <a:ext cx="633000" cy="609300"/>
          </a:xfrm>
          <a:prstGeom prst="wedgeRoundRectCallout">
            <a:avLst>
              <a:gd fmla="val 44120" name="adj1"/>
              <a:gd fmla="val 79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1" i="0" sz="4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2332900" y="4899950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 тест</a:t>
            </a:r>
            <a:r>
              <a:rPr lang="ru-RU" sz="2400"/>
              <a:t>а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вручную;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сложно отлаживать такие тесты.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617775" y="1216850"/>
            <a:ext cx="7737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использовании для тестов: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unittest. Модульное тестирование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1512000" y="1383325"/>
            <a:ext cx="3505500" cy="808800"/>
          </a:xfrm>
          <a:prstGeom prst="wedgeEllipseCallout">
            <a:avLst>
              <a:gd fmla="val -20833" name="adj1"/>
              <a:gd fmla="val -671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Произошёл от JUnit (Java)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5334000" y="1746750"/>
            <a:ext cx="2942400" cy="23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8481800" y="1230925"/>
            <a:ext cx="3604800" cy="1981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- это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классы-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наследники </a:t>
            </a:r>
            <a:r>
              <a:rPr b="1" i="0" lang="ru-RU" sz="2200" u="none" cap="none" strike="noStrike">
                <a:solidFill>
                  <a:srgbClr val="5B0F00"/>
                </a:solidFill>
                <a:latin typeface="Courier New"/>
                <a:ea typeface="Courier New"/>
                <a:cs typeface="Courier New"/>
                <a:sym typeface="Courier New"/>
              </a:rPr>
              <a:t>unittest.TestCase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1113675" y="2321125"/>
            <a:ext cx="7959900" cy="4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TestSplitFunction(unittest.TestCase):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16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b="1" i="0" lang="ru-RU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Выполнить настройку тестов (если необходимо)</a:t>
            </a:r>
            <a:endParaRPr b="1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b="1" i="0" lang="ru-RU" sz="16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 i="0" sz="16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16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tearDown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    # Выполнить завершающие действия (если необходимо)</a:t>
            </a:r>
            <a:endParaRPr b="1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b="1" i="0" lang="ru-RU" sz="16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 i="0" sz="16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16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testsimplestring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r </a:t>
            </a:r>
            <a:r>
              <a:rPr b="1" i="0" lang="ru-RU" sz="16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split(</a:t>
            </a:r>
            <a:r>
              <a:rPr b="1" i="0" lang="ru-RU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 100 490.50'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self.assertEqual(r, [</a:t>
            </a:r>
            <a:r>
              <a:rPr b="1" i="0" lang="ru-RU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'100'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'490.50'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16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testtypeconvert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r </a:t>
            </a:r>
            <a:r>
              <a:rPr b="1" i="0" lang="ru-RU" sz="16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split(</a:t>
            </a:r>
            <a:r>
              <a:rPr b="1" i="0" lang="ru-RU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 100 490.50'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i="0" lang="ru-RU" sz="16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16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16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self.assertEqual(r, [</a:t>
            </a:r>
            <a:r>
              <a:rPr b="1" i="0" lang="ru-RU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100, 490.5])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5638800" y="1500550"/>
            <a:ext cx="1242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Поэтому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