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3B4A79-91DD-4023-95BB-4B6434EBDBAF}">
  <a:tblStyle styleId="{403B4A79-91DD-4023-95BB-4B6434EBDBA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br.com/post/151623/" TargetMode="External"/><Relationship Id="rId4" Type="http://schemas.openxmlformats.org/officeDocument/2006/relationships/hyperlink" Target="http://window.edu.ru/catalog/pdf2txt/709/79709/60152?p_page=1" TargetMode="External"/><Relationship Id="rId5" Type="http://schemas.openxmlformats.org/officeDocument/2006/relationships/hyperlink" Target="http://www.w3big.com/ru/python/python-socket.html" TargetMode="External"/><Relationship Id="rId6" Type="http://schemas.openxmlformats.org/officeDocument/2006/relationships/hyperlink" Target="http://citforum.ru/internet/articles/art_12.s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Основы сетевого программирования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581525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Введение в сетевое взаимодействие. Протоколы. Сокеты как основа работы сетевых приложений. Протоколы обмена в курсовом проекте.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084650" y="765175"/>
            <a:ext cx="634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Клиент-серверные приложения на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3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python-logo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1512000" y="2360022"/>
            <a:ext cx="9789000" cy="2638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ru-RU" sz="1800">
                <a:solidFill>
                  <a:srgbClr val="434343"/>
                </a:solidFill>
              </a:rPr>
              <a:t>Реализовать простое клиент-серверное взаимодействие по протоколу JIM (JSON instant messaging):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ru-RU" sz="1800">
                <a:solidFill>
                  <a:srgbClr val="434343"/>
                </a:solidFill>
              </a:rPr>
              <a:t>клиент отправляет запрос серверу;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lphaLcPeriod"/>
            </a:pPr>
            <a:r>
              <a:rPr lang="ru-RU" sz="1800">
                <a:solidFill>
                  <a:srgbClr val="434343"/>
                </a:solidFill>
              </a:rPr>
              <a:t>сервер отвечает соответствующим кодом результата.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434343"/>
                </a:solidFill>
              </a:rPr>
              <a:t>Клиент и сервер должны быть реализованы в виде отдельных скриптов, содержащих соответствующие функции.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1512000" y="2226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Общая схема проекта</a:t>
            </a:r>
            <a:r>
              <a:rPr lang="ru-RU"/>
              <a:t>*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725" y="1337850"/>
            <a:ext cx="7738624" cy="51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4489050" y="6238500"/>
            <a:ext cx="28575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*по итогам 16 уроков (2 курса)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1512000" y="303154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1512000" y="1550125"/>
            <a:ext cx="10023600" cy="452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Программа-мечта начинающего питоновода: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https://habr.com/post/151623/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Сетевое программирование. Учебное пособие: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http://window.edu.ru/catalog/pdf2txt/709/79709/60152?p_page=1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Python. Сетевое программирование: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http://www.w3big.com/ru/python/python-socket.html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Программирование сокетов: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http://citforum.ru/internet/articles/art_12.shtml</a:t>
            </a:r>
            <a:r>
              <a:rPr lang="ru-RU" sz="2400"/>
              <a:t>.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313193" y="2268000"/>
            <a:ext cx="9167999" cy="2778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AutoNum type="arabicPeriod"/>
            </a:pPr>
            <a:r>
              <a:rPr b="0" i="0" lang="ru-RU" sz="3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особенности сетевого взаимодействия.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AutoNum type="arabicPeriod"/>
            </a:pPr>
            <a:r>
              <a:rPr b="0" i="0" lang="ru-RU" sz="3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с сокетами.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7142039" y="756000"/>
            <a:ext cx="4056175" cy="3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68" y="357166"/>
            <a:ext cx="9870412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Сетевое программирование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750" y="1775391"/>
            <a:ext cx="10639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523975" y="357175"/>
            <a:ext cx="98703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Взаимодействие </a:t>
            </a:r>
            <a:r>
              <a:rPr lang="ru-RU" sz="3600">
                <a:solidFill>
                  <a:schemeClr val="dk2"/>
                </a:solidFill>
              </a:rPr>
              <a:t>«</a:t>
            </a:r>
            <a:r>
              <a:rPr b="1" lang="ru-RU" sz="3600">
                <a:solidFill>
                  <a:schemeClr val="dk2"/>
                </a:solidFill>
              </a:rPr>
              <a:t>К</a:t>
            </a:r>
            <a:r>
              <a:rPr b="1" i="0" lang="ru-RU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лиент-</a:t>
            </a:r>
            <a:r>
              <a:rPr b="1" lang="ru-RU" sz="3600">
                <a:solidFill>
                  <a:schemeClr val="dk2"/>
                </a:solidFill>
              </a:rPr>
              <a:t>С</a:t>
            </a:r>
            <a:r>
              <a:rPr b="1" i="0" lang="ru-RU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ервер</a:t>
            </a:r>
            <a:r>
              <a:rPr lang="ru-RU" sz="3600">
                <a:solidFill>
                  <a:schemeClr val="dk2"/>
                </a:solidFill>
              </a:rPr>
              <a:t>»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75" y="1798816"/>
            <a:ext cx="98202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Сокеты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188" y="1494016"/>
            <a:ext cx="96678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Список функций для сокетов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1629182" y="1376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{403B4A79-91DD-4023-95BB-4B6434EBDBAF}</a:tableStyleId>
              </a:tblPr>
              <a:tblGrid>
                <a:gridCol w="2883275"/>
                <a:gridCol w="2977150"/>
                <a:gridCol w="2977150"/>
              </a:tblGrid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Общие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Серверные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Клиентские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7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socket</a:t>
                      </a:r>
                      <a:r>
                        <a:rPr b="0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− создать сокет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bind</a:t>
                      </a:r>
                      <a:r>
                        <a:rPr b="0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− привязать сокет к IP-адресу и порту машины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connect </a:t>
                      </a:r>
                      <a:r>
                        <a:rPr b="0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− установить соединение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send</a:t>
                      </a:r>
                      <a:r>
                        <a:rPr b="0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− передать данные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listen </a:t>
                      </a:r>
                      <a:r>
                        <a:rPr b="0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− просигнализировать о готовности принимать соединения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recv</a:t>
                      </a:r>
                      <a:r>
                        <a:rPr b="0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− получить данные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accept </a:t>
                      </a:r>
                      <a:r>
                        <a:rPr b="0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− принять запрос на установку соединения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8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 </a:t>
                      </a:r>
                      <a:r>
                        <a:rPr b="0" i="0" lang="ru-RU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− закрыть соединение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4"/>
          <p:cNvSpPr/>
          <p:nvPr/>
        </p:nvSpPr>
        <p:spPr>
          <a:xfrm>
            <a:off x="2951163" y="30718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TCP-взаимодействие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HeUAnoqiN0jfzMTULvTQhJBjvho2VNc9AIffM0WzkFlAWjwwU65fEccS65ETyLPk8cUHf59DCZgKlu_gzR6RYb5x2C31C3JOwS85efHtYYb0llXbxz2bIW0jPibhL266fDrTq6tk9K4bPKDcBw"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40" y="1105217"/>
            <a:ext cx="3981904" cy="509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UDP-взаимодействие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ibIJQ8c3wbJG_i1ArLnvhkXCrqFMTgzmKo2SMikRr7bbjuu-a4SlCJ3fTmQWAWntIX2qelQzLShzUSLBhv8MVi-Umkx4-_gXlwl98eeoDa-DhQG4NwInxKsaeFWnapK02CQtRno6pHv4_4P3OA"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405" y="1189897"/>
            <a:ext cx="4965157" cy="47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