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81" r:id="rId4"/>
    <p:sldId id="279" r:id="rId5"/>
    <p:sldId id="280" r:id="rId6"/>
    <p:sldId id="275" r:id="rId7"/>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5" d="100"/>
          <a:sy n="95" d="100"/>
        </p:scale>
        <p:origin x="96"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1581" y="2660062"/>
            <a:ext cx="11388836"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47168" y="388998"/>
            <a:ext cx="11097663" cy="1122680"/>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hyperlink" Target="mailto:event.b2b@megafon.ru"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2779619"/>
            <a:ext cx="7160259" cy="751488"/>
          </a:xfrm>
          <a:prstGeom prst="rect">
            <a:avLst/>
          </a:prstGeom>
        </p:spPr>
        <p:txBody>
          <a:bodyPr vert="horz" wrap="square" lIns="0" tIns="12700" rIns="0" bIns="0" rtlCol="0">
            <a:spAutoFit/>
          </a:bodyPr>
          <a:lstStyle/>
          <a:p>
            <a:pPr marL="12700" marR="5080">
              <a:lnSpc>
                <a:spcPct val="100000"/>
              </a:lnSpc>
              <a:spcBef>
                <a:spcPts val="100"/>
              </a:spcBef>
            </a:pPr>
            <a:r>
              <a:rPr lang="ru-RU" sz="4800" dirty="0"/>
              <a:t>Финальный проект</a:t>
            </a:r>
            <a:endParaRPr sz="4800" dirty="0"/>
          </a:p>
        </p:txBody>
      </p:sp>
      <p:sp>
        <p:nvSpPr>
          <p:cNvPr id="3" name="object 3"/>
          <p:cNvSpPr/>
          <p:nvPr/>
        </p:nvSpPr>
        <p:spPr>
          <a:xfrm>
            <a:off x="3067811" y="691895"/>
            <a:ext cx="1203960" cy="1188720"/>
          </a:xfrm>
          <a:custGeom>
            <a:avLst/>
            <a:gdLst/>
            <a:ahLst/>
            <a:cxnLst/>
            <a:rect l="l" t="t" r="r" b="b"/>
            <a:pathLst>
              <a:path w="1203960" h="1188720">
                <a:moveTo>
                  <a:pt x="601980" y="0"/>
                </a:moveTo>
                <a:lnTo>
                  <a:pt x="552608" y="1970"/>
                </a:lnTo>
                <a:lnTo>
                  <a:pt x="504336" y="7779"/>
                </a:lnTo>
                <a:lnTo>
                  <a:pt x="457318" y="17273"/>
                </a:lnTo>
                <a:lnTo>
                  <a:pt x="411709" y="30300"/>
                </a:lnTo>
                <a:lnTo>
                  <a:pt x="367663" y="46707"/>
                </a:lnTo>
                <a:lnTo>
                  <a:pt x="325337" y="66341"/>
                </a:lnTo>
                <a:lnTo>
                  <a:pt x="284884" y="89048"/>
                </a:lnTo>
                <a:lnTo>
                  <a:pt x="246460" y="114676"/>
                </a:lnTo>
                <a:lnTo>
                  <a:pt x="210219" y="143072"/>
                </a:lnTo>
                <a:lnTo>
                  <a:pt x="176317" y="174083"/>
                </a:lnTo>
                <a:lnTo>
                  <a:pt x="144908" y="207556"/>
                </a:lnTo>
                <a:lnTo>
                  <a:pt x="116148" y="243338"/>
                </a:lnTo>
                <a:lnTo>
                  <a:pt x="90191" y="281276"/>
                </a:lnTo>
                <a:lnTo>
                  <a:pt x="67192" y="321216"/>
                </a:lnTo>
                <a:lnTo>
                  <a:pt x="47307" y="363007"/>
                </a:lnTo>
                <a:lnTo>
                  <a:pt x="30689" y="406495"/>
                </a:lnTo>
                <a:lnTo>
                  <a:pt x="17495" y="451528"/>
                </a:lnTo>
                <a:lnTo>
                  <a:pt x="7879" y="497951"/>
                </a:lnTo>
                <a:lnTo>
                  <a:pt x="1995" y="545613"/>
                </a:lnTo>
                <a:lnTo>
                  <a:pt x="0" y="594360"/>
                </a:lnTo>
                <a:lnTo>
                  <a:pt x="1995" y="643106"/>
                </a:lnTo>
                <a:lnTo>
                  <a:pt x="7879" y="690768"/>
                </a:lnTo>
                <a:lnTo>
                  <a:pt x="17495" y="737191"/>
                </a:lnTo>
                <a:lnTo>
                  <a:pt x="30689" y="782224"/>
                </a:lnTo>
                <a:lnTo>
                  <a:pt x="47307" y="825712"/>
                </a:lnTo>
                <a:lnTo>
                  <a:pt x="67192" y="867503"/>
                </a:lnTo>
                <a:lnTo>
                  <a:pt x="90191" y="907443"/>
                </a:lnTo>
                <a:lnTo>
                  <a:pt x="116148" y="945381"/>
                </a:lnTo>
                <a:lnTo>
                  <a:pt x="144908" y="981163"/>
                </a:lnTo>
                <a:lnTo>
                  <a:pt x="176317" y="1014636"/>
                </a:lnTo>
                <a:lnTo>
                  <a:pt x="210219" y="1045647"/>
                </a:lnTo>
                <a:lnTo>
                  <a:pt x="246460" y="1074043"/>
                </a:lnTo>
                <a:lnTo>
                  <a:pt x="284884" y="1099671"/>
                </a:lnTo>
                <a:lnTo>
                  <a:pt x="325337" y="1122378"/>
                </a:lnTo>
                <a:lnTo>
                  <a:pt x="367663" y="1142012"/>
                </a:lnTo>
                <a:lnTo>
                  <a:pt x="411709" y="1158419"/>
                </a:lnTo>
                <a:lnTo>
                  <a:pt x="457318" y="1171446"/>
                </a:lnTo>
                <a:lnTo>
                  <a:pt x="504336" y="1180940"/>
                </a:lnTo>
                <a:lnTo>
                  <a:pt x="552608" y="1186749"/>
                </a:lnTo>
                <a:lnTo>
                  <a:pt x="601980" y="1188720"/>
                </a:lnTo>
                <a:lnTo>
                  <a:pt x="651351" y="1186749"/>
                </a:lnTo>
                <a:lnTo>
                  <a:pt x="699623" y="1180940"/>
                </a:lnTo>
                <a:lnTo>
                  <a:pt x="746641" y="1171446"/>
                </a:lnTo>
                <a:lnTo>
                  <a:pt x="792250" y="1158419"/>
                </a:lnTo>
                <a:lnTo>
                  <a:pt x="836296" y="1142012"/>
                </a:lnTo>
                <a:lnTo>
                  <a:pt x="878622" y="1122378"/>
                </a:lnTo>
                <a:lnTo>
                  <a:pt x="919075" y="1099671"/>
                </a:lnTo>
                <a:lnTo>
                  <a:pt x="957499" y="1074043"/>
                </a:lnTo>
                <a:lnTo>
                  <a:pt x="993740" y="1045647"/>
                </a:lnTo>
                <a:lnTo>
                  <a:pt x="1027642" y="1014636"/>
                </a:lnTo>
                <a:lnTo>
                  <a:pt x="1059051" y="981163"/>
                </a:lnTo>
                <a:lnTo>
                  <a:pt x="1087811" y="945381"/>
                </a:lnTo>
                <a:lnTo>
                  <a:pt x="1113768" y="907443"/>
                </a:lnTo>
                <a:lnTo>
                  <a:pt x="1136767" y="867503"/>
                </a:lnTo>
                <a:lnTo>
                  <a:pt x="1156652" y="825712"/>
                </a:lnTo>
                <a:lnTo>
                  <a:pt x="1173270" y="782224"/>
                </a:lnTo>
                <a:lnTo>
                  <a:pt x="1186464" y="737191"/>
                </a:lnTo>
                <a:lnTo>
                  <a:pt x="1196080" y="690768"/>
                </a:lnTo>
                <a:lnTo>
                  <a:pt x="1201964" y="643106"/>
                </a:lnTo>
                <a:lnTo>
                  <a:pt x="1203960" y="594360"/>
                </a:lnTo>
                <a:lnTo>
                  <a:pt x="1201964" y="545613"/>
                </a:lnTo>
                <a:lnTo>
                  <a:pt x="1196080" y="497951"/>
                </a:lnTo>
                <a:lnTo>
                  <a:pt x="1186464" y="451528"/>
                </a:lnTo>
                <a:lnTo>
                  <a:pt x="1173270" y="406495"/>
                </a:lnTo>
                <a:lnTo>
                  <a:pt x="1156652" y="363007"/>
                </a:lnTo>
                <a:lnTo>
                  <a:pt x="1136767" y="321216"/>
                </a:lnTo>
                <a:lnTo>
                  <a:pt x="1113768" y="281276"/>
                </a:lnTo>
                <a:lnTo>
                  <a:pt x="1087811" y="243338"/>
                </a:lnTo>
                <a:lnTo>
                  <a:pt x="1059051" y="207556"/>
                </a:lnTo>
                <a:lnTo>
                  <a:pt x="1027642" y="174083"/>
                </a:lnTo>
                <a:lnTo>
                  <a:pt x="993740" y="143072"/>
                </a:lnTo>
                <a:lnTo>
                  <a:pt x="957499" y="114676"/>
                </a:lnTo>
                <a:lnTo>
                  <a:pt x="919075" y="89048"/>
                </a:lnTo>
                <a:lnTo>
                  <a:pt x="878622" y="66341"/>
                </a:lnTo>
                <a:lnTo>
                  <a:pt x="836296" y="46707"/>
                </a:lnTo>
                <a:lnTo>
                  <a:pt x="792250" y="30300"/>
                </a:lnTo>
                <a:lnTo>
                  <a:pt x="746641" y="17273"/>
                </a:lnTo>
                <a:lnTo>
                  <a:pt x="699623" y="7779"/>
                </a:lnTo>
                <a:lnTo>
                  <a:pt x="651351" y="1970"/>
                </a:lnTo>
                <a:lnTo>
                  <a:pt x="601980" y="0"/>
                </a:lnTo>
                <a:close/>
              </a:path>
            </a:pathLst>
          </a:custGeom>
          <a:solidFill>
            <a:srgbClr val="731882"/>
          </a:solidFill>
        </p:spPr>
        <p:txBody>
          <a:bodyPr wrap="square" lIns="0" tIns="0" rIns="0" bIns="0" rtlCol="0"/>
          <a:lstStyle/>
          <a:p>
            <a:endParaRPr/>
          </a:p>
        </p:txBody>
      </p:sp>
      <p:sp>
        <p:nvSpPr>
          <p:cNvPr id="4" name="object 4"/>
          <p:cNvSpPr/>
          <p:nvPr/>
        </p:nvSpPr>
        <p:spPr>
          <a:xfrm>
            <a:off x="472440" y="691895"/>
            <a:ext cx="1202690" cy="1188720"/>
          </a:xfrm>
          <a:custGeom>
            <a:avLst/>
            <a:gdLst/>
            <a:ahLst/>
            <a:cxnLst/>
            <a:rect l="l" t="t" r="r" b="b"/>
            <a:pathLst>
              <a:path w="1202689" h="1188720">
                <a:moveTo>
                  <a:pt x="601218" y="0"/>
                </a:moveTo>
                <a:lnTo>
                  <a:pt x="551909" y="1970"/>
                </a:lnTo>
                <a:lnTo>
                  <a:pt x="503697" y="7779"/>
                </a:lnTo>
                <a:lnTo>
                  <a:pt x="456739" y="17273"/>
                </a:lnTo>
                <a:lnTo>
                  <a:pt x="411187" y="30300"/>
                </a:lnTo>
                <a:lnTo>
                  <a:pt x="367197" y="46707"/>
                </a:lnTo>
                <a:lnTo>
                  <a:pt x="324924" y="66341"/>
                </a:lnTo>
                <a:lnTo>
                  <a:pt x="284522" y="89048"/>
                </a:lnTo>
                <a:lnTo>
                  <a:pt x="246147" y="114676"/>
                </a:lnTo>
                <a:lnTo>
                  <a:pt x="209952" y="143072"/>
                </a:lnTo>
                <a:lnTo>
                  <a:pt x="176093" y="174083"/>
                </a:lnTo>
                <a:lnTo>
                  <a:pt x="144724" y="207556"/>
                </a:lnTo>
                <a:lnTo>
                  <a:pt x="116000" y="243338"/>
                </a:lnTo>
                <a:lnTo>
                  <a:pt x="90076" y="281276"/>
                </a:lnTo>
                <a:lnTo>
                  <a:pt x="67107" y="321216"/>
                </a:lnTo>
                <a:lnTo>
                  <a:pt x="47246" y="363007"/>
                </a:lnTo>
                <a:lnTo>
                  <a:pt x="30650" y="406495"/>
                </a:lnTo>
                <a:lnTo>
                  <a:pt x="17473" y="451528"/>
                </a:lnTo>
                <a:lnTo>
                  <a:pt x="7868" y="497951"/>
                </a:lnTo>
                <a:lnTo>
                  <a:pt x="1993" y="545613"/>
                </a:lnTo>
                <a:lnTo>
                  <a:pt x="0" y="594360"/>
                </a:lnTo>
                <a:lnTo>
                  <a:pt x="1993" y="643106"/>
                </a:lnTo>
                <a:lnTo>
                  <a:pt x="7868" y="690768"/>
                </a:lnTo>
                <a:lnTo>
                  <a:pt x="17473" y="737191"/>
                </a:lnTo>
                <a:lnTo>
                  <a:pt x="30650" y="782224"/>
                </a:lnTo>
                <a:lnTo>
                  <a:pt x="47246" y="825712"/>
                </a:lnTo>
                <a:lnTo>
                  <a:pt x="67107" y="867503"/>
                </a:lnTo>
                <a:lnTo>
                  <a:pt x="90076" y="907443"/>
                </a:lnTo>
                <a:lnTo>
                  <a:pt x="116000" y="945381"/>
                </a:lnTo>
                <a:lnTo>
                  <a:pt x="144724" y="981163"/>
                </a:lnTo>
                <a:lnTo>
                  <a:pt x="176093" y="1014636"/>
                </a:lnTo>
                <a:lnTo>
                  <a:pt x="209952" y="1045647"/>
                </a:lnTo>
                <a:lnTo>
                  <a:pt x="246147" y="1074043"/>
                </a:lnTo>
                <a:lnTo>
                  <a:pt x="284522" y="1099671"/>
                </a:lnTo>
                <a:lnTo>
                  <a:pt x="324924" y="1122378"/>
                </a:lnTo>
                <a:lnTo>
                  <a:pt x="367197" y="1142012"/>
                </a:lnTo>
                <a:lnTo>
                  <a:pt x="411187" y="1158419"/>
                </a:lnTo>
                <a:lnTo>
                  <a:pt x="456739" y="1171446"/>
                </a:lnTo>
                <a:lnTo>
                  <a:pt x="503697" y="1180940"/>
                </a:lnTo>
                <a:lnTo>
                  <a:pt x="551909" y="1186749"/>
                </a:lnTo>
                <a:lnTo>
                  <a:pt x="601218" y="1188720"/>
                </a:lnTo>
                <a:lnTo>
                  <a:pt x="650526" y="1186749"/>
                </a:lnTo>
                <a:lnTo>
                  <a:pt x="698738" y="1180940"/>
                </a:lnTo>
                <a:lnTo>
                  <a:pt x="745696" y="1171446"/>
                </a:lnTo>
                <a:lnTo>
                  <a:pt x="791248" y="1158419"/>
                </a:lnTo>
                <a:lnTo>
                  <a:pt x="835238" y="1142012"/>
                </a:lnTo>
                <a:lnTo>
                  <a:pt x="877511" y="1122378"/>
                </a:lnTo>
                <a:lnTo>
                  <a:pt x="917913" y="1099671"/>
                </a:lnTo>
                <a:lnTo>
                  <a:pt x="956288" y="1074043"/>
                </a:lnTo>
                <a:lnTo>
                  <a:pt x="992483" y="1045647"/>
                </a:lnTo>
                <a:lnTo>
                  <a:pt x="1026342" y="1014636"/>
                </a:lnTo>
                <a:lnTo>
                  <a:pt x="1057711" y="981163"/>
                </a:lnTo>
                <a:lnTo>
                  <a:pt x="1086435" y="945381"/>
                </a:lnTo>
                <a:lnTo>
                  <a:pt x="1112359" y="907443"/>
                </a:lnTo>
                <a:lnTo>
                  <a:pt x="1135328" y="867503"/>
                </a:lnTo>
                <a:lnTo>
                  <a:pt x="1155189" y="825712"/>
                </a:lnTo>
                <a:lnTo>
                  <a:pt x="1171785" y="782224"/>
                </a:lnTo>
                <a:lnTo>
                  <a:pt x="1184962" y="737191"/>
                </a:lnTo>
                <a:lnTo>
                  <a:pt x="1194567" y="690768"/>
                </a:lnTo>
                <a:lnTo>
                  <a:pt x="1200442" y="643106"/>
                </a:lnTo>
                <a:lnTo>
                  <a:pt x="1202436" y="594360"/>
                </a:lnTo>
                <a:lnTo>
                  <a:pt x="1200442" y="545613"/>
                </a:lnTo>
                <a:lnTo>
                  <a:pt x="1194567" y="497951"/>
                </a:lnTo>
                <a:lnTo>
                  <a:pt x="1184962" y="451528"/>
                </a:lnTo>
                <a:lnTo>
                  <a:pt x="1171785" y="406495"/>
                </a:lnTo>
                <a:lnTo>
                  <a:pt x="1155189" y="363007"/>
                </a:lnTo>
                <a:lnTo>
                  <a:pt x="1135328" y="321216"/>
                </a:lnTo>
                <a:lnTo>
                  <a:pt x="1112359" y="281276"/>
                </a:lnTo>
                <a:lnTo>
                  <a:pt x="1086435" y="243338"/>
                </a:lnTo>
                <a:lnTo>
                  <a:pt x="1057711" y="207556"/>
                </a:lnTo>
                <a:lnTo>
                  <a:pt x="1026342" y="174083"/>
                </a:lnTo>
                <a:lnTo>
                  <a:pt x="992483" y="143072"/>
                </a:lnTo>
                <a:lnTo>
                  <a:pt x="956288" y="114676"/>
                </a:lnTo>
                <a:lnTo>
                  <a:pt x="917913" y="89048"/>
                </a:lnTo>
                <a:lnTo>
                  <a:pt x="877511" y="66341"/>
                </a:lnTo>
                <a:lnTo>
                  <a:pt x="835238" y="46707"/>
                </a:lnTo>
                <a:lnTo>
                  <a:pt x="791248" y="30300"/>
                </a:lnTo>
                <a:lnTo>
                  <a:pt x="745696" y="17273"/>
                </a:lnTo>
                <a:lnTo>
                  <a:pt x="698738" y="7779"/>
                </a:lnTo>
                <a:lnTo>
                  <a:pt x="650526" y="1970"/>
                </a:lnTo>
                <a:lnTo>
                  <a:pt x="601218" y="0"/>
                </a:lnTo>
                <a:close/>
              </a:path>
            </a:pathLst>
          </a:custGeom>
          <a:solidFill>
            <a:srgbClr val="00B855"/>
          </a:solidFill>
        </p:spPr>
        <p:txBody>
          <a:bodyPr wrap="square" lIns="0" tIns="0" rIns="0" bIns="0" rtlCol="0"/>
          <a:lstStyle/>
          <a:p>
            <a:endParaRPr/>
          </a:p>
        </p:txBody>
      </p:sp>
      <p:sp>
        <p:nvSpPr>
          <p:cNvPr id="5" name="object 5"/>
          <p:cNvSpPr/>
          <p:nvPr/>
        </p:nvSpPr>
        <p:spPr>
          <a:xfrm>
            <a:off x="1770888" y="691895"/>
            <a:ext cx="1202690" cy="1188720"/>
          </a:xfrm>
          <a:custGeom>
            <a:avLst/>
            <a:gdLst/>
            <a:ahLst/>
            <a:cxnLst/>
            <a:rect l="l" t="t" r="r" b="b"/>
            <a:pathLst>
              <a:path w="1202689" h="1188720">
                <a:moveTo>
                  <a:pt x="601218" y="0"/>
                </a:moveTo>
                <a:lnTo>
                  <a:pt x="551909" y="1970"/>
                </a:lnTo>
                <a:lnTo>
                  <a:pt x="503697" y="7779"/>
                </a:lnTo>
                <a:lnTo>
                  <a:pt x="456739" y="17273"/>
                </a:lnTo>
                <a:lnTo>
                  <a:pt x="411187" y="30300"/>
                </a:lnTo>
                <a:lnTo>
                  <a:pt x="367197" y="46707"/>
                </a:lnTo>
                <a:lnTo>
                  <a:pt x="324924" y="66341"/>
                </a:lnTo>
                <a:lnTo>
                  <a:pt x="284522" y="89048"/>
                </a:lnTo>
                <a:lnTo>
                  <a:pt x="246147" y="114676"/>
                </a:lnTo>
                <a:lnTo>
                  <a:pt x="209952" y="143072"/>
                </a:lnTo>
                <a:lnTo>
                  <a:pt x="176093" y="174083"/>
                </a:lnTo>
                <a:lnTo>
                  <a:pt x="144724" y="207556"/>
                </a:lnTo>
                <a:lnTo>
                  <a:pt x="116000" y="243338"/>
                </a:lnTo>
                <a:lnTo>
                  <a:pt x="90076" y="281276"/>
                </a:lnTo>
                <a:lnTo>
                  <a:pt x="67107" y="321216"/>
                </a:lnTo>
                <a:lnTo>
                  <a:pt x="47246" y="363007"/>
                </a:lnTo>
                <a:lnTo>
                  <a:pt x="30650" y="406495"/>
                </a:lnTo>
                <a:lnTo>
                  <a:pt x="17473" y="451528"/>
                </a:lnTo>
                <a:lnTo>
                  <a:pt x="7868" y="497951"/>
                </a:lnTo>
                <a:lnTo>
                  <a:pt x="1993" y="545613"/>
                </a:lnTo>
                <a:lnTo>
                  <a:pt x="0" y="594360"/>
                </a:lnTo>
                <a:lnTo>
                  <a:pt x="1993" y="643106"/>
                </a:lnTo>
                <a:lnTo>
                  <a:pt x="7868" y="690768"/>
                </a:lnTo>
                <a:lnTo>
                  <a:pt x="17473" y="737191"/>
                </a:lnTo>
                <a:lnTo>
                  <a:pt x="30650" y="782224"/>
                </a:lnTo>
                <a:lnTo>
                  <a:pt x="47246" y="825712"/>
                </a:lnTo>
                <a:lnTo>
                  <a:pt x="67107" y="867503"/>
                </a:lnTo>
                <a:lnTo>
                  <a:pt x="90076" y="907443"/>
                </a:lnTo>
                <a:lnTo>
                  <a:pt x="116000" y="945381"/>
                </a:lnTo>
                <a:lnTo>
                  <a:pt x="144724" y="981163"/>
                </a:lnTo>
                <a:lnTo>
                  <a:pt x="176093" y="1014636"/>
                </a:lnTo>
                <a:lnTo>
                  <a:pt x="209952" y="1045647"/>
                </a:lnTo>
                <a:lnTo>
                  <a:pt x="246147" y="1074043"/>
                </a:lnTo>
                <a:lnTo>
                  <a:pt x="284522" y="1099671"/>
                </a:lnTo>
                <a:lnTo>
                  <a:pt x="324924" y="1122378"/>
                </a:lnTo>
                <a:lnTo>
                  <a:pt x="367197" y="1142012"/>
                </a:lnTo>
                <a:lnTo>
                  <a:pt x="411187" y="1158419"/>
                </a:lnTo>
                <a:lnTo>
                  <a:pt x="456739" y="1171446"/>
                </a:lnTo>
                <a:lnTo>
                  <a:pt x="503697" y="1180940"/>
                </a:lnTo>
                <a:lnTo>
                  <a:pt x="551909" y="1186749"/>
                </a:lnTo>
                <a:lnTo>
                  <a:pt x="601218" y="1188720"/>
                </a:lnTo>
                <a:lnTo>
                  <a:pt x="650526" y="1186749"/>
                </a:lnTo>
                <a:lnTo>
                  <a:pt x="698738" y="1180940"/>
                </a:lnTo>
                <a:lnTo>
                  <a:pt x="745696" y="1171446"/>
                </a:lnTo>
                <a:lnTo>
                  <a:pt x="791248" y="1158419"/>
                </a:lnTo>
                <a:lnTo>
                  <a:pt x="835238" y="1142012"/>
                </a:lnTo>
                <a:lnTo>
                  <a:pt x="877511" y="1122378"/>
                </a:lnTo>
                <a:lnTo>
                  <a:pt x="917913" y="1099671"/>
                </a:lnTo>
                <a:lnTo>
                  <a:pt x="956288" y="1074043"/>
                </a:lnTo>
                <a:lnTo>
                  <a:pt x="992483" y="1045647"/>
                </a:lnTo>
                <a:lnTo>
                  <a:pt x="1026342" y="1014636"/>
                </a:lnTo>
                <a:lnTo>
                  <a:pt x="1057711" y="981163"/>
                </a:lnTo>
                <a:lnTo>
                  <a:pt x="1086435" y="945381"/>
                </a:lnTo>
                <a:lnTo>
                  <a:pt x="1112359" y="907443"/>
                </a:lnTo>
                <a:lnTo>
                  <a:pt x="1135328" y="867503"/>
                </a:lnTo>
                <a:lnTo>
                  <a:pt x="1155189" y="825712"/>
                </a:lnTo>
                <a:lnTo>
                  <a:pt x="1171785" y="782224"/>
                </a:lnTo>
                <a:lnTo>
                  <a:pt x="1184962" y="737191"/>
                </a:lnTo>
                <a:lnTo>
                  <a:pt x="1194567" y="690768"/>
                </a:lnTo>
                <a:lnTo>
                  <a:pt x="1200442" y="643106"/>
                </a:lnTo>
                <a:lnTo>
                  <a:pt x="1202436" y="594360"/>
                </a:lnTo>
                <a:lnTo>
                  <a:pt x="1200442" y="545613"/>
                </a:lnTo>
                <a:lnTo>
                  <a:pt x="1194567" y="497951"/>
                </a:lnTo>
                <a:lnTo>
                  <a:pt x="1184962" y="451528"/>
                </a:lnTo>
                <a:lnTo>
                  <a:pt x="1171785" y="406495"/>
                </a:lnTo>
                <a:lnTo>
                  <a:pt x="1155189" y="363007"/>
                </a:lnTo>
                <a:lnTo>
                  <a:pt x="1135328" y="321216"/>
                </a:lnTo>
                <a:lnTo>
                  <a:pt x="1112359" y="281276"/>
                </a:lnTo>
                <a:lnTo>
                  <a:pt x="1086435" y="243338"/>
                </a:lnTo>
                <a:lnTo>
                  <a:pt x="1057711" y="207556"/>
                </a:lnTo>
                <a:lnTo>
                  <a:pt x="1026342" y="174083"/>
                </a:lnTo>
                <a:lnTo>
                  <a:pt x="992483" y="143072"/>
                </a:lnTo>
                <a:lnTo>
                  <a:pt x="956288" y="114676"/>
                </a:lnTo>
                <a:lnTo>
                  <a:pt x="917913" y="89048"/>
                </a:lnTo>
                <a:lnTo>
                  <a:pt x="877511" y="66341"/>
                </a:lnTo>
                <a:lnTo>
                  <a:pt x="835238" y="46707"/>
                </a:lnTo>
                <a:lnTo>
                  <a:pt x="791248" y="30300"/>
                </a:lnTo>
                <a:lnTo>
                  <a:pt x="745696" y="17273"/>
                </a:lnTo>
                <a:lnTo>
                  <a:pt x="698738" y="7779"/>
                </a:lnTo>
                <a:lnTo>
                  <a:pt x="650526" y="1970"/>
                </a:lnTo>
                <a:lnTo>
                  <a:pt x="601218" y="0"/>
                </a:lnTo>
                <a:close/>
              </a:path>
            </a:pathLst>
          </a:custGeom>
          <a:solidFill>
            <a:srgbClr val="00B855"/>
          </a:solidFill>
        </p:spPr>
        <p:txBody>
          <a:bodyPr wrap="square" lIns="0" tIns="0" rIns="0" bIns="0" rtlCol="0"/>
          <a:lstStyle/>
          <a:p>
            <a:endParaRPr/>
          </a:p>
        </p:txBody>
      </p:sp>
      <p:pic>
        <p:nvPicPr>
          <p:cNvPr id="6" name="object 6"/>
          <p:cNvPicPr/>
          <p:nvPr/>
        </p:nvPicPr>
        <p:blipFill>
          <a:blip r:embed="rId2" cstate="print"/>
          <a:stretch>
            <a:fillRect/>
          </a:stretch>
        </p:blipFill>
        <p:spPr>
          <a:xfrm>
            <a:off x="9943951" y="6150488"/>
            <a:ext cx="1911832" cy="345396"/>
          </a:xfrm>
          <a:prstGeom prst="rect">
            <a:avLst/>
          </a:prstGeom>
        </p:spPr>
      </p:pic>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296400" y="422524"/>
            <a:ext cx="455811" cy="502963"/>
          </a:xfrm>
          <a:prstGeom prst="rect">
            <a:avLst/>
          </a:prstGeom>
        </p:spPr>
      </p:pic>
      <p:pic>
        <p:nvPicPr>
          <p:cNvPr id="10" name="Рисунок 9">
            <a:extLst>
              <a:ext uri="{FF2B5EF4-FFF2-40B4-BE49-F238E27FC236}">
                <a16:creationId xmlns:a16="http://schemas.microsoft.com/office/drawing/2014/main" id="{5357EFE1-9480-46B2-B506-67FBE7C19EA9}"/>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848850" y="498725"/>
            <a:ext cx="2006933" cy="3505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691641" y="5334000"/>
            <a:ext cx="2588914" cy="646331"/>
          </a:xfrm>
          <a:prstGeom prst="rect">
            <a:avLst/>
          </a:prstGeom>
          <a:noFill/>
        </p:spPr>
        <p:txBody>
          <a:bodyPr wrap="none" rtlCol="0">
            <a:spAutoFit/>
          </a:bodyPr>
          <a:lstStyle/>
          <a:p>
            <a:r>
              <a:rPr lang="ru-RU" dirty="0"/>
              <a:t>Александр Калиниченко</a:t>
            </a:r>
          </a:p>
          <a:p>
            <a:r>
              <a:rPr lang="ru-RU" dirty="0"/>
              <a:t>5 ноября 2021 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250412" y="527799"/>
            <a:ext cx="5923161" cy="553998"/>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Выполненные шаги</a:t>
            </a:r>
          </a:p>
        </p:txBody>
      </p:sp>
      <p:sp>
        <p:nvSpPr>
          <p:cNvPr id="9" name="TextBox 8">
            <a:extLst>
              <a:ext uri="{FF2B5EF4-FFF2-40B4-BE49-F238E27FC236}">
                <a16:creationId xmlns:a16="http://schemas.microsoft.com/office/drawing/2014/main" id="{4A169EEE-4FA0-4721-9072-4F04462AEC7E}"/>
              </a:ext>
            </a:extLst>
          </p:cNvPr>
          <p:cNvSpPr txBox="1"/>
          <p:nvPr/>
        </p:nvSpPr>
        <p:spPr>
          <a:xfrm>
            <a:off x="1143000" y="1781251"/>
            <a:ext cx="7241831" cy="4247317"/>
          </a:xfrm>
          <a:prstGeom prst="rect">
            <a:avLst/>
          </a:prstGeom>
          <a:noFill/>
        </p:spPr>
        <p:txBody>
          <a:bodyPr wrap="square" numCol="1" rtlCol="0">
            <a:spAutoFit/>
          </a:bodyPr>
          <a:lstStyle/>
          <a:p>
            <a:pPr marL="228600" indent="-108000" defTabSz="720000">
              <a:buFont typeface="+mj-lt"/>
              <a:buAutoNum type="arabicPeriod"/>
            </a:pPr>
            <a:r>
              <a:rPr lang="ru-RU" dirty="0"/>
              <a:t>Загрузка данных</a:t>
            </a:r>
          </a:p>
          <a:p>
            <a:pPr marL="360000" lvl="1" indent="-108000" defTabSz="720000">
              <a:buFont typeface="Arial" panose="020B0604020202020204" pitchFamily="34" charset="0"/>
              <a:buChar char="•"/>
            </a:pPr>
            <a:r>
              <a:rPr lang="ru-RU" dirty="0"/>
              <a:t>Проверка, что признак равен нулю</a:t>
            </a:r>
          </a:p>
          <a:p>
            <a:pPr marL="360000" lvl="1" indent="-108000" defTabSz="720000">
              <a:buFont typeface="Arial" panose="020B0604020202020204" pitchFamily="34" charset="0"/>
              <a:buChar char="•"/>
            </a:pPr>
            <a:r>
              <a:rPr lang="ru-RU" dirty="0"/>
              <a:t>Преобразуем </a:t>
            </a:r>
            <a:r>
              <a:rPr lang="en-US" dirty="0" err="1"/>
              <a:t>buy_time</a:t>
            </a:r>
            <a:r>
              <a:rPr lang="en-US" dirty="0"/>
              <a:t> </a:t>
            </a:r>
            <a:r>
              <a:rPr lang="ru-RU" dirty="0"/>
              <a:t>к дате.</a:t>
            </a:r>
          </a:p>
          <a:p>
            <a:pPr marL="228600" indent="-108000" defTabSz="720000">
              <a:buFont typeface="+mj-lt"/>
              <a:buAutoNum type="arabicPeriod"/>
            </a:pPr>
            <a:r>
              <a:rPr lang="ru-RU" dirty="0"/>
              <a:t>Краткий разведочный анализ данных</a:t>
            </a:r>
          </a:p>
          <a:p>
            <a:pPr marL="360000" lvl="1" indent="-108000" defTabSz="720000">
              <a:buFont typeface="Arial" panose="020B0604020202020204" pitchFamily="34" charset="0"/>
              <a:buChar char="•"/>
            </a:pPr>
            <a:r>
              <a:rPr lang="ru-RU" dirty="0"/>
              <a:t>Проверка на пропуски</a:t>
            </a:r>
          </a:p>
          <a:p>
            <a:pPr marL="360000" lvl="1" indent="-108000" defTabSz="720000">
              <a:buFont typeface="Arial" panose="020B0604020202020204" pitchFamily="34" charset="0"/>
              <a:buChar char="•"/>
            </a:pPr>
            <a:r>
              <a:rPr lang="ru-RU" dirty="0"/>
              <a:t>Распределения</a:t>
            </a:r>
          </a:p>
          <a:p>
            <a:pPr marL="540000" lvl="2" indent="-108000" defTabSz="720000">
              <a:buFont typeface="Arial" panose="020B0604020202020204" pitchFamily="34" charset="0"/>
              <a:buChar char="•"/>
            </a:pPr>
            <a:r>
              <a:rPr lang="ru-RU" dirty="0"/>
              <a:t>Распределение целевой переменной </a:t>
            </a:r>
            <a:r>
              <a:rPr lang="en-US" dirty="0"/>
              <a:t>target</a:t>
            </a:r>
          </a:p>
          <a:p>
            <a:pPr marL="540000" lvl="2" indent="-108000" defTabSz="720000">
              <a:buFont typeface="Arial" panose="020B0604020202020204" pitchFamily="34" charset="0"/>
              <a:buChar char="•"/>
            </a:pPr>
            <a:r>
              <a:rPr lang="ru-RU" dirty="0"/>
              <a:t>Распределение признака </a:t>
            </a:r>
            <a:r>
              <a:rPr lang="en-US" dirty="0" err="1"/>
              <a:t>vas_id</a:t>
            </a:r>
            <a:endParaRPr lang="en-US" dirty="0"/>
          </a:p>
          <a:p>
            <a:pPr marL="540000" lvl="2" indent="-108000" defTabSz="720000">
              <a:buFont typeface="Arial" panose="020B0604020202020204" pitchFamily="34" charset="0"/>
              <a:buChar char="•"/>
            </a:pPr>
            <a:r>
              <a:rPr lang="ru-RU" dirty="0"/>
              <a:t>Диапазоны дат </a:t>
            </a:r>
            <a:r>
              <a:rPr lang="ru-RU" dirty="0" err="1"/>
              <a:t>трейна</a:t>
            </a:r>
            <a:r>
              <a:rPr lang="ru-RU" dirty="0"/>
              <a:t> и теста</a:t>
            </a:r>
          </a:p>
          <a:p>
            <a:pPr marL="540000" lvl="2" indent="-108000" defTabSz="720000">
              <a:buFont typeface="Arial" panose="020B0604020202020204" pitchFamily="34" charset="0"/>
              <a:buChar char="•"/>
            </a:pPr>
            <a:r>
              <a:rPr lang="ru-RU" dirty="0"/>
              <a:t>Распределение </a:t>
            </a:r>
            <a:r>
              <a:rPr lang="en-US" dirty="0"/>
              <a:t>id </a:t>
            </a:r>
            <a:r>
              <a:rPr lang="ru-RU" dirty="0"/>
              <a:t>абонентов</a:t>
            </a:r>
          </a:p>
          <a:p>
            <a:pPr marL="360000" lvl="1" indent="-108000" defTabSz="720000">
              <a:buFont typeface="Arial" panose="020B0604020202020204" pitchFamily="34" charset="0"/>
              <a:buChar char="•"/>
            </a:pPr>
            <a:r>
              <a:rPr lang="ru-RU" dirty="0"/>
              <a:t>Поиск дубликатов </a:t>
            </a:r>
            <a:r>
              <a:rPr lang="en-US" dirty="0"/>
              <a:t>id</a:t>
            </a:r>
          </a:p>
          <a:p>
            <a:pPr marL="228600" indent="-108000" defTabSz="720000">
              <a:buFont typeface="+mj-lt"/>
              <a:buAutoNum type="arabicPeriod"/>
            </a:pPr>
            <a:r>
              <a:rPr lang="ru-RU" dirty="0"/>
              <a:t>Сохраняем в </a:t>
            </a:r>
            <a:r>
              <a:rPr lang="en-US" dirty="0" err="1"/>
              <a:t>pkl</a:t>
            </a:r>
            <a:endParaRPr lang="en-US" dirty="0"/>
          </a:p>
          <a:p>
            <a:pPr marL="228600" indent="-108000" defTabSz="720000">
              <a:buFont typeface="+mj-lt"/>
              <a:buAutoNum type="arabicPeriod"/>
            </a:pPr>
            <a:r>
              <a:rPr lang="ru-RU" dirty="0"/>
              <a:t>Загружаем из </a:t>
            </a:r>
            <a:r>
              <a:rPr lang="en-US" dirty="0" err="1"/>
              <a:t>pkl</a:t>
            </a:r>
            <a:endParaRPr lang="en-US" dirty="0"/>
          </a:p>
          <a:p>
            <a:pPr marL="228600" indent="-108000" defTabSz="720000">
              <a:buFont typeface="+mj-lt"/>
              <a:buAutoNum type="arabicPeriod"/>
            </a:pPr>
            <a:r>
              <a:rPr lang="ru-RU" dirty="0"/>
              <a:t>Исследование повторяющихся </a:t>
            </a:r>
            <a:r>
              <a:rPr lang="en-US" dirty="0"/>
              <a:t>id</a:t>
            </a:r>
          </a:p>
          <a:p>
            <a:pPr marL="120600" defTabSz="720000"/>
            <a:endParaRPr lang="en-US" dirty="0"/>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594744"/>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670945"/>
            <a:ext cx="2006933" cy="350563"/>
          </a:xfrm>
          <a:prstGeom prst="rect">
            <a:avLst/>
          </a:prstGeom>
        </p:spPr>
      </p:pic>
    </p:spTree>
    <p:extLst>
      <p:ext uri="{BB962C8B-B14F-4D97-AF65-F5344CB8AC3E}">
        <p14:creationId xmlns:p14="http://schemas.microsoft.com/office/powerpoint/2010/main" val="417217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250412" y="527799"/>
            <a:ext cx="5923161" cy="553998"/>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Выполненные шаги</a:t>
            </a:r>
          </a:p>
        </p:txBody>
      </p:sp>
      <p:sp>
        <p:nvSpPr>
          <p:cNvPr id="9" name="TextBox 8">
            <a:extLst>
              <a:ext uri="{FF2B5EF4-FFF2-40B4-BE49-F238E27FC236}">
                <a16:creationId xmlns:a16="http://schemas.microsoft.com/office/drawing/2014/main" id="{4A169EEE-4FA0-4721-9072-4F04462AEC7E}"/>
              </a:ext>
            </a:extLst>
          </p:cNvPr>
          <p:cNvSpPr txBox="1"/>
          <p:nvPr/>
        </p:nvSpPr>
        <p:spPr>
          <a:xfrm>
            <a:off x="1143000" y="1828800"/>
            <a:ext cx="7622831" cy="3970318"/>
          </a:xfrm>
          <a:prstGeom prst="rect">
            <a:avLst/>
          </a:prstGeom>
          <a:noFill/>
        </p:spPr>
        <p:txBody>
          <a:bodyPr wrap="square" numCol="1" rtlCol="0">
            <a:spAutoFit/>
          </a:bodyPr>
          <a:lstStyle/>
          <a:p>
            <a:pPr marL="463500" indent="-342900" defTabSz="720000">
              <a:buFont typeface="+mj-lt"/>
              <a:buAutoNum type="arabicPeriod" startAt="6"/>
            </a:pPr>
            <a:r>
              <a:rPr lang="ru-RU" dirty="0"/>
              <a:t>Объединение </a:t>
            </a:r>
            <a:r>
              <a:rPr lang="en-US" dirty="0" err="1"/>
              <a:t>merge_asof</a:t>
            </a:r>
            <a:r>
              <a:rPr lang="en-US" dirty="0"/>
              <a:t> nearest</a:t>
            </a:r>
          </a:p>
          <a:p>
            <a:pPr marL="360000" lvl="1" indent="-108000" defTabSz="720000">
              <a:buFont typeface="Arial" panose="020B0604020202020204" pitchFamily="34" charset="0"/>
              <a:buChar char="•"/>
            </a:pPr>
            <a:r>
              <a:rPr lang="ru-RU" dirty="0"/>
              <a:t>Модель </a:t>
            </a:r>
            <a:r>
              <a:rPr lang="en-US" dirty="0"/>
              <a:t>LAMA</a:t>
            </a:r>
          </a:p>
          <a:p>
            <a:pPr marL="360000" lvl="1" indent="-108000" defTabSz="720000">
              <a:buFont typeface="Arial" panose="020B0604020202020204" pitchFamily="34" charset="0"/>
              <a:buChar char="•"/>
            </a:pPr>
            <a:r>
              <a:rPr lang="en-US" dirty="0"/>
              <a:t>LAMA + stacking</a:t>
            </a:r>
          </a:p>
          <a:p>
            <a:pPr marL="228600" indent="-108000" defTabSz="720000">
              <a:buFont typeface="+mj-lt"/>
              <a:buAutoNum type="arabicPeriod" startAt="6"/>
            </a:pPr>
            <a:r>
              <a:rPr lang="ru-RU" dirty="0"/>
              <a:t>Объединение </a:t>
            </a:r>
            <a:r>
              <a:rPr lang="en-US" dirty="0" err="1"/>
              <a:t>merge_asof</a:t>
            </a:r>
            <a:r>
              <a:rPr lang="en-US" dirty="0"/>
              <a:t> backward</a:t>
            </a:r>
          </a:p>
          <a:p>
            <a:pPr marL="360000" lvl="1" indent="-108000" defTabSz="720000">
              <a:buFont typeface="Arial" panose="020B0604020202020204" pitchFamily="34" charset="0"/>
              <a:buChar char="•"/>
            </a:pPr>
            <a:r>
              <a:rPr lang="ru-RU" dirty="0"/>
              <a:t>Модель </a:t>
            </a:r>
            <a:r>
              <a:rPr lang="en-US" dirty="0"/>
              <a:t>LAMA</a:t>
            </a:r>
          </a:p>
          <a:p>
            <a:pPr marL="228600" indent="-108000" defTabSz="720000">
              <a:buFont typeface="+mj-lt"/>
              <a:buAutoNum type="arabicPeriod" startAt="6"/>
            </a:pPr>
            <a:r>
              <a:rPr lang="ru-RU" dirty="0"/>
              <a:t>Объединение </a:t>
            </a:r>
            <a:r>
              <a:rPr lang="en-US" dirty="0" err="1"/>
              <a:t>merge_asof</a:t>
            </a:r>
            <a:r>
              <a:rPr lang="en-US" dirty="0"/>
              <a:t> forward</a:t>
            </a:r>
          </a:p>
          <a:p>
            <a:pPr marL="360000" lvl="1" indent="-108000" defTabSz="720000">
              <a:buFont typeface="Arial" panose="020B0604020202020204" pitchFamily="34" charset="0"/>
              <a:buChar char="•"/>
            </a:pPr>
            <a:r>
              <a:rPr lang="ru-RU" dirty="0"/>
              <a:t>Модель </a:t>
            </a:r>
            <a:r>
              <a:rPr lang="en-US" dirty="0"/>
              <a:t>LAMA</a:t>
            </a:r>
          </a:p>
          <a:p>
            <a:pPr marL="228600" indent="-108000" defTabSz="720000">
              <a:buFont typeface="+mj-lt"/>
              <a:buAutoNum type="arabicPeriod" startAt="6"/>
            </a:pPr>
            <a:r>
              <a:rPr lang="ru-RU" dirty="0"/>
              <a:t>Исследование дублирования '</a:t>
            </a:r>
            <a:r>
              <a:rPr lang="en-US" dirty="0"/>
              <a:t>id’</a:t>
            </a:r>
          </a:p>
          <a:p>
            <a:pPr marL="228600" indent="-108000" defTabSz="720000">
              <a:buFont typeface="+mj-lt"/>
              <a:buAutoNum type="arabicPeriod" startAt="6"/>
            </a:pPr>
            <a:r>
              <a:rPr lang="en-US" dirty="0" err="1"/>
              <a:t>XGBoost</a:t>
            </a:r>
            <a:endParaRPr lang="en-US" dirty="0"/>
          </a:p>
          <a:p>
            <a:pPr marL="360000" lvl="1" indent="-108000" defTabSz="720000">
              <a:buFont typeface="Arial" panose="020B0604020202020204" pitchFamily="34" charset="0"/>
              <a:buChar char="•"/>
            </a:pPr>
            <a:r>
              <a:rPr lang="en-US" dirty="0"/>
              <a:t>hold out</a:t>
            </a:r>
          </a:p>
          <a:p>
            <a:pPr marL="360000" lvl="1" indent="-108000" defTabSz="720000">
              <a:buFont typeface="Arial" panose="020B0604020202020204" pitchFamily="34" charset="0"/>
              <a:buChar char="•"/>
            </a:pPr>
            <a:r>
              <a:rPr lang="en-US" dirty="0"/>
              <a:t>Cross-Validation</a:t>
            </a:r>
            <a:endParaRPr lang="ru-RU" dirty="0"/>
          </a:p>
          <a:p>
            <a:pPr marL="360000" lvl="1" indent="-108000" defTabSz="720000">
              <a:buFont typeface="Arial" panose="020B0604020202020204" pitchFamily="34" charset="0"/>
              <a:buChar char="•"/>
            </a:pPr>
            <a:r>
              <a:rPr lang="ru-RU" dirty="0" err="1"/>
              <a:t>Бустинг</a:t>
            </a:r>
            <a:r>
              <a:rPr lang="ru-RU" dirty="0"/>
              <a:t> </a:t>
            </a:r>
            <a:r>
              <a:rPr lang="en-US" dirty="0"/>
              <a:t>`dart`</a:t>
            </a:r>
          </a:p>
          <a:p>
            <a:pPr marL="228600" indent="-108000" defTabSz="720000">
              <a:buFont typeface="+mj-lt"/>
              <a:buAutoNum type="arabicPeriod" startAt="6"/>
            </a:pPr>
            <a:r>
              <a:rPr lang="ru-RU" dirty="0"/>
              <a:t>Результаты</a:t>
            </a:r>
            <a:endParaRPr lang="en-US" dirty="0"/>
          </a:p>
          <a:p>
            <a:pPr marL="228600" indent="-108000" defTabSz="720000">
              <a:buFont typeface="+mj-lt"/>
              <a:buAutoNum type="arabicPeriod" startAt="6"/>
            </a:pPr>
            <a:r>
              <a:rPr lang="ru-RU" dirty="0"/>
              <a:t>Обучение модели на всём </a:t>
            </a:r>
            <a:r>
              <a:rPr lang="ru-RU" dirty="0" err="1"/>
              <a:t>датасете</a:t>
            </a:r>
            <a:r>
              <a:rPr lang="ru-RU" dirty="0"/>
              <a:t> и сохранение для прогноза</a:t>
            </a:r>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594744"/>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670945"/>
            <a:ext cx="2006933" cy="350563"/>
          </a:xfrm>
          <a:prstGeom prst="rect">
            <a:avLst/>
          </a:prstGeom>
        </p:spPr>
      </p:pic>
    </p:spTree>
    <p:extLst>
      <p:ext uri="{BB962C8B-B14F-4D97-AF65-F5344CB8AC3E}">
        <p14:creationId xmlns:p14="http://schemas.microsoft.com/office/powerpoint/2010/main" val="365994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250412" y="527799"/>
            <a:ext cx="5923161" cy="553998"/>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Выбранная модель</a:t>
            </a:r>
          </a:p>
        </p:txBody>
      </p:sp>
      <p:sp>
        <p:nvSpPr>
          <p:cNvPr id="9" name="TextBox 8">
            <a:extLst>
              <a:ext uri="{FF2B5EF4-FFF2-40B4-BE49-F238E27FC236}">
                <a16:creationId xmlns:a16="http://schemas.microsoft.com/office/drawing/2014/main" id="{4A169EEE-4FA0-4721-9072-4F04462AEC7E}"/>
              </a:ext>
            </a:extLst>
          </p:cNvPr>
          <p:cNvSpPr txBox="1"/>
          <p:nvPr/>
        </p:nvSpPr>
        <p:spPr>
          <a:xfrm>
            <a:off x="454369" y="1606288"/>
            <a:ext cx="10799769" cy="4801314"/>
          </a:xfrm>
          <a:prstGeom prst="rect">
            <a:avLst/>
          </a:prstGeom>
          <a:noFill/>
        </p:spPr>
        <p:txBody>
          <a:bodyPr wrap="square" numCol="1" rtlCol="0">
            <a:spAutoFit/>
          </a:bodyPr>
          <a:lstStyle/>
          <a:p>
            <a:pPr marL="120600" defTabSz="720000"/>
            <a:r>
              <a:rPr lang="ru-RU" dirty="0"/>
              <a:t>Опробованы модели:</a:t>
            </a:r>
          </a:p>
          <a:p>
            <a:pPr marL="406350" indent="-285750" defTabSz="720000">
              <a:buFont typeface="Arial" panose="020B0604020202020204" pitchFamily="34" charset="0"/>
              <a:buChar char="•"/>
            </a:pPr>
            <a:r>
              <a:rPr lang="ru-RU" dirty="0"/>
              <a:t>На основе фреймворка </a:t>
            </a:r>
            <a:r>
              <a:rPr lang="en-US" dirty="0" err="1"/>
              <a:t>LightAutoML</a:t>
            </a:r>
            <a:r>
              <a:rPr lang="en-US" dirty="0"/>
              <a:t> </a:t>
            </a:r>
            <a:r>
              <a:rPr lang="ru-RU" dirty="0"/>
              <a:t>от </a:t>
            </a:r>
            <a:r>
              <a:rPr lang="en-US" dirty="0" err="1"/>
              <a:t>Sber</a:t>
            </a:r>
            <a:r>
              <a:rPr lang="ru-RU" dirty="0"/>
              <a:t>:</a:t>
            </a:r>
          </a:p>
          <a:p>
            <a:pPr marL="863550" lvl="1" indent="-285750" defTabSz="720000">
              <a:buFont typeface="Arial" panose="020B0604020202020204" pitchFamily="34" charset="0"/>
              <a:buChar char="•"/>
            </a:pPr>
            <a:r>
              <a:rPr lang="en-US" dirty="0"/>
              <a:t>'linear_l2’</a:t>
            </a:r>
            <a:r>
              <a:rPr lang="ru-RU" dirty="0"/>
              <a:t> – линейная с </a:t>
            </a:r>
            <a:r>
              <a:rPr lang="en-US" dirty="0"/>
              <a:t>L2 </a:t>
            </a:r>
            <a:r>
              <a:rPr lang="ru-RU" dirty="0"/>
              <a:t>регуляризацией</a:t>
            </a:r>
            <a:r>
              <a:rPr lang="en-US" dirty="0"/>
              <a:t> (ridge)</a:t>
            </a:r>
          </a:p>
          <a:p>
            <a:pPr marL="863550" lvl="1" indent="-285750" defTabSz="720000">
              <a:buFont typeface="Arial" panose="020B0604020202020204" pitchFamily="34" charset="0"/>
              <a:buChar char="•"/>
            </a:pPr>
            <a:r>
              <a:rPr lang="en-US" dirty="0"/>
              <a:t>'</a:t>
            </a:r>
            <a:r>
              <a:rPr lang="en-US" dirty="0" err="1"/>
              <a:t>lgb</a:t>
            </a:r>
            <a:r>
              <a:rPr lang="en-US" dirty="0"/>
              <a:t>’</a:t>
            </a:r>
            <a:r>
              <a:rPr lang="ru-RU" dirty="0"/>
              <a:t> – </a:t>
            </a:r>
            <a:r>
              <a:rPr lang="en-US" dirty="0" err="1"/>
              <a:t>LightGBM</a:t>
            </a:r>
            <a:r>
              <a:rPr lang="en-US" dirty="0"/>
              <a:t> </a:t>
            </a:r>
            <a:r>
              <a:rPr lang="ru-RU" dirty="0"/>
              <a:t>с </a:t>
            </a:r>
            <a:r>
              <a:rPr lang="ru-RU" dirty="0" err="1"/>
              <a:t>гипер</a:t>
            </a:r>
            <a:r>
              <a:rPr lang="ru-RU" dirty="0"/>
              <a:t>-параметрами по умолчанию</a:t>
            </a:r>
          </a:p>
          <a:p>
            <a:pPr marL="863550" lvl="1" indent="-285750" defTabSz="720000">
              <a:buFont typeface="Arial" panose="020B0604020202020204" pitchFamily="34" charset="0"/>
              <a:buChar char="•"/>
            </a:pPr>
            <a:r>
              <a:rPr lang="en-US" dirty="0"/>
              <a:t>'</a:t>
            </a:r>
            <a:r>
              <a:rPr lang="en-US" dirty="0" err="1"/>
              <a:t>lgb_tuned</a:t>
            </a:r>
            <a:r>
              <a:rPr lang="en-US" dirty="0"/>
              <a:t>’</a:t>
            </a:r>
            <a:r>
              <a:rPr lang="ru-RU" dirty="0"/>
              <a:t> – </a:t>
            </a:r>
            <a:r>
              <a:rPr lang="en-US" dirty="0" err="1"/>
              <a:t>LightGBM</a:t>
            </a:r>
            <a:r>
              <a:rPr lang="en-US" dirty="0"/>
              <a:t> </a:t>
            </a:r>
            <a:r>
              <a:rPr lang="ru-RU" dirty="0"/>
              <a:t> с </a:t>
            </a:r>
            <a:r>
              <a:rPr lang="ru-RU" dirty="0" err="1"/>
              <a:t>гипер</a:t>
            </a:r>
            <a:r>
              <a:rPr lang="ru-RU" dirty="0"/>
              <a:t>-параметрами оптимизированными </a:t>
            </a:r>
            <a:r>
              <a:rPr lang="en-US" dirty="0" err="1"/>
              <a:t>Optuna</a:t>
            </a:r>
            <a:endParaRPr lang="ru-RU" dirty="0"/>
          </a:p>
          <a:p>
            <a:pPr marL="863550" lvl="1" indent="-285750" defTabSz="720000">
              <a:buFont typeface="Arial" panose="020B0604020202020204" pitchFamily="34" charset="0"/>
              <a:buChar char="•"/>
            </a:pPr>
            <a:r>
              <a:rPr lang="ru-RU" dirty="0" err="1"/>
              <a:t>Стэкинг</a:t>
            </a:r>
            <a:r>
              <a:rPr lang="ru-RU" dirty="0"/>
              <a:t>: </a:t>
            </a:r>
            <a:r>
              <a:rPr lang="en-US" dirty="0"/>
              <a:t>ridge + </a:t>
            </a:r>
            <a:r>
              <a:rPr lang="en-US" dirty="0" err="1"/>
              <a:t>LightGBM</a:t>
            </a:r>
            <a:r>
              <a:rPr lang="en-US" dirty="0"/>
              <a:t> + </a:t>
            </a:r>
            <a:r>
              <a:rPr lang="en-US" dirty="0" err="1"/>
              <a:t>CatBoost</a:t>
            </a:r>
            <a:r>
              <a:rPr lang="en-US" dirty="0"/>
              <a:t> </a:t>
            </a:r>
            <a:r>
              <a:rPr lang="ru-RU" dirty="0" err="1"/>
              <a:t>состеканные</a:t>
            </a:r>
            <a:r>
              <a:rPr lang="ru-RU" dirty="0"/>
              <a:t> с </a:t>
            </a:r>
            <a:r>
              <a:rPr lang="en-US" dirty="0" err="1"/>
              <a:t>LightGBM</a:t>
            </a:r>
            <a:r>
              <a:rPr lang="en-US" dirty="0"/>
              <a:t> (</a:t>
            </a:r>
            <a:r>
              <a:rPr lang="en-US" dirty="0" err="1"/>
              <a:t>Optuna</a:t>
            </a:r>
            <a:r>
              <a:rPr lang="en-US" dirty="0"/>
              <a:t>) + </a:t>
            </a:r>
            <a:r>
              <a:rPr lang="en-US" dirty="0" err="1"/>
              <a:t>CatBoost</a:t>
            </a:r>
            <a:endParaRPr lang="en-US" dirty="0"/>
          </a:p>
          <a:p>
            <a:pPr marL="863550" lvl="1" indent="-285750" defTabSz="720000">
              <a:buFont typeface="Arial" panose="020B0604020202020204" pitchFamily="34" charset="0"/>
              <a:buChar char="•"/>
            </a:pPr>
            <a:endParaRPr lang="en-US" dirty="0"/>
          </a:p>
          <a:p>
            <a:pPr marL="120600" defTabSz="720000"/>
            <a:r>
              <a:rPr lang="ru-RU" dirty="0"/>
              <a:t>Опробованы варианты объединения </a:t>
            </a:r>
            <a:r>
              <a:rPr lang="ru-RU" dirty="0" err="1"/>
              <a:t>датафреймов</a:t>
            </a:r>
            <a:r>
              <a:rPr lang="ru-RU" dirty="0"/>
              <a:t> с помощью </a:t>
            </a:r>
            <a:r>
              <a:rPr lang="en-US" dirty="0" err="1"/>
              <a:t>merge_asof</a:t>
            </a:r>
            <a:r>
              <a:rPr lang="en-US" dirty="0"/>
              <a:t> </a:t>
            </a:r>
            <a:r>
              <a:rPr lang="ru-RU" dirty="0"/>
              <a:t>с вариантами:</a:t>
            </a:r>
          </a:p>
          <a:p>
            <a:pPr marL="406350" indent="-285750" defTabSz="720000">
              <a:buFont typeface="Arial" panose="020B0604020202020204" pitchFamily="34" charset="0"/>
              <a:buChar char="•"/>
            </a:pPr>
            <a:r>
              <a:rPr lang="en-US" dirty="0"/>
              <a:t>nearest</a:t>
            </a:r>
          </a:p>
          <a:p>
            <a:pPr marL="406350" indent="-285750" defTabSz="720000">
              <a:buFont typeface="Arial" panose="020B0604020202020204" pitchFamily="34" charset="0"/>
              <a:buChar char="•"/>
            </a:pPr>
            <a:r>
              <a:rPr lang="en-US" dirty="0"/>
              <a:t>backward</a:t>
            </a:r>
          </a:p>
          <a:p>
            <a:pPr marL="406350" indent="-285750" defTabSz="720000">
              <a:buFont typeface="Arial" panose="020B0604020202020204" pitchFamily="34" charset="0"/>
              <a:buChar char="•"/>
            </a:pPr>
            <a:r>
              <a:rPr lang="en-US" dirty="0"/>
              <a:t>Forward</a:t>
            </a:r>
          </a:p>
          <a:p>
            <a:pPr marL="406350" indent="-285750" defTabSz="720000">
              <a:buFont typeface="Arial" panose="020B0604020202020204" pitchFamily="34" charset="0"/>
              <a:buChar char="•"/>
            </a:pPr>
            <a:endParaRPr lang="en-US" dirty="0"/>
          </a:p>
          <a:p>
            <a:pPr marL="120600" defTabSz="720000"/>
            <a:r>
              <a:rPr lang="ru-RU" dirty="0"/>
              <a:t>Опробован </a:t>
            </a:r>
            <a:r>
              <a:rPr lang="en-US" dirty="0" err="1"/>
              <a:t>XGBoost</a:t>
            </a:r>
            <a:r>
              <a:rPr lang="en-US" dirty="0"/>
              <a:t> </a:t>
            </a:r>
            <a:r>
              <a:rPr lang="ru-RU" dirty="0"/>
              <a:t>с типами </a:t>
            </a:r>
            <a:r>
              <a:rPr lang="ru-RU" dirty="0" err="1"/>
              <a:t>бустинга</a:t>
            </a:r>
            <a:r>
              <a:rPr lang="ru-RU" dirty="0"/>
              <a:t>:</a:t>
            </a:r>
          </a:p>
          <a:p>
            <a:pPr marL="406350" indent="-285750" defTabSz="720000">
              <a:buFont typeface="Arial" panose="020B0604020202020204" pitchFamily="34" charset="0"/>
              <a:buChar char="•"/>
            </a:pPr>
            <a:r>
              <a:rPr lang="en-US" dirty="0" err="1"/>
              <a:t>gbtree</a:t>
            </a:r>
            <a:r>
              <a:rPr lang="en-US" dirty="0"/>
              <a:t> (</a:t>
            </a:r>
            <a:r>
              <a:rPr lang="ru-RU" dirty="0"/>
              <a:t>по умолчанию)</a:t>
            </a:r>
          </a:p>
          <a:p>
            <a:pPr marL="406350" indent="-285750" defTabSz="720000">
              <a:buFont typeface="Arial" panose="020B0604020202020204" pitchFamily="34" charset="0"/>
              <a:buChar char="•"/>
            </a:pPr>
            <a:r>
              <a:rPr lang="en-US" dirty="0"/>
              <a:t>dart (</a:t>
            </a:r>
            <a:r>
              <a:rPr lang="ru-RU" dirty="0"/>
              <a:t>не склонный к переобучению)</a:t>
            </a:r>
            <a:endParaRPr lang="en-US" dirty="0"/>
          </a:p>
          <a:p>
            <a:pPr marL="120600" defTabSz="720000"/>
            <a:endParaRPr lang="en-US" dirty="0"/>
          </a:p>
          <a:p>
            <a:pPr marL="120600" defTabSz="720000"/>
            <a:r>
              <a:rPr lang="ru-RU" dirty="0"/>
              <a:t>Выбрана модель </a:t>
            </a:r>
            <a:r>
              <a:rPr lang="en-US" dirty="0" err="1"/>
              <a:t>XGBoost</a:t>
            </a:r>
            <a:r>
              <a:rPr lang="en-US" dirty="0"/>
              <a:t> </a:t>
            </a:r>
            <a:r>
              <a:rPr lang="ru-RU" dirty="0"/>
              <a:t>как показавшая наивысшее качество.</a:t>
            </a:r>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594744"/>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670945"/>
            <a:ext cx="2006933" cy="350563"/>
          </a:xfrm>
          <a:prstGeom prst="rect">
            <a:avLst/>
          </a:prstGeom>
        </p:spPr>
      </p:pic>
    </p:spTree>
    <p:extLst>
      <p:ext uri="{BB962C8B-B14F-4D97-AF65-F5344CB8AC3E}">
        <p14:creationId xmlns:p14="http://schemas.microsoft.com/office/powerpoint/2010/main" val="146483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155560" y="304875"/>
            <a:ext cx="6612147" cy="1107996"/>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Принцип составления предложений для абонентов</a:t>
            </a:r>
          </a:p>
        </p:txBody>
      </p:sp>
      <p:sp>
        <p:nvSpPr>
          <p:cNvPr id="9" name="TextBox 8">
            <a:extLst>
              <a:ext uri="{FF2B5EF4-FFF2-40B4-BE49-F238E27FC236}">
                <a16:creationId xmlns:a16="http://schemas.microsoft.com/office/drawing/2014/main" id="{4A169EEE-4FA0-4721-9072-4F04462AEC7E}"/>
              </a:ext>
            </a:extLst>
          </p:cNvPr>
          <p:cNvSpPr txBox="1"/>
          <p:nvPr/>
        </p:nvSpPr>
        <p:spPr>
          <a:xfrm>
            <a:off x="653271" y="2173668"/>
            <a:ext cx="9985031" cy="3139321"/>
          </a:xfrm>
          <a:prstGeom prst="rect">
            <a:avLst/>
          </a:prstGeom>
          <a:noFill/>
        </p:spPr>
        <p:txBody>
          <a:bodyPr wrap="square" numCol="1" rtlCol="0">
            <a:spAutoFit/>
          </a:bodyPr>
          <a:lstStyle/>
          <a:p>
            <a:pPr marL="120600" defTabSz="720000"/>
            <a:r>
              <a:rPr lang="ru-RU" dirty="0"/>
              <a:t>Для составления предложений для абонентов был использован следующий принцип:</a:t>
            </a:r>
          </a:p>
          <a:p>
            <a:pPr marL="463500" indent="-342900" defTabSz="720000">
              <a:buFont typeface="+mj-lt"/>
              <a:buAutoNum type="arabicPeriod"/>
            </a:pPr>
            <a:r>
              <a:rPr lang="ru-RU" dirty="0"/>
              <a:t>Модель обучается на всей обучающей выборке.</a:t>
            </a:r>
          </a:p>
          <a:p>
            <a:pPr marL="463500" indent="-342900" defTabSz="720000">
              <a:buFont typeface="+mj-lt"/>
              <a:buAutoNum type="arabicPeriod"/>
            </a:pPr>
            <a:r>
              <a:rPr lang="ru-RU" dirty="0"/>
              <a:t>Модели подаются на вход каждый класс подключённой услуги</a:t>
            </a:r>
          </a:p>
          <a:p>
            <a:pPr marL="463500" indent="-342900" defTabSz="720000">
              <a:buFont typeface="+mj-lt"/>
              <a:buAutoNum type="arabicPeriod"/>
            </a:pPr>
            <a:r>
              <a:rPr lang="ru-RU" dirty="0"/>
              <a:t>По каждому варианту услуги считается вероятность подключения</a:t>
            </a:r>
          </a:p>
          <a:p>
            <a:pPr marL="463500" indent="-342900" defTabSz="720000">
              <a:buFont typeface="+mj-lt"/>
              <a:buAutoNum type="arabicPeriod"/>
            </a:pPr>
            <a:r>
              <a:rPr lang="ru-RU" dirty="0"/>
              <a:t>Выбирается услуга, имеющая наибольшую вероятность подключения</a:t>
            </a:r>
          </a:p>
          <a:p>
            <a:pPr marL="120600" defTabSz="720000"/>
            <a:endParaRPr lang="ru-RU" dirty="0"/>
          </a:p>
          <a:p>
            <a:pPr marL="120600" defTabSz="720000"/>
            <a:r>
              <a:rPr lang="ru-RU" dirty="0"/>
              <a:t>Алгоритм можно улучшить, установив порог вероятности для рекомендации услуги. Таким образом, если услуга с максимальной вероятностью для данного абонента тем не менее, низка (порог необходимо подбирать ориентируюсь на потребности бизнеса), услугу не стоит подключать. Это позволит избежать негативного эффекта снижения лояльности клиентов от «несработавшей» рекомендации.</a:t>
            </a:r>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374197"/>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450398"/>
            <a:ext cx="2006933" cy="350563"/>
          </a:xfrm>
          <a:prstGeom prst="rect">
            <a:avLst/>
          </a:prstGeom>
        </p:spPr>
      </p:pic>
    </p:spTree>
    <p:extLst>
      <p:ext uri="{BB962C8B-B14F-4D97-AF65-F5344CB8AC3E}">
        <p14:creationId xmlns:p14="http://schemas.microsoft.com/office/powerpoint/2010/main" val="236011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1580" y="2660062"/>
            <a:ext cx="5161019" cy="936154"/>
          </a:xfrm>
          <a:prstGeom prst="rect">
            <a:avLst/>
          </a:prstGeom>
        </p:spPr>
        <p:txBody>
          <a:bodyPr vert="horz" wrap="square" lIns="0" tIns="12700" rIns="0" bIns="0" rtlCol="0">
            <a:spAutoFit/>
          </a:bodyPr>
          <a:lstStyle/>
          <a:p>
            <a:pPr marL="12700">
              <a:lnSpc>
                <a:spcPct val="100000"/>
              </a:lnSpc>
              <a:spcBef>
                <a:spcPts val="100"/>
              </a:spcBef>
            </a:pPr>
            <a:r>
              <a:rPr lang="ru-RU" sz="6000" b="1" spc="335" dirty="0">
                <a:latin typeface="Arial"/>
                <a:cs typeface="Arial"/>
              </a:rPr>
              <a:t>Исходники</a:t>
            </a:r>
            <a:endParaRPr sz="6000" dirty="0">
              <a:latin typeface="Arial"/>
              <a:cs typeface="Arial"/>
            </a:endParaRPr>
          </a:p>
        </p:txBody>
      </p:sp>
      <p:sp>
        <p:nvSpPr>
          <p:cNvPr id="3" name="object 3"/>
          <p:cNvSpPr txBox="1"/>
          <p:nvPr/>
        </p:nvSpPr>
        <p:spPr>
          <a:xfrm>
            <a:off x="448862" y="3909197"/>
            <a:ext cx="1998980" cy="641350"/>
          </a:xfrm>
          <a:prstGeom prst="rect">
            <a:avLst/>
          </a:prstGeom>
        </p:spPr>
        <p:txBody>
          <a:bodyPr vert="horz" wrap="square" lIns="0" tIns="12065" rIns="0" bIns="0" rtlCol="0">
            <a:spAutoFit/>
          </a:bodyPr>
          <a:lstStyle/>
          <a:p>
            <a:pPr marL="12700" marR="5080">
              <a:lnSpc>
                <a:spcPct val="144300"/>
              </a:lnSpc>
              <a:spcBef>
                <a:spcPts val="95"/>
              </a:spcBef>
            </a:pPr>
            <a:r>
              <a:rPr sz="1400" spc="10" dirty="0">
                <a:latin typeface="Trebuchet MS"/>
                <a:cs typeface="Trebuchet MS"/>
                <a:hlinkClick r:id="rId2"/>
              </a:rPr>
              <a:t>e</a:t>
            </a:r>
            <a:r>
              <a:rPr sz="1400" spc="20" dirty="0">
                <a:latin typeface="Trebuchet MS"/>
                <a:cs typeface="Trebuchet MS"/>
                <a:hlinkClick r:id="rId2"/>
              </a:rPr>
              <a:t>v</a:t>
            </a:r>
            <a:r>
              <a:rPr sz="1400" spc="10" dirty="0">
                <a:latin typeface="Trebuchet MS"/>
                <a:cs typeface="Trebuchet MS"/>
                <a:hlinkClick r:id="rId2"/>
              </a:rPr>
              <a:t>en</a:t>
            </a:r>
            <a:r>
              <a:rPr sz="1400" spc="20" dirty="0">
                <a:latin typeface="Trebuchet MS"/>
                <a:cs typeface="Trebuchet MS"/>
                <a:hlinkClick r:id="rId2"/>
              </a:rPr>
              <a:t>t</a:t>
            </a:r>
            <a:r>
              <a:rPr sz="1400" spc="-75" dirty="0">
                <a:latin typeface="Trebuchet MS"/>
                <a:cs typeface="Trebuchet MS"/>
                <a:hlinkClick r:id="rId2"/>
              </a:rPr>
              <a:t>.</a:t>
            </a:r>
            <a:r>
              <a:rPr sz="1400" spc="75" dirty="0">
                <a:latin typeface="Trebuchet MS"/>
                <a:cs typeface="Trebuchet MS"/>
                <a:hlinkClick r:id="rId2"/>
              </a:rPr>
              <a:t>b</a:t>
            </a:r>
            <a:r>
              <a:rPr sz="1400" spc="100" dirty="0">
                <a:latin typeface="Trebuchet MS"/>
                <a:cs typeface="Trebuchet MS"/>
                <a:hlinkClick r:id="rId2"/>
              </a:rPr>
              <a:t>2</a:t>
            </a:r>
            <a:r>
              <a:rPr sz="1400" spc="75" dirty="0">
                <a:latin typeface="Trebuchet MS"/>
                <a:cs typeface="Trebuchet MS"/>
                <a:hlinkClick r:id="rId2"/>
              </a:rPr>
              <a:t>b</a:t>
            </a:r>
            <a:r>
              <a:rPr sz="1400" spc="200" dirty="0">
                <a:latin typeface="Trebuchet MS"/>
                <a:cs typeface="Trebuchet MS"/>
                <a:hlinkClick r:id="rId2"/>
              </a:rPr>
              <a:t>@</a:t>
            </a:r>
            <a:r>
              <a:rPr sz="1400" spc="35" dirty="0">
                <a:latin typeface="Trebuchet MS"/>
                <a:cs typeface="Trebuchet MS"/>
                <a:hlinkClick r:id="rId2"/>
              </a:rPr>
              <a:t>m</a:t>
            </a:r>
            <a:r>
              <a:rPr sz="1400" spc="80" dirty="0">
                <a:latin typeface="Trebuchet MS"/>
                <a:cs typeface="Trebuchet MS"/>
                <a:hlinkClick r:id="rId2"/>
              </a:rPr>
              <a:t>e</a:t>
            </a:r>
            <a:r>
              <a:rPr sz="1400" spc="75" dirty="0">
                <a:latin typeface="Trebuchet MS"/>
                <a:cs typeface="Trebuchet MS"/>
                <a:hlinkClick r:id="rId2"/>
              </a:rPr>
              <a:t>g</a:t>
            </a:r>
            <a:r>
              <a:rPr sz="1400" spc="120" dirty="0">
                <a:latin typeface="Trebuchet MS"/>
                <a:cs typeface="Trebuchet MS"/>
                <a:hlinkClick r:id="rId2"/>
              </a:rPr>
              <a:t>a</a:t>
            </a:r>
            <a:r>
              <a:rPr sz="1400" spc="-5" dirty="0">
                <a:latin typeface="Trebuchet MS"/>
                <a:cs typeface="Trebuchet MS"/>
                <a:hlinkClick r:id="rId2"/>
              </a:rPr>
              <a:t>f</a:t>
            </a:r>
            <a:r>
              <a:rPr sz="1400" spc="10" dirty="0">
                <a:latin typeface="Trebuchet MS"/>
                <a:cs typeface="Trebuchet MS"/>
                <a:hlinkClick r:id="rId2"/>
              </a:rPr>
              <a:t>on</a:t>
            </a:r>
            <a:r>
              <a:rPr sz="1400" spc="15" dirty="0">
                <a:latin typeface="Trebuchet MS"/>
                <a:cs typeface="Trebuchet MS"/>
                <a:hlinkClick r:id="rId2"/>
              </a:rPr>
              <a:t>.</a:t>
            </a:r>
            <a:r>
              <a:rPr sz="1400" spc="-10" dirty="0">
                <a:latin typeface="Trebuchet MS"/>
                <a:cs typeface="Trebuchet MS"/>
                <a:hlinkClick r:id="rId2"/>
              </a:rPr>
              <a:t>r</a:t>
            </a:r>
            <a:r>
              <a:rPr sz="1400" spc="15" dirty="0">
                <a:latin typeface="Trebuchet MS"/>
                <a:cs typeface="Trebuchet MS"/>
                <a:hlinkClick r:id="rId2"/>
              </a:rPr>
              <a:t>u </a:t>
            </a:r>
            <a:r>
              <a:rPr sz="1400" spc="10" dirty="0">
                <a:latin typeface="Trebuchet MS"/>
                <a:cs typeface="Trebuchet MS"/>
              </a:rPr>
              <a:t> </a:t>
            </a:r>
            <a:r>
              <a:rPr sz="1400" spc="20" dirty="0">
                <a:latin typeface="Arial"/>
                <a:cs typeface="Arial"/>
              </a:rPr>
              <a:t>b2b.megafon.ru</a:t>
            </a:r>
            <a:endParaRPr sz="1400">
              <a:latin typeface="Arial"/>
              <a:cs typeface="Arial"/>
            </a:endParaRPr>
          </a:p>
        </p:txBody>
      </p:sp>
      <p:pic>
        <p:nvPicPr>
          <p:cNvPr id="4" name="object 4"/>
          <p:cNvPicPr/>
          <p:nvPr/>
        </p:nvPicPr>
        <p:blipFill>
          <a:blip r:embed="rId3"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pic>
        <p:nvPicPr>
          <p:cNvPr id="8" name="Рисунок 7">
            <a:extLst>
              <a:ext uri="{FF2B5EF4-FFF2-40B4-BE49-F238E27FC236}">
                <a16:creationId xmlns:a16="http://schemas.microsoft.com/office/drawing/2014/main" id="{17C6110C-89FA-4BB3-9961-336C818EB104}"/>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374197"/>
            <a:ext cx="455811" cy="502963"/>
          </a:xfrm>
          <a:prstGeom prst="rect">
            <a:avLst/>
          </a:prstGeom>
        </p:spPr>
      </p:pic>
      <p:pic>
        <p:nvPicPr>
          <p:cNvPr id="9" name="Рисунок 8">
            <a:extLst>
              <a:ext uri="{FF2B5EF4-FFF2-40B4-BE49-F238E27FC236}">
                <a16:creationId xmlns:a16="http://schemas.microsoft.com/office/drawing/2014/main" id="{76A682B3-721C-47B5-AF08-714F28A57B7C}"/>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450398"/>
            <a:ext cx="2006933" cy="3505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321</Words>
  <Application>Microsoft Office PowerPoint</Application>
  <PresentationFormat>Широкоэкранный</PresentationFormat>
  <Paragraphs>61</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Trebuchet MS</vt:lpstr>
      <vt:lpstr>Office Theme</vt:lpstr>
      <vt:lpstr>Финальный проект</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Ignasheva Maria (HQ)</dc:creator>
  <cp:lastModifiedBy>Alexander Kalinichenko</cp:lastModifiedBy>
  <cp:revision>8</cp:revision>
  <dcterms:created xsi:type="dcterms:W3CDTF">2021-11-05T12:58:50Z</dcterms:created>
  <dcterms:modified xsi:type="dcterms:W3CDTF">2021-11-05T16:46:56Z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2021-03-31T00:00:00Z</vt:filetime>
  </property>
  <property fmtid="{D5CDD505-2E9C-101B-9397-08002B2CF9AE}" pid="3" name="Creator">
    <vt:lpwstr>Acrobat PDFMaker 21 for PowerPoint</vt:lpwstr>
  </property>
  <property fmtid="{D5CDD505-2E9C-101B-9397-08002B2CF9AE}" pid="4" name="LastSaved">
    <vt:filetime>2021-11-05T00:00:00Z</vt:filetime>
  </property>
</Properties>
</file>