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975F53-8DAE-408E-B219-7859379F1CC9}">
  <a:tblStyle styleId="{97975F53-8DAE-408E-B219-7859379F1CC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deafix.name/wp-content/uploads/2012/05/Python-7.pdf" TargetMode="External"/><Relationship Id="rId4" Type="http://schemas.openxmlformats.org/officeDocument/2006/relationships/hyperlink" Target="https://metanit.com/python/tutorial/4.3.php" TargetMode="External"/><Relationship Id="rId5" Type="http://schemas.openxmlformats.org/officeDocument/2006/relationships/hyperlink" Target="https://docs.python.org/2/library/csv.html" TargetMode="External"/><Relationship Id="rId6" Type="http://schemas.openxmlformats.org/officeDocument/2006/relationships/hyperlink" Target="https://ru.stackoverflow.com/questions/540972/%D0%A0%D0%B0%D0%B1%D0%BE%D1%82%D0%B0-%D1%81-json-%D0%B2-python" TargetMode="External"/><Relationship Id="rId7" Type="http://schemas.openxmlformats.org/officeDocument/2006/relationships/hyperlink" Target="http://qaru.site/questions/16673/how-to-convert-json-data-into-a-python-ob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Файловое хранение данных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581675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Введение в файловое хранение данных. Использование файлов в формате CSV при сохранении данных. Файлы JSON как средство обмена данными. Работа с YAM</a:t>
            </a:r>
            <a:r>
              <a:rPr lang="ru-RU" sz="2000"/>
              <a:t>-</a:t>
            </a: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файлами в процессе обработки и сохранения данных. </a:t>
            </a:r>
            <a:b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021875" y="765175"/>
            <a:ext cx="6403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Клиент-серверные приложения на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python-logo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511999" y="2464527"/>
            <a:ext cx="9167999" cy="2673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особенности сохранения и обмена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данными с помощью файлов формата: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CSV;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JSON;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YAML.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7072370" y="558314"/>
            <a:ext cx="4056175" cy="3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68" y="283429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CSV и Python 3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672014" y="1521509"/>
            <a:ext cx="2272969" cy="557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0" i="0" lang="ru-RU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2014" y="2183360"/>
            <a:ext cx="3955044" cy="362875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5627058" y="2622743"/>
            <a:ext cx="5965403" cy="2924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Запись и чтение данных.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Разделители в виде запятых и других символов.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Возможность работы с любыми итерируемыми объектами (строками, списками, словарями).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523968" y="283429"/>
            <a:ext cx="5164215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JSON и Python 3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672014" y="1521509"/>
            <a:ext cx="2272969" cy="557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Модуль json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2014" y="2206597"/>
            <a:ext cx="3213495" cy="334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6191794" y="1193841"/>
            <a:ext cx="5212112" cy="557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Конвертация между Python и JSON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713600" y="1568565"/>
            <a:ext cx="2442788" cy="557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Python -&gt; JSON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2"/>
          <p:cNvGraphicFramePr/>
          <p:nvPr/>
        </p:nvGraphicFramePr>
        <p:xfrm>
          <a:off x="7011236" y="2078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{97975F53-8DAE-408E-B219-7859379F1CC9}</a:tableStyleId>
              </a:tblPr>
              <a:tblGrid>
                <a:gridCol w="1719525"/>
                <a:gridCol w="1719525"/>
              </a:tblGrid>
              <a:tr h="1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JSON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dict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list, tuple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int, float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2"/>
          <p:cNvSpPr/>
          <p:nvPr/>
        </p:nvSpPr>
        <p:spPr>
          <a:xfrm>
            <a:off x="5787452" y="2911998"/>
            <a:ext cx="74547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7008052" y="44575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{97975F53-8DAE-408E-B219-7859379F1CC9}</a:tableStyleId>
              </a:tblPr>
              <a:tblGrid>
                <a:gridCol w="1721125"/>
                <a:gridCol w="1721125"/>
              </a:tblGrid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JSON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dict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 (int)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 (real)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float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2"/>
          <p:cNvSpPr/>
          <p:nvPr/>
        </p:nvSpPr>
        <p:spPr>
          <a:xfrm>
            <a:off x="5258772" y="4318685"/>
            <a:ext cx="80124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7815050" y="4108453"/>
            <a:ext cx="2442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JSON -&gt; Python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523968" y="283429"/>
            <a:ext cx="5329678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YAML и Python 3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672014" y="1521509"/>
            <a:ext cx="2272969" cy="557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ru-RU" sz="2400">
                <a:solidFill>
                  <a:srgbClr val="00B050"/>
                </a:solidFill>
              </a:rPr>
              <a:t>YAML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787452" y="2911998"/>
            <a:ext cx="74547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258772" y="4318685"/>
            <a:ext cx="80124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2013" y="2293738"/>
            <a:ext cx="3419048" cy="34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6008914" y="1479760"/>
            <a:ext cx="5212112" cy="557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Отличия от CSV и JSON совсем незначительные…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8772" y="2293738"/>
            <a:ext cx="6076190" cy="34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512000" y="2170800"/>
            <a:ext cx="9789000" cy="343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AutoNum type="arabicPeriod"/>
            </a:pPr>
            <a:r>
              <a:rPr lang="ru-RU" sz="1800">
                <a:solidFill>
                  <a:srgbClr val="2C2D30"/>
                </a:solidFill>
              </a:rPr>
              <a:t>Задание на закрепление знаний по модулю </a:t>
            </a:r>
            <a:r>
              <a:rPr b="1" lang="ru-RU" sz="1800">
                <a:solidFill>
                  <a:srgbClr val="2C2D30"/>
                </a:solidFill>
              </a:rPr>
              <a:t>CSV</a:t>
            </a:r>
            <a:r>
              <a:rPr lang="ru-RU" sz="1800">
                <a:solidFill>
                  <a:srgbClr val="2C2D30"/>
                </a:solidFill>
              </a:rPr>
              <a:t>. Написать скрипт, осуществляющий выборку определенных данных из файлов </a:t>
            </a:r>
            <a:r>
              <a:rPr b="1" lang="ru-RU" sz="1800">
                <a:solidFill>
                  <a:srgbClr val="2C2D30"/>
                </a:solidFill>
              </a:rPr>
              <a:t>info_1.txt</a:t>
            </a:r>
            <a:r>
              <a:rPr lang="ru-RU" sz="1800">
                <a:solidFill>
                  <a:srgbClr val="2C2D30"/>
                </a:solidFill>
              </a:rPr>
              <a:t>, </a:t>
            </a:r>
            <a:r>
              <a:rPr b="1" lang="ru-RU" sz="1800">
                <a:solidFill>
                  <a:srgbClr val="2C2D30"/>
                </a:solidFill>
              </a:rPr>
              <a:t>info_2.txt</a:t>
            </a:r>
            <a:r>
              <a:rPr lang="ru-RU" sz="1800">
                <a:solidFill>
                  <a:srgbClr val="2C2D30"/>
                </a:solidFill>
              </a:rPr>
              <a:t>, </a:t>
            </a:r>
            <a:r>
              <a:rPr b="1" lang="ru-RU" sz="1800">
                <a:solidFill>
                  <a:srgbClr val="2C2D30"/>
                </a:solidFill>
              </a:rPr>
              <a:t>info_3.txt</a:t>
            </a:r>
            <a:r>
              <a:rPr lang="ru-RU" sz="1800">
                <a:solidFill>
                  <a:srgbClr val="2C2D30"/>
                </a:solidFill>
              </a:rPr>
              <a:t> и формирующий новый «отчетный» файл в формате </a:t>
            </a:r>
            <a:r>
              <a:rPr b="1" lang="ru-RU" sz="1800">
                <a:solidFill>
                  <a:srgbClr val="2C2D30"/>
                </a:solidFill>
              </a:rPr>
              <a:t>CSV</a:t>
            </a:r>
            <a:r>
              <a:rPr lang="ru-RU" sz="1800">
                <a:solidFill>
                  <a:srgbClr val="2C2D30"/>
                </a:solidFill>
              </a:rPr>
              <a:t>. 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AutoNum type="arabicPeriod"/>
            </a:pPr>
            <a:r>
              <a:rPr lang="ru-RU" sz="1800">
                <a:solidFill>
                  <a:srgbClr val="2C2D30"/>
                </a:solidFill>
              </a:rPr>
              <a:t>Задание на закрепление знаний по модулю </a:t>
            </a:r>
            <a:r>
              <a:rPr b="1" lang="ru-RU" sz="1800">
                <a:solidFill>
                  <a:srgbClr val="2C2D30"/>
                </a:solidFill>
              </a:rPr>
              <a:t>json</a:t>
            </a:r>
            <a:r>
              <a:rPr lang="ru-RU" sz="1800">
                <a:solidFill>
                  <a:srgbClr val="2C2D30"/>
                </a:solidFill>
              </a:rPr>
              <a:t>. Есть файл </a:t>
            </a:r>
            <a:r>
              <a:rPr b="1" lang="ru-RU" sz="1800">
                <a:solidFill>
                  <a:srgbClr val="2C2D30"/>
                </a:solidFill>
              </a:rPr>
              <a:t>orders</a:t>
            </a:r>
            <a:r>
              <a:rPr lang="ru-RU" sz="1800">
                <a:solidFill>
                  <a:srgbClr val="2C2D30"/>
                </a:solidFill>
              </a:rPr>
              <a:t> в формате </a:t>
            </a:r>
            <a:r>
              <a:rPr b="1" lang="ru-RU" sz="1800">
                <a:solidFill>
                  <a:srgbClr val="2C2D30"/>
                </a:solidFill>
              </a:rPr>
              <a:t>JSON</a:t>
            </a:r>
            <a:r>
              <a:rPr lang="ru-RU" sz="1800">
                <a:solidFill>
                  <a:srgbClr val="2C2D30"/>
                </a:solidFill>
              </a:rPr>
              <a:t> с информацией о заказах. Написать скрипт, автоматизирующий его заполнение данными.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AutoNum type="arabicPeriod"/>
            </a:pPr>
            <a:r>
              <a:rPr lang="ru-RU" sz="1800">
                <a:solidFill>
                  <a:srgbClr val="2C2D30"/>
                </a:solidFill>
              </a:rPr>
              <a:t>Задание на закрепление знаний по модулю </a:t>
            </a:r>
            <a:r>
              <a:rPr b="1" lang="ru-RU" sz="1800"/>
              <a:t>YAML</a:t>
            </a:r>
            <a:r>
              <a:rPr lang="ru-RU" sz="1800">
                <a:solidFill>
                  <a:srgbClr val="2C2D30"/>
                </a:solidFill>
              </a:rPr>
              <a:t>. Написать скрипт, автоматизирующий сохранение данных в файле YAML-формата.</a:t>
            </a:r>
            <a:endParaRPr sz="1800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ru-RU" sz="1800">
                <a:solidFill>
                  <a:srgbClr val="2C2D30"/>
                </a:solidFill>
              </a:rPr>
              <a:t>Подробнее </a:t>
            </a:r>
            <a:r>
              <a:rPr b="1" i="1" lang="ru-RU" sz="1800"/>
              <a:t>практическое</a:t>
            </a:r>
            <a:r>
              <a:rPr b="1" i="1" lang="ru-RU" sz="1800">
                <a:solidFill>
                  <a:srgbClr val="2C2D30"/>
                </a:solidFill>
              </a:rPr>
              <a:t> задание изложено в методичке к уроку 2.</a:t>
            </a:r>
            <a:endParaRPr b="1" i="1"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512000" y="546994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512000" y="1541416"/>
            <a:ext cx="1002360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Python. Работа с данными в различных форматах</a:t>
            </a:r>
            <a:r>
              <a:rPr lang="ru-RU"/>
              <a:t>: </a:t>
            </a:r>
            <a:r>
              <a:rPr b="0" i="0" lang="ru-RU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https://ideafix.name/wp-content/uploads/2012/05/Python-7.pdf</a:t>
            </a:r>
            <a:r>
              <a:rPr lang="ru-RU"/>
              <a:t>.</a:t>
            </a:r>
            <a:endParaRPr b="0" i="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Файлы CSV: </a:t>
            </a:r>
            <a:r>
              <a:rPr b="0" i="0" lang="ru-RU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https://metanit.com/python/tutorial/4.3.php</a:t>
            </a:r>
            <a:r>
              <a:rPr lang="ru-RU"/>
              <a:t>.</a:t>
            </a:r>
            <a:endParaRPr b="0" i="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CSV File Reading and Writing: </a:t>
            </a:r>
            <a:r>
              <a:rPr b="0" i="0" lang="ru-RU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https://docs.python.org/2/library/csv.html</a:t>
            </a:r>
            <a:r>
              <a:rPr lang="ru-RU"/>
              <a:t>.</a:t>
            </a:r>
            <a:endParaRPr b="0" i="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с  JSON в Python: </a:t>
            </a:r>
            <a:r>
              <a:rPr b="0" i="0" lang="ru-RU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https://ru.stackoverflow.com/questions/540972/Работа-с-json-в-python</a:t>
            </a:r>
            <a:r>
              <a:rPr lang="ru-RU"/>
              <a:t>.</a:t>
            </a:r>
            <a:endParaRPr b="0" i="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преобразовать данные JSON в объект Python: </a:t>
            </a:r>
            <a:r>
              <a:rPr b="0" i="0" lang="ru-RU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http://qaru.site/questions/16673/how-to-convert-json-data-into-a-python-object</a:t>
            </a:r>
            <a:r>
              <a:rPr lang="ru-RU"/>
              <a:t>.</a:t>
            </a:r>
            <a:endParaRPr b="0" i="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