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bg>
      <p:bgPr>
        <a:solidFill>
          <a:srgbClr val="E9EDF4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303837" y="4581525"/>
            <a:ext cx="6121400" cy="151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5303837" y="2276475"/>
            <a:ext cx="6121400" cy="23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5303837" y="760412"/>
            <a:ext cx="6121401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5303837" y="1520825"/>
            <a:ext cx="6121401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/>
          <p:nvPr>
            <p:ph idx="4" type="pic"/>
          </p:nvPr>
        </p:nvSpPr>
        <p:spPr>
          <a:xfrm>
            <a:off x="766762" y="1520823"/>
            <a:ext cx="3781425" cy="3816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объекта">
  <p:cSld name="Заголовок три объекта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1139824" y="2633321"/>
            <a:ext cx="3048364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2" type="body"/>
          </p:nvPr>
        </p:nvSpPr>
        <p:spPr>
          <a:xfrm>
            <a:off x="8003813" y="2633321"/>
            <a:ext cx="305507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3" type="body"/>
          </p:nvPr>
        </p:nvSpPr>
        <p:spPr>
          <a:xfrm>
            <a:off x="4548187" y="2633322"/>
            <a:ext cx="309562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1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объекта">
  <p:cSld name="Три объекта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1139824" y="760412"/>
            <a:ext cx="3048364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2" type="body"/>
          </p:nvPr>
        </p:nvSpPr>
        <p:spPr>
          <a:xfrm>
            <a:off x="8003813" y="760412"/>
            <a:ext cx="305507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3" type="body"/>
          </p:nvPr>
        </p:nvSpPr>
        <p:spPr>
          <a:xfrm>
            <a:off x="4548187" y="760412"/>
            <a:ext cx="309562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2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4 объекта">
  <p:cSld name="Заголовок и 4 объекта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766762" y="760412"/>
            <a:ext cx="1065847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766764" y="2633322"/>
            <a:ext cx="239399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2" type="body"/>
          </p:nvPr>
        </p:nvSpPr>
        <p:spPr>
          <a:xfrm>
            <a:off x="6276001" y="2633322"/>
            <a:ext cx="238888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3" type="body"/>
          </p:nvPr>
        </p:nvSpPr>
        <p:spPr>
          <a:xfrm>
            <a:off x="3520764" y="2633322"/>
            <a:ext cx="239523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4" type="body"/>
          </p:nvPr>
        </p:nvSpPr>
        <p:spPr>
          <a:xfrm>
            <a:off x="9024888" y="2633321"/>
            <a:ext cx="240034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3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объекта">
  <p:cSld name="4 объекта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766764" y="760412"/>
            <a:ext cx="239399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2" type="body"/>
          </p:nvPr>
        </p:nvSpPr>
        <p:spPr>
          <a:xfrm>
            <a:off x="6276001" y="760412"/>
            <a:ext cx="238888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3" type="body"/>
          </p:nvPr>
        </p:nvSpPr>
        <p:spPr>
          <a:xfrm>
            <a:off x="3520764" y="760412"/>
            <a:ext cx="239523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4" type="body"/>
          </p:nvPr>
        </p:nvSpPr>
        <p:spPr>
          <a:xfrm>
            <a:off x="9024888" y="760412"/>
            <a:ext cx="240034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4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вадратная каритнка с подписью">
  <p:cSld name="Квадратная каритнка с подписью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7656513" y="3022950"/>
            <a:ext cx="3779836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7656513" y="755650"/>
            <a:ext cx="3779836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5"/>
          <p:cNvSpPr/>
          <p:nvPr>
            <p:ph idx="3" type="pic"/>
          </p:nvPr>
        </p:nvSpPr>
        <p:spPr>
          <a:xfrm>
            <a:off x="0" y="0"/>
            <a:ext cx="689948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ая каритнка с подписью">
  <p:cSld name="Вертикальная каритнка с подписью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096001" y="3022950"/>
            <a:ext cx="5340350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096001" y="755650"/>
            <a:ext cx="534035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6"/>
          <p:cNvSpPr/>
          <p:nvPr>
            <p:ph idx="3" type="pic"/>
          </p:nvPr>
        </p:nvSpPr>
        <p:spPr>
          <a:xfrm>
            <a:off x="0" y="0"/>
            <a:ext cx="534035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оризонтальная каритнка с подписью">
  <p:cSld name="Горизонтальная каритнка с подписью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6888163" y="3022950"/>
            <a:ext cx="4548187" cy="231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2" type="body"/>
          </p:nvPr>
        </p:nvSpPr>
        <p:spPr>
          <a:xfrm>
            <a:off x="6888163" y="1520824"/>
            <a:ext cx="4548187" cy="150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7"/>
          <p:cNvSpPr/>
          <p:nvPr>
            <p:ph idx="3" type="pic"/>
          </p:nvPr>
        </p:nvSpPr>
        <p:spPr>
          <a:xfrm>
            <a:off x="759597" y="1520824"/>
            <a:ext cx="5336401" cy="381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7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524000" y="1520825"/>
            <a:ext cx="9148798" cy="381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два объекта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512000" y="743125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511999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276000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сравнение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512000" y="760412"/>
            <a:ext cx="9167999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512000" y="2636475"/>
            <a:ext cx="4404000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1512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276000" y="2633318"/>
            <a:ext cx="4404000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276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>
  <p:cSld name="Сравнение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512000" y="760412"/>
            <a:ext cx="4404000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1512000" y="1877668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275998" y="757256"/>
            <a:ext cx="4404000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276000" y="1877668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>
  <p:cSld name="Два объекта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12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6276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подзаголоавка с объектами">
  <p:cSld name="Заголовок три подзаголоавка с объектами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1139824" y="2636475"/>
            <a:ext cx="3048364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139824" y="3753732"/>
            <a:ext cx="3048364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3" type="body"/>
          </p:nvPr>
        </p:nvSpPr>
        <p:spPr>
          <a:xfrm>
            <a:off x="8003813" y="2633321"/>
            <a:ext cx="305507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4" type="body"/>
          </p:nvPr>
        </p:nvSpPr>
        <p:spPr>
          <a:xfrm>
            <a:off x="8003813" y="3753732"/>
            <a:ext cx="3055075" cy="1979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5" type="body"/>
          </p:nvPr>
        </p:nvSpPr>
        <p:spPr>
          <a:xfrm>
            <a:off x="4548187" y="263332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6" type="body"/>
          </p:nvPr>
        </p:nvSpPr>
        <p:spPr>
          <a:xfrm>
            <a:off x="4548187" y="3753732"/>
            <a:ext cx="3095625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 трех объектов">
  <p:cSld name="Сравнение трех объектов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139824" y="760412"/>
            <a:ext cx="3048364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1139824" y="1877668"/>
            <a:ext cx="3048364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3" type="body"/>
          </p:nvPr>
        </p:nvSpPr>
        <p:spPr>
          <a:xfrm>
            <a:off x="8003813" y="757258"/>
            <a:ext cx="305507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4" type="body"/>
          </p:nvPr>
        </p:nvSpPr>
        <p:spPr>
          <a:xfrm>
            <a:off x="8003813" y="1877668"/>
            <a:ext cx="305507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5" type="body"/>
          </p:nvPr>
        </p:nvSpPr>
        <p:spPr>
          <a:xfrm>
            <a:off x="4548187" y="76041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6" type="body"/>
          </p:nvPr>
        </p:nvSpPr>
        <p:spPr>
          <a:xfrm>
            <a:off x="4548187" y="1877668"/>
            <a:ext cx="309562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0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3998" y="760412"/>
            <a:ext cx="9132888" cy="1520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3999" y="2636475"/>
            <a:ext cx="9132890" cy="30963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foxtools.ru/Unicode" TargetMode="External"/><Relationship Id="rId4" Type="http://schemas.openxmlformats.org/officeDocument/2006/relationships/hyperlink" Target="https://www.branah.com/unicode-converter" TargetMode="External"/><Relationship Id="rId5" Type="http://schemas.openxmlformats.org/officeDocument/2006/relationships/hyperlink" Target="http://iguania.ru/article/ram" TargetMode="External"/><Relationship Id="rId6" Type="http://schemas.openxmlformats.org/officeDocument/2006/relationships/hyperlink" Target="https://www.ibm.com/support/knowledgecenter/ru/SSEPGG_9.1.0/com.ibm.db2.udb.admin.doc/doc/c0004816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gif"/><Relationship Id="rId9" Type="http://schemas.openxmlformats.org/officeDocument/2006/relationships/image" Target="../media/image14.gif"/><Relationship Id="rId5" Type="http://schemas.openxmlformats.org/officeDocument/2006/relationships/image" Target="../media/image17.gif"/><Relationship Id="rId6" Type="http://schemas.openxmlformats.org/officeDocument/2006/relationships/image" Target="../media/image13.gif"/><Relationship Id="rId7" Type="http://schemas.openxmlformats.org/officeDocument/2006/relationships/image" Target="../media/image11.gif"/><Relationship Id="rId8" Type="http://schemas.openxmlformats.org/officeDocument/2006/relationships/image" Target="../media/image1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4294967295" type="ctrTitle"/>
          </p:nvPr>
        </p:nvSpPr>
        <p:spPr>
          <a:xfrm>
            <a:off x="5303837" y="2276475"/>
            <a:ext cx="61215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Концепции хранения информации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5303837" y="4764405"/>
            <a:ext cx="6121400" cy="151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</a:pPr>
            <a:r>
              <a:rPr b="0" i="0" lang="ru-RU" sz="20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Особенности хранения символов в памяти компьютера. Недостатки кодировки ASCII. Введение в кодировку Unicode. Unicode в Python 3. Конвертация байтов и строк. Примеры. Ошибки преобразования.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</a:pPr>
            <a:br>
              <a:rPr b="0" i="0" lang="ru-RU" sz="20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rgbClr val="99A8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5147425" y="765175"/>
            <a:ext cx="6277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99A8B7"/>
                </a:solidFill>
              </a:rPr>
              <a:t>Клиент-серверные приложения на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5303837" y="152082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1</a:t>
            </a:r>
            <a:endParaRPr b="1" i="0" sz="2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admin\Desktop\python-logo.png"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376" y="955299"/>
            <a:ext cx="4134770" cy="413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1512000" y="1464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/>
              <a:t>Практическое</a:t>
            </a: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7225" y="1299075"/>
            <a:ext cx="6625224" cy="496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/>
              <a:t>Практическое</a:t>
            </a: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1512000" y="2170800"/>
            <a:ext cx="9789000" cy="343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445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ru-RU" sz="1800">
                <a:solidFill>
                  <a:srgbClr val="000000"/>
                </a:solidFill>
              </a:rPr>
              <a:t>Каждое из слов «разработка», «сокет», «декоратор» представить в строковом формате и проверить тип и содержание соответствующих переменных. Затем с помощью онлайн-конвертера преобразовать строковые представление в формат </a:t>
            </a: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Unicode</a:t>
            </a:r>
            <a:r>
              <a:rPr lang="ru-RU" sz="1800">
                <a:solidFill>
                  <a:srgbClr val="000000"/>
                </a:solidFill>
              </a:rPr>
              <a:t> и также проверить тип и содержимое переменных.</a:t>
            </a:r>
            <a:endParaRPr sz="1800">
              <a:solidFill>
                <a:srgbClr val="000000"/>
              </a:solidFill>
            </a:endParaRPr>
          </a:p>
          <a:p>
            <a:pPr indent="-4445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ru-RU" sz="1800">
                <a:solidFill>
                  <a:srgbClr val="000000"/>
                </a:solidFill>
              </a:rPr>
              <a:t>Каждое из слов «class», «function», «method» записать в байтовом типе без преобразования в последовательность кодов (не используя методы </a:t>
            </a:r>
            <a:r>
              <a:rPr b="1" lang="ru-RU" sz="1800">
                <a:solidFill>
                  <a:srgbClr val="000000"/>
                </a:solidFill>
              </a:rPr>
              <a:t>encode</a:t>
            </a:r>
            <a:r>
              <a:rPr lang="ru-RU" sz="1800">
                <a:solidFill>
                  <a:srgbClr val="000000"/>
                </a:solidFill>
              </a:rPr>
              <a:t> и </a:t>
            </a:r>
            <a:r>
              <a:rPr b="1" lang="ru-RU" sz="1800">
                <a:solidFill>
                  <a:srgbClr val="000000"/>
                </a:solidFill>
              </a:rPr>
              <a:t>decode</a:t>
            </a:r>
            <a:r>
              <a:rPr lang="ru-RU" sz="1800">
                <a:solidFill>
                  <a:srgbClr val="000000"/>
                </a:solidFill>
              </a:rPr>
              <a:t>) и определить тип, содержимое и длину соответствующих переменных.</a:t>
            </a:r>
            <a:endParaRPr sz="1800">
              <a:solidFill>
                <a:srgbClr val="000000"/>
              </a:solidFill>
            </a:endParaRPr>
          </a:p>
          <a:p>
            <a:pPr indent="-4445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ru-RU" sz="1800">
                <a:solidFill>
                  <a:srgbClr val="000000"/>
                </a:solidFill>
              </a:rPr>
              <a:t>Определить, какие из слов «attribute», «класс», «функция», «type» невозможно записать в байтовом типе.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/>
              <a:t>Практическое</a:t>
            </a: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 (продолжение)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1512000" y="2473236"/>
            <a:ext cx="9789000" cy="31525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445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4"/>
            </a:pPr>
            <a:r>
              <a:rPr lang="ru-RU" sz="1800">
                <a:solidFill>
                  <a:srgbClr val="000000"/>
                </a:solidFill>
              </a:rPr>
              <a:t>Преобразовать слова «разработка», «администрирование», «protocol», «standard» из строкового представления в байтовое и выполнить обратное преобразование (используя методы </a:t>
            </a:r>
            <a:r>
              <a:rPr b="1" lang="ru-RU" sz="1800">
                <a:solidFill>
                  <a:srgbClr val="000000"/>
                </a:solidFill>
              </a:rPr>
              <a:t>encode</a:t>
            </a:r>
            <a:r>
              <a:rPr lang="ru-RU" sz="1800">
                <a:solidFill>
                  <a:srgbClr val="000000"/>
                </a:solidFill>
              </a:rPr>
              <a:t> и </a:t>
            </a:r>
            <a:r>
              <a:rPr b="1" lang="ru-RU" sz="1800">
                <a:solidFill>
                  <a:srgbClr val="000000"/>
                </a:solidFill>
              </a:rPr>
              <a:t>decode</a:t>
            </a:r>
            <a:r>
              <a:rPr lang="ru-RU" sz="1800">
                <a:solidFill>
                  <a:srgbClr val="000000"/>
                </a:solidFill>
              </a:rPr>
              <a:t>).</a:t>
            </a:r>
            <a:endParaRPr sz="1800">
              <a:solidFill>
                <a:srgbClr val="000000"/>
              </a:solidFill>
            </a:endParaRPr>
          </a:p>
          <a:p>
            <a:pPr indent="-4445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4"/>
            </a:pPr>
            <a:r>
              <a:rPr lang="ru-RU" sz="1800">
                <a:solidFill>
                  <a:srgbClr val="000000"/>
                </a:solidFill>
              </a:rPr>
              <a:t>Выполнить пинг веб-ресурсов yandex.ru, youtube.com и преобразовать результаты из байтовового в строковый тип на кириллице.</a:t>
            </a:r>
            <a:endParaRPr sz="1800">
              <a:solidFill>
                <a:srgbClr val="000000"/>
              </a:solidFill>
            </a:endParaRPr>
          </a:p>
          <a:p>
            <a:pPr indent="-4445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AutoNum type="arabicPeriod" startAt="4"/>
            </a:pPr>
            <a:r>
              <a:rPr lang="ru-RU" sz="1800">
                <a:solidFill>
                  <a:srgbClr val="000000"/>
                </a:solidFill>
              </a:rPr>
              <a:t>Создать текстовый файл </a:t>
            </a:r>
            <a:r>
              <a:rPr b="1" lang="ru-RU" sz="1800">
                <a:solidFill>
                  <a:srgbClr val="000000"/>
                </a:solidFill>
              </a:rPr>
              <a:t>test_file.txt</a:t>
            </a:r>
            <a:r>
              <a:rPr lang="ru-RU" sz="1800">
                <a:solidFill>
                  <a:srgbClr val="000000"/>
                </a:solidFill>
              </a:rPr>
              <a:t>, заполнить его тремя строками: «сетевое программирование», «сокет», «декоратор». Проверить кодировку файла по умолчанию. Принудительно открыть файл в формате </a:t>
            </a: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Unicode</a:t>
            </a:r>
            <a:r>
              <a:rPr lang="ru-RU" sz="1800">
                <a:solidFill>
                  <a:srgbClr val="000000"/>
                </a:solidFill>
              </a:rPr>
              <a:t> и вывести его содержимое.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1512000" y="546994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Дополнительные материалы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1"/>
          <p:cNvSpPr txBox="1"/>
          <p:nvPr>
            <p:ph idx="1" type="body"/>
          </p:nvPr>
        </p:nvSpPr>
        <p:spPr>
          <a:xfrm>
            <a:off x="1512000" y="1428206"/>
            <a:ext cx="10023600" cy="4502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Таблица символов Юникода: </a:t>
            </a:r>
            <a:r>
              <a:rPr b="0" i="0" lang="ru-RU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http://foxtools.ru/Unicode</a:t>
            </a:r>
            <a:r>
              <a:rPr lang="ru-RU" sz="2400"/>
              <a:t>.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Юникод-конвертер: </a:t>
            </a:r>
            <a:r>
              <a:rPr b="0" i="0" lang="ru-RU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https://www.branah.com/unicode-converter</a:t>
            </a:r>
            <a:r>
              <a:rPr lang="ru-RU" sz="2400"/>
              <a:t>.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Устройство оперативной памяти компьютер</a:t>
            </a:r>
            <a:r>
              <a:rPr lang="ru-RU" sz="2400"/>
              <a:t>:</a:t>
            </a: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http://iguania.ru/article/ram</a:t>
            </a:r>
            <a:r>
              <a:rPr lang="ru-RU" sz="2400"/>
              <a:t>.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Кодировка символов Юникод</a:t>
            </a:r>
            <a:r>
              <a:rPr lang="ru-RU" sz="2400"/>
              <a:t>: </a:t>
            </a:r>
            <a:r>
              <a:rPr b="0" i="0" lang="ru-RU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https://www.ibm.com/support/knowledgecenter/ru/SSEPGG_9.1.0/com.ibm.db2.udb.admin.doc/doc/c0004816.htm</a:t>
            </a:r>
            <a:r>
              <a:rPr lang="ru-RU" sz="2400"/>
              <a:t>.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1511999" y="2464527"/>
            <a:ext cx="9167999" cy="2673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Понять: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 символы хранятся в памяти компьютера;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Почему кодировки ASCII оказалось недостаточно;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Что такое стандарт Unicode и как он реализован в Python 3;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 выполнять конвертацию данных между форматами.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16583" r="20288" t="0"/>
          <a:stretch/>
        </p:blipFill>
        <p:spPr>
          <a:xfrm>
            <a:off x="8402348" y="307323"/>
            <a:ext cx="3074550" cy="25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1523968" y="283429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 сети гуляют… байты, хотя мы видим символы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 amt="84000"/>
          </a:blip>
          <a:srcRect b="0" l="0" r="0" t="0"/>
          <a:stretch/>
        </p:blipFill>
        <p:spPr>
          <a:xfrm>
            <a:off x="867513" y="1895525"/>
            <a:ext cx="10456972" cy="340327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7900" y="1895525"/>
            <a:ext cx="1008175" cy="114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53648" y="1986391"/>
            <a:ext cx="8477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88525" y="4095239"/>
            <a:ext cx="1289375" cy="637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07750" y="3789449"/>
            <a:ext cx="18573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76350" y="3309474"/>
            <a:ext cx="1396500" cy="7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06525" y="2625974"/>
            <a:ext cx="1731450" cy="5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61300" y="4384398"/>
            <a:ext cx="1652950" cy="14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Кодировка ASCII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1512000" y="988175"/>
            <a:ext cx="9168000" cy="49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b="0" i="0" lang="ru-RU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Недостатки: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t/>
            </a:r>
            <a:endParaRPr sz="2400"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Работает только с 256 символами;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Строгая привязка шрифтов;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Сложность конвертации между форматами;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Сложность использования на ПК с различными ОС;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Невозможность использования с неалфавитными системами письма.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6750" y="891658"/>
            <a:ext cx="2609188" cy="2609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Стандарт Unicode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5630097" y="4055639"/>
            <a:ext cx="870857" cy="870857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5031848" y="3631373"/>
            <a:ext cx="21597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Кодовая точка Unicode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6740444" y="4319450"/>
            <a:ext cx="1273159" cy="3309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7439" y="3677600"/>
            <a:ext cx="2286196" cy="161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/>
          <p:nvPr/>
        </p:nvSpPr>
        <p:spPr>
          <a:xfrm>
            <a:off x="4139611" y="4319450"/>
            <a:ext cx="1250996" cy="3309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1428174" y="3323596"/>
            <a:ext cx="30047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Хранение символа в компьютере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0246" y="3477484"/>
            <a:ext cx="2906281" cy="205256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/>
          <p:nvPr/>
        </p:nvSpPr>
        <p:spPr>
          <a:xfrm>
            <a:off x="8078685" y="3070834"/>
            <a:ext cx="32197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Отображение символа на мониторе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1611085" y="1215908"/>
            <a:ext cx="4467498" cy="743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b="0" i="0" lang="ru-RU" sz="3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Для чего он нужен?</a:t>
            </a:r>
            <a:endParaRPr b="0" i="0" sz="3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1611086" y="1909865"/>
            <a:ext cx="8168640" cy="121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b="0" i="0" lang="ru-RU" sz="2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Отделяет символ от его представления в памяти компьютера и отображения на устройстве вывода</a:t>
            </a:r>
            <a:endParaRPr b="0" i="0" sz="28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5262365" y="5136007"/>
            <a:ext cx="17691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Например, U+041F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Кодирование кодовых позиций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1611053" y="1154949"/>
            <a:ext cx="9152741" cy="1649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b="0" i="0" lang="ru-RU" sz="3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Для этого в Unicode применяются кодировки UTF-8 и UTF-16</a:t>
            </a:r>
            <a:endParaRPr b="0" i="0" sz="36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5211" y="2666949"/>
            <a:ext cx="3156400" cy="177427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/>
          <p:nvPr/>
        </p:nvSpPr>
        <p:spPr>
          <a:xfrm>
            <a:off x="3048001" y="4972594"/>
            <a:ext cx="2168434" cy="870857"/>
          </a:xfrm>
          <a:prstGeom prst="flowChartTerminator">
            <a:avLst/>
          </a:prstGeom>
          <a:solidFill>
            <a:schemeClr val="lt2"/>
          </a:solidFill>
          <a:ln cap="flat" cmpd="sng" w="127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UTF-8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7302138" y="4972594"/>
            <a:ext cx="2168434" cy="870857"/>
          </a:xfrm>
          <a:prstGeom prst="flowChartTerminator">
            <a:avLst/>
          </a:prstGeom>
          <a:solidFill>
            <a:schemeClr val="lt2"/>
          </a:solidFill>
          <a:ln cap="flat" cmpd="sng" w="127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UTF-16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24"/>
          <p:cNvCxnSpPr/>
          <p:nvPr/>
        </p:nvCxnSpPr>
        <p:spPr>
          <a:xfrm rot="10800000">
            <a:off x="4685211" y="4441228"/>
            <a:ext cx="0" cy="531366"/>
          </a:xfrm>
          <a:prstGeom prst="straightConnector1">
            <a:avLst/>
          </a:prstGeom>
          <a:noFill/>
          <a:ln cap="flat" cmpd="sng" w="9525">
            <a:solidFill>
              <a:srgbClr val="1178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24"/>
          <p:cNvCxnSpPr/>
          <p:nvPr/>
        </p:nvCxnSpPr>
        <p:spPr>
          <a:xfrm rot="10800000">
            <a:off x="7841611" y="4441228"/>
            <a:ext cx="0" cy="531366"/>
          </a:xfrm>
          <a:prstGeom prst="straightConnector1">
            <a:avLst/>
          </a:prstGeom>
          <a:noFill/>
          <a:ln cap="flat" cmpd="sng" w="9525">
            <a:solidFill>
              <a:srgbClr val="1178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523968" y="52366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Python 3 и Unicode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3600057" y="2436258"/>
            <a:ext cx="1003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8067113" y="2436258"/>
            <a:ext cx="14109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2127168" y="3144143"/>
            <a:ext cx="3968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представление текстовых строк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6883839" y="3144143"/>
            <a:ext cx="37775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представление двоичных данных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095868" y="5143512"/>
            <a:ext cx="232467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bytearray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4458020" y="5851398"/>
            <a:ext cx="3476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изменяемая версия типа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5095868" y="3786190"/>
            <a:ext cx="2500330" cy="500066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5"/>
          <p:cNvSpPr/>
          <p:nvPr/>
        </p:nvSpPr>
        <p:spPr>
          <a:xfrm rot="10800000">
            <a:off x="5024430" y="1857364"/>
            <a:ext cx="2500330" cy="500066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4452926" y="1428736"/>
            <a:ext cx="42148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.decode(&lt;кодировка_исходника&gt;)</a:t>
            </a:r>
            <a:endParaRPr b="1" i="0" sz="18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4381488" y="4286256"/>
            <a:ext cx="45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.encode(&lt;кодировка_назначения&gt;)</a:t>
            </a:r>
            <a:endParaRPr b="1" i="0" sz="18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5"/>
          <p:cNvSpPr/>
          <p:nvPr/>
        </p:nvSpPr>
        <p:spPr>
          <a:xfrm rot="6923164">
            <a:off x="2848097" y="3319987"/>
            <a:ext cx="1148167" cy="2826672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738150" y="5214950"/>
            <a:ext cx="27446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bytearray(строка, кодировка)</a:t>
            </a:r>
            <a:endParaRPr b="1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9024958" y="5357826"/>
            <a:ext cx="22124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bytearray(байт_строка)</a:t>
            </a:r>
            <a:endParaRPr b="1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5"/>
          <p:cNvSpPr/>
          <p:nvPr/>
        </p:nvSpPr>
        <p:spPr>
          <a:xfrm flipH="1" rot="-3766425">
            <a:off x="7780510" y="4382839"/>
            <a:ext cx="2120446" cy="71438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1523968" y="52366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Повторим для закрепления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480" y="2382972"/>
            <a:ext cx="3609760" cy="314697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6"/>
          <p:cNvSpPr txBox="1"/>
          <p:nvPr/>
        </p:nvSpPr>
        <p:spPr>
          <a:xfrm>
            <a:off x="2220687" y="1193193"/>
            <a:ext cx="8168640" cy="121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b="0" i="0" lang="ru-RU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Конвертация из строки в байты и наоборот</a:t>
            </a:r>
            <a:endParaRPr b="0" i="0" sz="2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1523968" y="52366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Таким образом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1628503" y="1170244"/>
            <a:ext cx="9144001" cy="121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b="0" i="0" lang="ru-RU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Обработка данных в Python представляет собой Unicode-сэндвич</a:t>
            </a:r>
            <a:endParaRPr b="0" i="0" sz="2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8503" y="2311400"/>
            <a:ext cx="9523809" cy="3628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Шаблон презентации GB (1)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