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0FF1F-4098-4538-B7E0-F11B4A941C5A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7"/>
            <p14:sldId id="268"/>
            <p14:sldId id="264"/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47" autoAdjust="0"/>
  </p:normalViewPr>
  <p:slideViewPr>
    <p:cSldViewPr>
      <p:cViewPr varScale="1">
        <p:scale>
          <a:sx n="91" d="100"/>
          <a:sy n="91" d="100"/>
        </p:scale>
        <p:origin x="25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E3EB1-AA95-4D9B-9DFC-D5AD269F71BF}" type="datetimeFigureOut">
              <a:rPr lang="ro-RO" smtClean="0"/>
              <a:t>23.05.2025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C679-CC18-4B27-8356-BE0F238E62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637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NotePlan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centralizarea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notitelor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user. 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un user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cu un mail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username-ul </a:t>
            </a:r>
            <a:r>
              <a:rPr lang="en-US" dirty="0" err="1"/>
              <a:t>printr</a:t>
            </a:r>
            <a:r>
              <a:rPr lang="en-US" dirty="0"/>
              <a:t>-un mail de </a:t>
            </a:r>
            <a:r>
              <a:rPr lang="en-US" dirty="0" err="1"/>
              <a:t>verificare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inceputa</a:t>
            </a:r>
            <a:r>
              <a:rPr lang="en-US" dirty="0"/>
              <a:t> din </a:t>
            </a:r>
            <a:r>
              <a:rPr lang="en-US" dirty="0" err="1"/>
              <a:t>anul</a:t>
            </a:r>
            <a:r>
              <a:rPr lang="en-US" dirty="0"/>
              <a:t> II, cand am </a:t>
            </a:r>
            <a:r>
              <a:rPr lang="en-US" dirty="0" err="1"/>
              <a:t>dezvoltat</a:t>
            </a:r>
            <a:r>
              <a:rPr lang="en-US" dirty="0"/>
              <a:t> front-</a:t>
            </a:r>
            <a:r>
              <a:rPr lang="en-US" dirty="0" err="1"/>
              <a:t>endul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backend-ul,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m-am </a:t>
            </a:r>
            <a:r>
              <a:rPr lang="en-US" dirty="0" err="1"/>
              <a:t>focusat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DevOps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0685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cicd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de docker-compose.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domanda</a:t>
            </a:r>
            <a:r>
              <a:rPr lang="en-US" dirty="0"/>
              <a:t> “docker-compose up -build”, </a:t>
            </a:r>
            <a:r>
              <a:rPr lang="en-US" dirty="0" err="1"/>
              <a:t>aplicatia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dependinte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dreapta</a:t>
            </a:r>
            <a:r>
              <a:rPr lang="en-US" dirty="0"/>
              <a:t>-sus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Git action: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se </a:t>
            </a:r>
            <a:r>
              <a:rPr lang="en-US" dirty="0" err="1"/>
              <a:t>linteaza</a:t>
            </a:r>
            <a:r>
              <a:rPr lang="en-US" dirty="0"/>
              <a:t> tot codebase-ul, </a:t>
            </a:r>
            <a:r>
              <a:rPr lang="en-US" dirty="0" err="1"/>
              <a:t>verfica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productie</a:t>
            </a:r>
            <a:r>
              <a:rPr lang="en-US" dirty="0"/>
              <a:t>, </a:t>
            </a:r>
            <a:r>
              <a:rPr lang="en-US" dirty="0" err="1"/>
              <a:t>asteapta</a:t>
            </a:r>
            <a:r>
              <a:rPr lang="en-US" dirty="0"/>
              <a:t> un review de la un developer cu </a:t>
            </a:r>
            <a:r>
              <a:rPr lang="en-US" dirty="0" err="1"/>
              <a:t>permisiuni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da deploy la </a:t>
            </a:r>
            <a:r>
              <a:rPr lang="en-US" dirty="0" err="1"/>
              <a:t>aplicatie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 registry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Mentioneaza</a:t>
            </a:r>
            <a:r>
              <a:rPr lang="en-US" dirty="0"/>
              <a:t> Railway?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dreapta-jos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din </a:t>
            </a:r>
            <a:r>
              <a:rPr lang="en-US" dirty="0" err="1"/>
              <a:t>fisierul</a:t>
            </a:r>
            <a:r>
              <a:rPr lang="en-US" dirty="0"/>
              <a:t> de workflow </a:t>
            </a:r>
            <a:r>
              <a:rPr lang="en-US" dirty="0" err="1"/>
              <a:t>responsabila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incarcarea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 registry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02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 framework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suita</a:t>
            </a:r>
            <a:r>
              <a:rPr lang="en-US" dirty="0"/>
              <a:t> Spring Boot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web, </a:t>
            </a:r>
            <a:r>
              <a:rPr lang="en-US" dirty="0" err="1"/>
              <a:t>impreuna</a:t>
            </a:r>
            <a:r>
              <a:rPr lang="en-US" dirty="0"/>
              <a:t> cu Spring Security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login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Java </a:t>
            </a:r>
            <a:r>
              <a:rPr lang="en-US" dirty="0" err="1"/>
              <a:t>si</a:t>
            </a:r>
            <a:r>
              <a:rPr lang="en-US" dirty="0"/>
              <a:t> IDE-ul Eclipse.</a:t>
            </a:r>
          </a:p>
          <a:p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builduirea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dependintelor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Maven.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73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database am </a:t>
            </a:r>
            <a:r>
              <a:rPr lang="en-US" dirty="0" err="1"/>
              <a:t>folosit</a:t>
            </a:r>
            <a:r>
              <a:rPr lang="en-US" dirty="0"/>
              <a:t> MySQL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efficient,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libraria</a:t>
            </a:r>
            <a:r>
              <a:rPr lang="en-US" dirty="0"/>
              <a:t> Hibernate, care se </a:t>
            </a:r>
            <a:r>
              <a:rPr lang="en-US" dirty="0" err="1"/>
              <a:t>ocupa</a:t>
            </a:r>
            <a:r>
              <a:rPr lang="en-US" dirty="0"/>
              <a:t> de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Spring </a:t>
            </a:r>
            <a:r>
              <a:rPr lang="en-US" dirty="0" err="1"/>
              <a:t>si</a:t>
            </a:r>
            <a:r>
              <a:rPr lang="en-US" dirty="0"/>
              <a:t> SQL.</a:t>
            </a:r>
          </a:p>
          <a:p>
            <a:pPr marL="0" indent="0">
              <a:buFontTx/>
              <a:buNone/>
            </a:pPr>
            <a:r>
              <a:rPr lang="en-US" dirty="0"/>
              <a:t>- Ca </a:t>
            </a:r>
            <a:r>
              <a:rPr lang="en-US" dirty="0" err="1"/>
              <a:t>sa</a:t>
            </a:r>
            <a:r>
              <a:rPr lang="en-US" dirty="0"/>
              <a:t> fac debugging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,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workbench </a:t>
            </a:r>
            <a:r>
              <a:rPr lang="en-US" dirty="0" err="1"/>
              <a:t>pentru</a:t>
            </a:r>
            <a:r>
              <a:rPr lang="en-US" dirty="0"/>
              <a:t> desktop. </a:t>
            </a:r>
            <a:r>
              <a:rPr lang="en-US" dirty="0" err="1"/>
              <a:t>Aici</a:t>
            </a:r>
            <a:r>
              <a:rPr lang="en-US" dirty="0"/>
              <a:t> am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monitoriza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tabelele</a:t>
            </a:r>
            <a:r>
              <a:rPr lang="en-US" dirty="0"/>
              <a:t> create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383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versionarea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GitHub</a:t>
            </a:r>
            <a:r>
              <a:rPr lang="ro-RO" dirty="0"/>
              <a:t> si </a:t>
            </a:r>
            <a:r>
              <a:rPr lang="ro-RO"/>
              <a:t>Trello</a:t>
            </a:r>
            <a:r>
              <a:rPr lang="en-US"/>
              <a:t>.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L-am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cicd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workflow de deployment </a:t>
            </a:r>
            <a:r>
              <a:rPr lang="en-US" dirty="0" err="1"/>
              <a:t>automatizat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lintare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lansarea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am </a:t>
            </a:r>
            <a:r>
              <a:rPr lang="en-US" dirty="0" err="1"/>
              <a:t>folosit</a:t>
            </a:r>
            <a:r>
              <a:rPr lang="en-US" dirty="0"/>
              <a:t> docker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urcata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registry</a:t>
            </a:r>
          </a:p>
          <a:p>
            <a:pPr marL="0" indent="0">
              <a:buFontTx/>
              <a:buNone/>
            </a:pPr>
            <a:r>
              <a:rPr lang="en-US" dirty="0"/>
              <a:t>- Si am </a:t>
            </a:r>
            <a:r>
              <a:rPr lang="en-US" dirty="0" err="1"/>
              <a:t>folosit</a:t>
            </a:r>
            <a:r>
              <a:rPr lang="en-US" dirty="0"/>
              <a:t> Docker-compose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creea</a:t>
            </a:r>
            <a:r>
              <a:rPr lang="en-US" dirty="0"/>
              <a:t> un deployment multi-container,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springboot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de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Acesta</a:t>
            </a:r>
            <a:r>
              <a:rPr lang="en-US" dirty="0"/>
              <a:t> face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pe dispositive care </a:t>
            </a:r>
            <a:r>
              <a:rPr lang="en-US" dirty="0" err="1"/>
              <a:t>poate</a:t>
            </a:r>
            <a:r>
              <a:rPr lang="en-US" dirty="0"/>
              <a:t> nu au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instalat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254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unelte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Prima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VisualVM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am </a:t>
            </a:r>
            <a:r>
              <a:rPr lang="en-US" dirty="0" err="1"/>
              <a:t>facut</a:t>
            </a:r>
            <a:r>
              <a:rPr lang="en-US" dirty="0"/>
              <a:t> profiling,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cate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consuma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interactioneaza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Jmeter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raspuns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request-urile HTTP: </a:t>
            </a:r>
            <a:r>
              <a:rPr lang="en-US" dirty="0" err="1"/>
              <a:t>logare</a:t>
            </a:r>
            <a:r>
              <a:rPr lang="en-US" dirty="0"/>
              <a:t>, </a:t>
            </a:r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notite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Iar</a:t>
            </a:r>
            <a:r>
              <a:rPr lang="en-US" dirty="0"/>
              <a:t> ultima </a:t>
            </a:r>
            <a:r>
              <a:rPr lang="en-US" dirty="0" err="1"/>
              <a:t>este</a:t>
            </a:r>
            <a:r>
              <a:rPr lang="en-US" dirty="0"/>
              <a:t> Junit, pe care am </a:t>
            </a:r>
            <a:r>
              <a:rPr lang="en-US" dirty="0" err="1"/>
              <a:t>folosit</a:t>
            </a:r>
            <a:r>
              <a:rPr lang="en-US" dirty="0"/>
              <a:t>-o </a:t>
            </a:r>
            <a:r>
              <a:rPr lang="en-US" dirty="0" err="1"/>
              <a:t>pentru</a:t>
            </a:r>
            <a:r>
              <a:rPr lang="en-US" dirty="0"/>
              <a:t> teste </a:t>
            </a:r>
            <a:r>
              <a:rPr lang="en-US" dirty="0" err="1"/>
              <a:t>unitare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31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 </a:t>
            </a:r>
            <a:r>
              <a:rPr lang="en-US" dirty="0" err="1"/>
              <a:t>acest</a:t>
            </a:r>
            <a:r>
              <a:rPr lang="en-US" dirty="0"/>
              <a:t> slide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ansamblu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web:</a:t>
            </a:r>
          </a:p>
          <a:p>
            <a:pPr marL="171450" indent="-171450">
              <a:buFontTx/>
              <a:buChar char="-"/>
            </a:pPr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 sunt </a:t>
            </a:r>
            <a:r>
              <a:rPr lang="en-US" dirty="0" err="1"/>
              <a:t>paginile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frontend, </a:t>
            </a:r>
            <a:r>
              <a:rPr lang="en-US" dirty="0" err="1"/>
              <a:t>facute</a:t>
            </a:r>
            <a:r>
              <a:rPr lang="en-US" dirty="0"/>
              <a:t> cu HTML </a:t>
            </a:r>
            <a:r>
              <a:rPr lang="en-US" dirty="0" err="1"/>
              <a:t>simplu</a:t>
            </a:r>
            <a:r>
              <a:rPr lang="en-US" dirty="0"/>
              <a:t>, JavaScript </a:t>
            </a:r>
            <a:r>
              <a:rPr lang="en-US" dirty="0" err="1"/>
              <a:t>si</a:t>
            </a:r>
            <a:r>
              <a:rPr lang="en-US" dirty="0"/>
              <a:t> CSS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Singurele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care 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(pa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) sunt </a:t>
            </a:r>
            <a:r>
              <a:rPr lang="en-US" dirty="0" err="1"/>
              <a:t>paginile</a:t>
            </a:r>
            <a:r>
              <a:rPr lang="en-US" dirty="0"/>
              <a:t> de example-dashboard </a:t>
            </a:r>
            <a:r>
              <a:rPr lang="en-US" dirty="0" err="1"/>
              <a:t>si</a:t>
            </a:r>
            <a:r>
              <a:rPr lang="en-US" dirty="0"/>
              <a:t> health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Example-dashboard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normala</a:t>
            </a:r>
            <a:r>
              <a:rPr lang="en-US" dirty="0"/>
              <a:t> de dashboard, care are </a:t>
            </a:r>
            <a:r>
              <a:rPr lang="en-US" dirty="0" err="1"/>
              <a:t>adaugate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notite</a:t>
            </a:r>
            <a:r>
              <a:rPr lang="en-US" dirty="0"/>
              <a:t> default, ca </a:t>
            </a:r>
            <a:r>
              <a:rPr lang="en-US" dirty="0" err="1"/>
              <a:t>utilizatoru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cum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aplicatia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Pagina</a:t>
            </a:r>
            <a:r>
              <a:rPr lang="en-US" dirty="0"/>
              <a:t> de health are </a:t>
            </a:r>
            <a:r>
              <a:rPr lang="en-US" dirty="0" err="1"/>
              <a:t>doar</a:t>
            </a:r>
            <a:r>
              <a:rPr lang="en-US" dirty="0"/>
              <a:t> header-ul HTML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OK in interior.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ca </a:t>
            </a:r>
            <a:r>
              <a:rPr lang="en-US" dirty="0" err="1"/>
              <a:t>aplicatia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lansata</a:t>
            </a:r>
            <a:r>
              <a:rPr lang="en-US" dirty="0"/>
              <a:t> correct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functionala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 sunt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2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care sunt </a:t>
            </a:r>
            <a:r>
              <a:rPr lang="en-US" dirty="0" err="1"/>
              <a:t>accesibile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can </a:t>
            </a:r>
            <a:r>
              <a:rPr lang="en-US" dirty="0" err="1"/>
              <a:t>userul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autentificat</a:t>
            </a:r>
            <a:r>
              <a:rPr lang="en-US" dirty="0"/>
              <a:t>: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dashboard </a:t>
            </a:r>
            <a:r>
              <a:rPr lang="en-US" dirty="0" err="1"/>
              <a:t>propiu-zisa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de backend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Java </a:t>
            </a:r>
            <a:r>
              <a:rPr lang="en-US" dirty="0" err="1"/>
              <a:t>organizate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lor.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Avem</a:t>
            </a:r>
            <a:r>
              <a:rPr lang="en-US" dirty="0"/>
              <a:t> controller, care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la request-urile HTML,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Entities, care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tebelele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relatiile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, precum: repositories, services </a:t>
            </a:r>
            <a:r>
              <a:rPr lang="en-US" dirty="0" err="1"/>
              <a:t>si</a:t>
            </a:r>
            <a:r>
              <a:rPr lang="en-US" dirty="0"/>
              <a:t> security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146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, care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contului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125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paginile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contului</a:t>
            </a:r>
            <a:r>
              <a:rPr lang="en-US" dirty="0"/>
              <a:t>, respective de </a:t>
            </a:r>
            <a:r>
              <a:rPr lang="en-US" dirty="0" err="1"/>
              <a:t>logare</a:t>
            </a:r>
            <a:r>
              <a:rPr lang="en-US" dirty="0"/>
              <a:t>.</a:t>
            </a:r>
          </a:p>
          <a:p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Dashboard pe care am </a:t>
            </a:r>
            <a:r>
              <a:rPr lang="en-US" dirty="0" err="1"/>
              <a:t>plasat</a:t>
            </a:r>
            <a:r>
              <a:rPr lang="en-US" dirty="0"/>
              <a:t>-o pe slide-ul 2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921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 </a:t>
            </a:r>
            <a:r>
              <a:rPr lang="en-US" dirty="0" err="1"/>
              <a:t>acest</a:t>
            </a:r>
            <a:r>
              <a:rPr lang="en-US" dirty="0"/>
              <a:t> slide am </a:t>
            </a:r>
            <a:r>
              <a:rPr lang="en-US" dirty="0" err="1"/>
              <a:t>afisat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teste pe care le-am </a:t>
            </a:r>
            <a:r>
              <a:rPr lang="en-US" dirty="0" err="1"/>
              <a:t>facut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stanga</a:t>
            </a:r>
            <a:r>
              <a:rPr lang="en-US" dirty="0"/>
              <a:t> sunt </a:t>
            </a:r>
            <a:r>
              <a:rPr lang="en-US" dirty="0" err="1"/>
              <a:t>testele</a:t>
            </a:r>
            <a:r>
              <a:rPr lang="en-US" dirty="0"/>
              <a:t> de response time create in </a:t>
            </a:r>
            <a:r>
              <a:rPr lang="en-US" dirty="0" err="1"/>
              <a:t>Jmeter</a:t>
            </a:r>
            <a:r>
              <a:rPr lang="en-US" dirty="0"/>
              <a:t>: se </a:t>
            </a:r>
            <a:r>
              <a:rPr lang="en-US" dirty="0" err="1"/>
              <a:t>incarca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login, se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csrf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logeaza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predefinit</a:t>
            </a:r>
            <a:r>
              <a:rPr lang="en-US" dirty="0"/>
              <a:t>, se </a:t>
            </a:r>
            <a:r>
              <a:rPr lang="en-US" dirty="0" err="1"/>
              <a:t>creaza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notite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delogeaza</a:t>
            </a:r>
            <a:r>
              <a:rPr lang="en-US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dreapta</a:t>
            </a:r>
            <a:r>
              <a:rPr lang="en-US" dirty="0"/>
              <a:t> sunt </a:t>
            </a:r>
            <a:r>
              <a:rPr lang="en-US" dirty="0" err="1"/>
              <a:t>cateva</a:t>
            </a:r>
            <a:r>
              <a:rPr lang="en-US" dirty="0"/>
              <a:t> teste de profiling, precum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contabilizarea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SQL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database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289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UT Sans" panose="00000500000000000000" pitchFamily="50" charset="0"/>
              </a:rPr>
              <a:t>NotePlan</a:t>
            </a:r>
            <a:endParaRPr lang="en-US" b="1" dirty="0">
              <a:latin typeface="UT Sans" panose="00000500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7062" y="161399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" panose="00000500000000000000" pitchFamily="50" charset="0"/>
              </a:rPr>
              <a:t>Nume</a:t>
            </a:r>
            <a:r>
              <a:rPr lang="en-US" sz="2400" dirty="0">
                <a:latin typeface="UT Sans" panose="00000500000000000000" pitchFamily="50" charset="0"/>
              </a:rPr>
              <a:t>: Andrei Bertescu</a:t>
            </a:r>
            <a:endParaRPr lang="en-US" sz="1200" dirty="0">
              <a:latin typeface="UT Sans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F793D3-F582-49FD-B06F-90653E4CD523}"/>
              </a:ext>
            </a:extLst>
          </p:cNvPr>
          <p:cNvSpPr txBox="1"/>
          <p:nvPr/>
        </p:nvSpPr>
        <p:spPr>
          <a:xfrm>
            <a:off x="797062" y="2107715"/>
            <a:ext cx="499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" panose="00000500000000000000" pitchFamily="50" charset="0"/>
              </a:rPr>
              <a:t>Coordonator</a:t>
            </a:r>
            <a:r>
              <a:rPr lang="en-US" sz="2400" dirty="0">
                <a:latin typeface="UT Sans" panose="00000500000000000000" pitchFamily="50" charset="0"/>
              </a:rPr>
              <a:t>: Iulian Gabriel Gavril</a:t>
            </a:r>
            <a:r>
              <a:rPr lang="ro-RO" sz="2400" dirty="0">
                <a:latin typeface="UT Sans" panose="00000500000000000000" pitchFamily="50" charset="0"/>
              </a:rPr>
              <a:t>ă</a:t>
            </a:r>
            <a:endParaRPr lang="en-US" sz="1200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1097614" y="1301688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UT Sans" panose="00000500000000000000" pitchFamily="50" charset="0"/>
              </a:rPr>
              <a:t>TESTARE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28EB6B-7A12-4920-BCD3-178D19A2C788}"/>
              </a:ext>
            </a:extLst>
          </p:cNvPr>
          <p:cNvGrpSpPr/>
          <p:nvPr/>
        </p:nvGrpSpPr>
        <p:grpSpPr>
          <a:xfrm>
            <a:off x="467568" y="2204864"/>
            <a:ext cx="1531753" cy="2973093"/>
            <a:chOff x="6120172" y="989182"/>
            <a:chExt cx="1531753" cy="29730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895A29-B759-4302-891B-CC5681140939}"/>
                </a:ext>
              </a:extLst>
            </p:cNvPr>
            <p:cNvSpPr txBox="1"/>
            <p:nvPr/>
          </p:nvSpPr>
          <p:spPr>
            <a:xfrm>
              <a:off x="6227820" y="989182"/>
              <a:ext cx="131645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4"/>
                </a:buBlip>
              </a:pPr>
              <a:r>
                <a:rPr lang="en-US" sz="2000" dirty="0">
                  <a:latin typeface="UT Sans" pitchFamily="50" charset="0"/>
                </a:rPr>
                <a:t>JMeter</a:t>
              </a:r>
              <a:endParaRPr lang="en-US" dirty="0">
                <a:latin typeface="UT Sans" pitchFamily="50" charset="0"/>
              </a:endParaRPr>
            </a:p>
            <a:p>
              <a:pPr marL="342900" indent="-342900" algn="just">
                <a:buBlip>
                  <a:blip r:embed="rId4"/>
                </a:buBlip>
              </a:pPr>
              <a:endParaRPr lang="en-US" sz="1800" dirty="0">
                <a:latin typeface="UT Sans" pitchFamily="50" charset="0"/>
              </a:endParaRPr>
            </a:p>
            <a:p>
              <a:pPr marL="342900" indent="-342900" algn="just">
                <a:buBlip>
                  <a:blip r:embed="rId4"/>
                </a:buBlip>
              </a:pPr>
              <a:endParaRPr lang="ro-RO" sz="1800" dirty="0">
                <a:latin typeface="UT Sans" pitchFamily="50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764B05-CEE0-4227-8E55-0FF7F36B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172" y="1340768"/>
              <a:ext cx="1531753" cy="262150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BD6F575-6147-489E-9931-2EED75867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751675"/>
            <a:ext cx="4513036" cy="2414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8FF57-B9F0-4270-A7EA-C9FAD235BD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43" y="3429000"/>
            <a:ext cx="6356193" cy="2501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2D58F4-B0FE-42C9-B8C5-9883201FB6C3}"/>
              </a:ext>
            </a:extLst>
          </p:cNvPr>
          <p:cNvSpPr txBox="1"/>
          <p:nvPr/>
        </p:nvSpPr>
        <p:spPr>
          <a:xfrm>
            <a:off x="2450444" y="2951946"/>
            <a:ext cx="1531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VisualVM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7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451142" y="1078135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UT Sans" panose="00000500000000000000" pitchFamily="50" charset="0"/>
              </a:rPr>
              <a:t>GIT ACTIONS</a:t>
            </a:r>
          </a:p>
          <a:p>
            <a:pPr algn="ctr"/>
            <a:r>
              <a:rPr lang="en-US" sz="2800" b="1" dirty="0">
                <a:latin typeface="UT Sans" panose="00000500000000000000" pitchFamily="50" charset="0"/>
              </a:rPr>
              <a:t>DOCKER COMPOSE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798075-77C7-4958-B281-4395DBE3C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/>
          <a:stretch/>
        </p:blipFill>
        <p:spPr>
          <a:xfrm>
            <a:off x="201601" y="2215525"/>
            <a:ext cx="4204294" cy="4102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B5FCF-2FA5-45BD-AD2D-A8707B796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43" y="260648"/>
            <a:ext cx="4618642" cy="3049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18CEE8-B8B4-4DDE-9EA7-2F47D59C3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425050"/>
            <a:ext cx="265961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E5BC1-7FAC-410B-8027-8453954E4015}"/>
              </a:ext>
            </a:extLst>
          </p:cNvPr>
          <p:cNvSpPr txBox="1"/>
          <p:nvPr/>
        </p:nvSpPr>
        <p:spPr>
          <a:xfrm>
            <a:off x="1115616" y="213285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UT Sans" panose="00000500000000000000" pitchFamily="50" charset="0"/>
              </a:rPr>
              <a:t>VA MUL</a:t>
            </a:r>
            <a:r>
              <a:rPr lang="ro-RO" sz="4800" b="1" dirty="0">
                <a:latin typeface="UT Sans" panose="00000500000000000000" pitchFamily="50" charset="0"/>
              </a:rPr>
              <a:t>Ț</a:t>
            </a:r>
            <a:r>
              <a:rPr lang="en-US" sz="4800" b="1" dirty="0">
                <a:latin typeface="UT Sans" panose="00000500000000000000" pitchFamily="50" charset="0"/>
              </a:rPr>
              <a:t>UMESC!</a:t>
            </a:r>
          </a:p>
          <a:p>
            <a:pPr algn="ctr"/>
            <a:endParaRPr lang="en-US" sz="4800" b="1" dirty="0">
              <a:latin typeface="UT Sans" panose="00000500000000000000" pitchFamily="50" charset="0"/>
            </a:endParaRPr>
          </a:p>
          <a:p>
            <a:pPr algn="ctr"/>
            <a:r>
              <a:rPr lang="en-US" sz="4800" b="1" dirty="0">
                <a:latin typeface="UT Sans" panose="00000500000000000000" pitchFamily="50" charset="0"/>
              </a:rPr>
              <a:t>INTREB</a:t>
            </a:r>
            <a:r>
              <a:rPr lang="ro-RO" sz="4800" b="1" dirty="0">
                <a:latin typeface="UT Sans" panose="00000500000000000000" pitchFamily="50" charset="0"/>
              </a:rPr>
              <a:t>Ă</a:t>
            </a:r>
            <a:r>
              <a:rPr lang="en-US" sz="4800" b="1" dirty="0">
                <a:latin typeface="UT Sans" panose="00000500000000000000" pitchFamily="50" charset="0"/>
              </a:rPr>
              <a:t>RI?</a:t>
            </a:r>
            <a:endParaRPr lang="en-US" sz="2800" b="1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F5B07-1870-4106-8990-2192AC551F04}"/>
              </a:ext>
            </a:extLst>
          </p:cNvPr>
          <p:cNvSpPr txBox="1"/>
          <p:nvPr/>
        </p:nvSpPr>
        <p:spPr>
          <a:xfrm>
            <a:off x="2663788" y="398944"/>
            <a:ext cx="399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UT Sans" panose="00000500000000000000" pitchFamily="50" charset="0"/>
              </a:rPr>
              <a:t>INTRODUCERE</a:t>
            </a:r>
            <a:endParaRPr lang="en-US" b="1" dirty="0">
              <a:latin typeface="UT Sans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AD5DB-86CD-49A3-8D49-2B6AECF60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" b="-1754"/>
          <a:stretch/>
        </p:blipFill>
        <p:spPr>
          <a:xfrm>
            <a:off x="702909" y="2010981"/>
            <a:ext cx="7738181" cy="4505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FC53DA-C3C6-4945-8250-ECFF24AF52AF}"/>
              </a:ext>
            </a:extLst>
          </p:cNvPr>
          <p:cNvSpPr txBox="1"/>
          <p:nvPr/>
        </p:nvSpPr>
        <p:spPr>
          <a:xfrm>
            <a:off x="791580" y="1045275"/>
            <a:ext cx="774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UT Sans" panose="00000500000000000000" pitchFamily="50" charset="0"/>
              </a:rPr>
              <a:t>NotePlan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este</a:t>
            </a:r>
            <a:r>
              <a:rPr lang="en-US" sz="2400" dirty="0">
                <a:latin typeface="UT Sans" panose="00000500000000000000" pitchFamily="50" charset="0"/>
              </a:rPr>
              <a:t> o </a:t>
            </a:r>
            <a:r>
              <a:rPr lang="en-US" sz="2400" dirty="0" err="1">
                <a:latin typeface="UT Sans" panose="00000500000000000000" pitchFamily="50" charset="0"/>
              </a:rPr>
              <a:t>aplicație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în</a:t>
            </a:r>
            <a:r>
              <a:rPr lang="en-US" sz="2400" dirty="0">
                <a:latin typeface="UT Sans" panose="00000500000000000000" pitchFamily="50" charset="0"/>
              </a:rPr>
              <a:t> care </a:t>
            </a:r>
            <a:r>
              <a:rPr lang="ro-RO" sz="2400" dirty="0" err="1">
                <a:latin typeface="UT Sans" panose="00000500000000000000" pitchFamily="50" charset="0"/>
              </a:rPr>
              <a:t>îț</a:t>
            </a:r>
            <a:r>
              <a:rPr lang="en-US" sz="2400" dirty="0" err="1">
                <a:latin typeface="UT Sans" panose="00000500000000000000" pitchFamily="50" charset="0"/>
              </a:rPr>
              <a:t>i</a:t>
            </a:r>
            <a:r>
              <a:rPr lang="en-US" sz="2400" dirty="0">
                <a:latin typeface="UT Sans" panose="00000500000000000000" pitchFamily="50" charset="0"/>
              </a:rPr>
              <a:t> po</a:t>
            </a:r>
            <a:r>
              <a:rPr lang="ro-RO" sz="2400" dirty="0">
                <a:latin typeface="UT Sans" panose="00000500000000000000" pitchFamily="50" charset="0"/>
              </a:rPr>
              <a:t>ț</a:t>
            </a:r>
            <a:r>
              <a:rPr lang="en-US" sz="2400" dirty="0" err="1">
                <a:latin typeface="UT Sans" panose="00000500000000000000" pitchFamily="50" charset="0"/>
              </a:rPr>
              <a:t>i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centraliza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toate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evenimentele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și</a:t>
            </a:r>
            <a:r>
              <a:rPr lang="en-US" sz="2400" dirty="0">
                <a:latin typeface="UT Sans" panose="00000500000000000000" pitchFamily="50" charset="0"/>
              </a:rPr>
              <a:t> </a:t>
            </a:r>
            <a:r>
              <a:rPr lang="en-US" sz="2400" dirty="0" err="1">
                <a:latin typeface="UT Sans" panose="00000500000000000000" pitchFamily="50" charset="0"/>
              </a:rPr>
              <a:t>noti</a:t>
            </a:r>
            <a:r>
              <a:rPr lang="ro-RO" sz="2400" dirty="0">
                <a:latin typeface="UT Sans" panose="00000500000000000000" pitchFamily="50" charset="0"/>
              </a:rPr>
              <a:t>ț</a:t>
            </a:r>
            <a:r>
              <a:rPr lang="en-US" sz="2400" dirty="0" err="1">
                <a:latin typeface="UT Sans" panose="00000500000000000000" pitchFamily="50" charset="0"/>
              </a:rPr>
              <a:t>ele</a:t>
            </a:r>
            <a:r>
              <a:rPr lang="en-US" sz="2400" dirty="0">
                <a:latin typeface="UT Sans" panose="00000500000000000000" pitchFamily="50" charset="0"/>
              </a:rPr>
              <a:t>.</a:t>
            </a:r>
            <a:endParaRPr lang="en-US" sz="1200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UT Sans" panose="00000500000000000000" pitchFamily="50" charset="0"/>
              </a:rPr>
              <a:t>UNELTE FOLOSITE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6DC5A1-B6D7-490E-9E62-DF77BC45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1301" y="1016732"/>
            <a:ext cx="2691383" cy="2691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17F4F4-2223-42F7-9C4A-9D292ECD69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31391" r="7569" b="32554"/>
          <a:stretch/>
        </p:blipFill>
        <p:spPr>
          <a:xfrm>
            <a:off x="3450426" y="4797152"/>
            <a:ext cx="4601750" cy="1440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4873" y="1810836"/>
            <a:ext cx="500455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anose="00000500000000000000" pitchFamily="50" charset="0"/>
              </a:rPr>
              <a:t>Java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anose="00000500000000000000" pitchFamily="50" charset="0"/>
              </a:rPr>
              <a:t>Limbajul</a:t>
            </a:r>
            <a:r>
              <a:rPr lang="en-US" dirty="0">
                <a:latin typeface="UT Sans" panose="00000500000000000000" pitchFamily="50" charset="0"/>
              </a:rPr>
              <a:t> principal de </a:t>
            </a:r>
            <a:r>
              <a:rPr lang="en-US" dirty="0" err="1">
                <a:latin typeface="UT Sans" panose="00000500000000000000" pitchFamily="50" charset="0"/>
              </a:rPr>
              <a:t>programare</a:t>
            </a:r>
            <a:endParaRPr lang="en-US" dirty="0">
              <a:latin typeface="UT Sans" panose="00000500000000000000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anose="00000500000000000000" pitchFamily="50" charset="0"/>
              </a:rPr>
              <a:t>Spring Boot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anose="00000500000000000000" pitchFamily="50" charset="0"/>
              </a:rPr>
              <a:t>Framework-ul </a:t>
            </a:r>
            <a:r>
              <a:rPr lang="en-US" dirty="0" err="1">
                <a:latin typeface="UT Sans" panose="00000500000000000000" pitchFamily="50" charset="0"/>
              </a:rPr>
              <a:t>utilizat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pentru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dezvoltarea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alica</a:t>
            </a:r>
            <a:r>
              <a:rPr lang="ro-RO" dirty="0">
                <a:latin typeface="UT Sans" panose="00000500000000000000" pitchFamily="50" charset="0"/>
              </a:rPr>
              <a:t>ț</a:t>
            </a:r>
            <a:r>
              <a:rPr lang="en-US" dirty="0" err="1">
                <a:latin typeface="UT Sans" panose="00000500000000000000" pitchFamily="50" charset="0"/>
              </a:rPr>
              <a:t>iei</a:t>
            </a:r>
            <a:endParaRPr lang="en-US" dirty="0">
              <a:latin typeface="UT Sans" panose="00000500000000000000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anose="00000500000000000000" pitchFamily="50" charset="0"/>
              </a:rPr>
              <a:t>Spring Security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anose="00000500000000000000" pitchFamily="50" charset="0"/>
              </a:rPr>
              <a:t>Gestioneaz</a:t>
            </a:r>
            <a:r>
              <a:rPr lang="ro-RO" dirty="0">
                <a:latin typeface="UT Sans" panose="00000500000000000000" pitchFamily="50" charset="0"/>
              </a:rPr>
              <a:t>ă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autentificarea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ro-RO" dirty="0">
                <a:latin typeface="UT Sans" panose="00000500000000000000" pitchFamily="50" charset="0"/>
              </a:rPr>
              <a:t>ș</a:t>
            </a:r>
            <a:r>
              <a:rPr lang="en-US" dirty="0" err="1">
                <a:latin typeface="UT Sans" panose="00000500000000000000" pitchFamily="50" charset="0"/>
              </a:rPr>
              <a:t>i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autorizarea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utilizatorilor</a:t>
            </a:r>
            <a:endParaRPr lang="en-US" dirty="0">
              <a:latin typeface="UT Sans" panose="00000500000000000000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anose="00000500000000000000" pitchFamily="50" charset="0"/>
              </a:rPr>
              <a:t>Maven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anose="00000500000000000000" pitchFamily="50" charset="0"/>
              </a:rPr>
              <a:t>Gestioneaz</a:t>
            </a:r>
            <a:r>
              <a:rPr lang="ro-RO" dirty="0">
                <a:latin typeface="UT Sans" panose="00000500000000000000" pitchFamily="50" charset="0"/>
              </a:rPr>
              <a:t>ă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dependin</a:t>
            </a:r>
            <a:r>
              <a:rPr lang="ro-RO" dirty="0">
                <a:latin typeface="UT Sans" panose="00000500000000000000" pitchFamily="50" charset="0"/>
              </a:rPr>
              <a:t>ț</a:t>
            </a:r>
            <a:r>
              <a:rPr lang="en-US" dirty="0" err="1">
                <a:latin typeface="UT Sans" panose="00000500000000000000" pitchFamily="50" charset="0"/>
              </a:rPr>
              <a:t>ele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ro-RO" dirty="0">
                <a:latin typeface="UT Sans" panose="00000500000000000000" pitchFamily="50" charset="0"/>
              </a:rPr>
              <a:t>ș</a:t>
            </a:r>
            <a:r>
              <a:rPr lang="en-US" dirty="0" err="1">
                <a:latin typeface="UT Sans" panose="00000500000000000000" pitchFamily="50" charset="0"/>
              </a:rPr>
              <a:t>i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procesul</a:t>
            </a:r>
            <a:r>
              <a:rPr lang="en-US" dirty="0">
                <a:latin typeface="UT Sans" panose="00000500000000000000" pitchFamily="50" charset="0"/>
              </a:rPr>
              <a:t> de build al </a:t>
            </a:r>
            <a:r>
              <a:rPr lang="en-US" dirty="0" err="1">
                <a:latin typeface="UT Sans" panose="00000500000000000000" pitchFamily="50" charset="0"/>
              </a:rPr>
              <a:t>aplica</a:t>
            </a:r>
            <a:r>
              <a:rPr lang="ro-RO" dirty="0">
                <a:latin typeface="UT Sans" panose="00000500000000000000" pitchFamily="50" charset="0"/>
              </a:rPr>
              <a:t>ț</a:t>
            </a:r>
            <a:r>
              <a:rPr lang="en-US" dirty="0" err="1">
                <a:latin typeface="UT Sans" panose="00000500000000000000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en-US" sz="1800" dirty="0">
              <a:latin typeface="UT Sans" panose="00000500000000000000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ro-RO" sz="1800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UT Sans" panose="00000500000000000000" pitchFamily="50" charset="0"/>
              </a:rPr>
              <a:t>UNELTE FOLOSITE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4873" y="1810836"/>
            <a:ext cx="500455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MySQL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pt-BR" dirty="0">
                <a:latin typeface="UT Sans" pitchFamily="50" charset="0"/>
              </a:rPr>
              <a:t>Sistemul de gestionare a</a:t>
            </a:r>
            <a:r>
              <a:rPr lang="ro-RO" dirty="0">
                <a:latin typeface="UT Sans" pitchFamily="50" charset="0"/>
              </a:rPr>
              <a:t>l</a:t>
            </a:r>
            <a:r>
              <a:rPr lang="pt-BR" dirty="0">
                <a:latin typeface="UT Sans" pitchFamily="50" charset="0"/>
              </a:rPr>
              <a:t> bazei de date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Hibernate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Gestioneaz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interac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iunea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ro-RO" dirty="0">
                <a:latin typeface="UT Sans" pitchFamily="50" charset="0"/>
              </a:rPr>
              <a:t>î</a:t>
            </a:r>
            <a:r>
              <a:rPr lang="en-US" dirty="0" err="1">
                <a:latin typeface="UT Sans" pitchFamily="50" charset="0"/>
              </a:rPr>
              <a:t>ntre</a:t>
            </a:r>
            <a:r>
              <a:rPr lang="en-US" dirty="0">
                <a:latin typeface="UT Sans" pitchFamily="50" charset="0"/>
              </a:rPr>
              <a:t> Spring 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i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baza</a:t>
            </a:r>
            <a:r>
              <a:rPr lang="en-US" dirty="0">
                <a:latin typeface="UT Sans" pitchFamily="50" charset="0"/>
              </a:rPr>
              <a:t> de date</a:t>
            </a: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MySQL Workbench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Folosit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pentru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monitorizarea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bazei</a:t>
            </a:r>
            <a:r>
              <a:rPr lang="en-US" dirty="0">
                <a:latin typeface="UT Sans" pitchFamily="50" charset="0"/>
              </a:rPr>
              <a:t> de date </a:t>
            </a:r>
            <a:r>
              <a:rPr lang="ro-RO" dirty="0">
                <a:latin typeface="UT Sans" pitchFamily="50" charset="0"/>
              </a:rPr>
              <a:t>î</a:t>
            </a:r>
            <a:r>
              <a:rPr lang="en-US" dirty="0">
                <a:latin typeface="UT Sans" pitchFamily="50" charset="0"/>
              </a:rPr>
              <a:t>n </a:t>
            </a:r>
            <a:r>
              <a:rPr lang="en-US" dirty="0" err="1">
                <a:latin typeface="UT Sans" pitchFamily="50" charset="0"/>
              </a:rPr>
              <a:t>timpul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dezvol</a:t>
            </a:r>
            <a:r>
              <a:rPr lang="ro-RO" dirty="0" err="1">
                <a:latin typeface="UT Sans" pitchFamily="50" charset="0"/>
              </a:rPr>
              <a:t>tă</a:t>
            </a:r>
            <a:r>
              <a:rPr lang="en-US" dirty="0" err="1">
                <a:latin typeface="UT Sans" pitchFamily="50" charset="0"/>
              </a:rPr>
              <a:t>rii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DD926-80E5-4E8F-809A-2E9393E57C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6"/>
          <a:stretch/>
        </p:blipFill>
        <p:spPr>
          <a:xfrm>
            <a:off x="1953114" y="4744780"/>
            <a:ext cx="4698172" cy="1489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046DE0-BC16-47DB-9367-AE5055894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5" t="22434" r="20075" b="22434"/>
          <a:stretch/>
        </p:blipFill>
        <p:spPr>
          <a:xfrm>
            <a:off x="6067866" y="1304764"/>
            <a:ext cx="2599574" cy="23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478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UT Sans" panose="00000500000000000000" pitchFamily="50" charset="0"/>
              </a:rPr>
              <a:t>UNELTE FOLOSITE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4873" y="1810836"/>
            <a:ext cx="500455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GitHub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Sistem</a:t>
            </a:r>
            <a:r>
              <a:rPr lang="en-US" dirty="0">
                <a:latin typeface="UT Sans" pitchFamily="50" charset="0"/>
              </a:rPr>
              <a:t> de </a:t>
            </a:r>
            <a:r>
              <a:rPr lang="en-US" dirty="0" err="1">
                <a:latin typeface="UT Sans" pitchFamily="50" charset="0"/>
              </a:rPr>
              <a:t>versionare</a:t>
            </a:r>
            <a:endParaRPr lang="en-US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CI-CD pipeline</a:t>
            </a: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Docker</a:t>
            </a:r>
            <a:endParaRPr lang="en-US" sz="2400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Containerizarea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aplicației</a:t>
            </a:r>
            <a:endParaRPr lang="en-US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Deployment </a:t>
            </a:r>
            <a:r>
              <a:rPr lang="en-US" dirty="0" err="1">
                <a:latin typeface="UT Sans" pitchFamily="50" charset="0"/>
              </a:rPr>
              <a:t>automatizat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Docker Compose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Ruleaz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simultan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toate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serviciile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F626D-8ADE-494F-A935-EE10329012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19195" r="11807" b="18132"/>
          <a:stretch/>
        </p:blipFill>
        <p:spPr>
          <a:xfrm rot="5400000">
            <a:off x="5470902" y="2115149"/>
            <a:ext cx="4915990" cy="1495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C2605-49EA-4B3F-AD24-3B607171E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703704"/>
            <a:ext cx="6036663" cy="1549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A536C-BE97-4CBF-8118-44F5458686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92" y="1016732"/>
            <a:ext cx="1889775" cy="20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UT Sans" panose="00000500000000000000" pitchFamily="50" charset="0"/>
              </a:rPr>
              <a:t>UNELTE FOLOSITE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9241" y="1934067"/>
            <a:ext cx="50045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VisualVM</a:t>
            </a:r>
            <a:endParaRPr lang="en-US" sz="2000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Profiling al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r>
              <a:rPr lang="en-US" dirty="0">
                <a:latin typeface="UT Sans" pitchFamily="50" charset="0"/>
              </a:rPr>
              <a:t> Java</a:t>
            </a: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JMeter</a:t>
            </a:r>
            <a:endParaRPr lang="en-US" sz="2400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Instrument de </a:t>
            </a:r>
            <a:r>
              <a:rPr lang="en-US" dirty="0" err="1">
                <a:latin typeface="UT Sans" pitchFamily="50" charset="0"/>
              </a:rPr>
              <a:t>testare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JUnit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Framework de </a:t>
            </a:r>
            <a:r>
              <a:rPr lang="en-US" dirty="0" err="1">
                <a:latin typeface="UT Sans" pitchFamily="50" charset="0"/>
              </a:rPr>
              <a:t>testare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unitar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pentru</a:t>
            </a:r>
            <a:r>
              <a:rPr lang="en-US" dirty="0">
                <a:latin typeface="UT Sans" pitchFamily="50" charset="0"/>
              </a:rPr>
              <a:t> Java</a:t>
            </a: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653F-FCA1-468D-A946-D2F87160E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0" y="4581128"/>
            <a:ext cx="4761378" cy="138364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9458AA8-5B7A-4F81-BB44-1161C93F2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6370" y="2381231"/>
            <a:ext cx="2991318" cy="2991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460A2-2FBA-4971-8022-8310048C44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1808" r="15257" b="9525"/>
          <a:stretch/>
        </p:blipFill>
        <p:spPr>
          <a:xfrm>
            <a:off x="5523973" y="590515"/>
            <a:ext cx="2055214" cy="23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6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-4248980" y="1729002"/>
            <a:ext cx="500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F39249C-5F00-41C1-9D67-D7D0A862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9644"/>
            <a:ext cx="3886200" cy="5310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UT Sans" panose="00000500000000000000" pitchFamily="50" charset="0"/>
              </a:rPr>
              <a:t>FRONTEND</a:t>
            </a:r>
            <a:endParaRPr lang="ro-RO" b="1" dirty="0">
              <a:latin typeface="UT Sans" panose="00000500000000000000" pitchFamily="50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B495E42-97BF-4439-BF45-6A926F7E6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Public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Example dashboard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Health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Autentificare</a:t>
            </a:r>
            <a:endParaRPr lang="en-US" sz="2400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Pagina</a:t>
            </a:r>
            <a:r>
              <a:rPr lang="en-US" dirty="0">
                <a:latin typeface="UT Sans" pitchFamily="50" charset="0"/>
              </a:rPr>
              <a:t> de login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Pagina</a:t>
            </a:r>
            <a:r>
              <a:rPr lang="en-US" dirty="0">
                <a:latin typeface="UT Sans" pitchFamily="50" charset="0"/>
              </a:rPr>
              <a:t> de </a:t>
            </a:r>
            <a:r>
              <a:rPr lang="en-US" dirty="0" err="1">
                <a:latin typeface="UT Sans" pitchFamily="50" charset="0"/>
              </a:rPr>
              <a:t>autentificare</a:t>
            </a:r>
            <a:endParaRPr lang="en-US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Confirmare</a:t>
            </a:r>
            <a:r>
              <a:rPr lang="en-US" dirty="0">
                <a:latin typeface="UT Sans" pitchFamily="50" charset="0"/>
              </a:rPr>
              <a:t> mail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Pagini</a:t>
            </a:r>
            <a:r>
              <a:rPr lang="en-US" sz="2000" dirty="0">
                <a:latin typeface="UT Sans" pitchFamily="50" charset="0"/>
              </a:rPr>
              <a:t> user-specific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Dashboard personal</a:t>
            </a:r>
            <a:endParaRPr lang="en-US" sz="2000" dirty="0">
              <a:latin typeface="UT Sans" pitchFamily="50" charset="0"/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dirty="0" err="1">
                <a:latin typeface="UT Sans" pitchFamily="50" charset="0"/>
              </a:rPr>
              <a:t>Editare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en-US" dirty="0" err="1">
                <a:latin typeface="UT Sans" pitchFamily="50" charset="0"/>
              </a:rPr>
              <a:t>creare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tergere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eveniment</a:t>
            </a:r>
            <a:endParaRPr lang="en-US" dirty="0">
              <a:latin typeface="UT Sans" pitchFamily="50" charset="0"/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dirty="0" err="1">
                <a:latin typeface="UT Sans" pitchFamily="50" charset="0"/>
              </a:rPr>
              <a:t>Editare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en-US" dirty="0" err="1">
                <a:latin typeface="UT Sans" pitchFamily="50" charset="0"/>
              </a:rPr>
              <a:t>creare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tergere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noti</a:t>
            </a:r>
            <a:r>
              <a:rPr lang="ro-RO" dirty="0" err="1">
                <a:latin typeface="UT Sans" pitchFamily="50" charset="0"/>
              </a:rPr>
              <a:t>ță</a:t>
            </a:r>
            <a:endParaRPr lang="en-US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Pagina</a:t>
            </a:r>
            <a:r>
              <a:rPr lang="en-US" dirty="0">
                <a:latin typeface="UT Sans" pitchFamily="50" charset="0"/>
              </a:rPr>
              <a:t> de </a:t>
            </a:r>
            <a:r>
              <a:rPr lang="en-US" dirty="0" err="1">
                <a:latin typeface="UT Sans" pitchFamily="50" charset="0"/>
              </a:rPr>
              <a:t>profil</a:t>
            </a:r>
            <a:endParaRPr lang="en-US" dirty="0">
              <a:latin typeface="UT Sans" pitchFamily="50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1539E97-708C-4CF0-B3A1-277618E7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1662" y="1825625"/>
            <a:ext cx="3691322" cy="4351338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Controllers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Dashboard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Login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Profile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Entities</a:t>
            </a:r>
            <a:endParaRPr lang="en-US" sz="2400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User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Event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Note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Authority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Repositories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Services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Security</a:t>
            </a:r>
          </a:p>
          <a:p>
            <a:pPr marL="342900" indent="-342900">
              <a:buBlip>
                <a:blip r:embed="rId4"/>
              </a:buBlip>
            </a:pPr>
            <a:endParaRPr lang="en-US" sz="2000" dirty="0">
              <a:latin typeface="UT Sans" pitchFamily="50" charset="0"/>
            </a:endParaRPr>
          </a:p>
          <a:p>
            <a:endParaRPr lang="ro-RO" dirty="0"/>
          </a:p>
        </p:txBody>
      </p:sp>
      <p:sp>
        <p:nvSpPr>
          <p:cNvPr id="21" name="Title 17">
            <a:extLst>
              <a:ext uri="{FF2B5EF4-FFF2-40B4-BE49-F238E27FC236}">
                <a16:creationId xmlns:a16="http://schemas.microsoft.com/office/drawing/2014/main" id="{88E3488D-A446-45E3-8E0C-CE13F2F02E80}"/>
              </a:ext>
            </a:extLst>
          </p:cNvPr>
          <p:cNvSpPr txBox="1">
            <a:spLocks/>
          </p:cNvSpPr>
          <p:nvPr/>
        </p:nvSpPr>
        <p:spPr>
          <a:xfrm>
            <a:off x="4514850" y="1159644"/>
            <a:ext cx="3886200" cy="53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UT Sans" panose="00000500000000000000" pitchFamily="50" charset="0"/>
              </a:rPr>
              <a:t>BACKEND</a:t>
            </a:r>
            <a:endParaRPr lang="ro-RO" b="1" dirty="0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6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1979712" y="54035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UT Sans" panose="00000500000000000000" pitchFamily="50" charset="0"/>
              </a:rPr>
              <a:t>PAGINA DE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FB866-36AE-4CA8-8421-FC6ED8721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" r="434" b="703"/>
          <a:stretch/>
        </p:blipFill>
        <p:spPr>
          <a:xfrm>
            <a:off x="908255" y="1484784"/>
            <a:ext cx="7327490" cy="45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2303748" y="549550"/>
            <a:ext cx="46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UT Sans" panose="00000500000000000000" pitchFamily="50" charset="0"/>
              </a:rPr>
              <a:t>LOGIN </a:t>
            </a:r>
            <a:r>
              <a:rPr lang="ro-RO" sz="3600" b="1" dirty="0">
                <a:latin typeface="UT Sans" panose="00000500000000000000" pitchFamily="50" charset="0"/>
              </a:rPr>
              <a:t>Ș</a:t>
            </a:r>
            <a:r>
              <a:rPr lang="en-US" sz="3600" b="1" dirty="0">
                <a:latin typeface="UT Sans" panose="00000500000000000000" pitchFamily="50" charset="0"/>
              </a:rPr>
              <a:t>I REGISTER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A44CC3-20BF-49FA-B62D-9ECD7016539E}"/>
              </a:ext>
            </a:extLst>
          </p:cNvPr>
          <p:cNvGrpSpPr/>
          <p:nvPr/>
        </p:nvGrpSpPr>
        <p:grpSpPr>
          <a:xfrm>
            <a:off x="1187624" y="1436331"/>
            <a:ext cx="6994431" cy="4562941"/>
            <a:chOff x="1151620" y="1543257"/>
            <a:chExt cx="6994431" cy="45629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449F8C-D84E-42BC-B2F7-47B26F77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620" y="1543257"/>
              <a:ext cx="3210146" cy="45629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37E317-7031-48A7-80FE-9124803E6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3465" y="1812637"/>
              <a:ext cx="3682586" cy="4024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50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983</Words>
  <Application>Microsoft Office PowerPoint</Application>
  <PresentationFormat>On-screen Show (4:3)</PresentationFormat>
  <Paragraphs>131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UT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Andrei Bertescu</cp:lastModifiedBy>
  <cp:revision>54</cp:revision>
  <dcterms:created xsi:type="dcterms:W3CDTF">2017-10-19T09:49:50Z</dcterms:created>
  <dcterms:modified xsi:type="dcterms:W3CDTF">2025-05-23T12:19:33Z</dcterms:modified>
</cp:coreProperties>
</file>