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7" r:id="rId4"/>
    <p:sldId id="648" r:id="rId5"/>
    <p:sldId id="274" r:id="rId6"/>
    <p:sldId id="649" r:id="rId7"/>
    <p:sldId id="652" r:id="rId8"/>
    <p:sldId id="650" r:id="rId9"/>
    <p:sldId id="651" r:id="rId10"/>
    <p:sldId id="653" r:id="rId11"/>
    <p:sldId id="654" r:id="rId12"/>
    <p:sldId id="655" r:id="rId13"/>
    <p:sldId id="656" r:id="rId14"/>
    <p:sldId id="626" r:id="rId15"/>
    <p:sldId id="6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0" autoAdjust="0"/>
    <p:restoredTop sz="95226" autoAdjust="0"/>
  </p:normalViewPr>
  <p:slideViewPr>
    <p:cSldViewPr snapToGrid="0" showGuides="1">
      <p:cViewPr varScale="1">
        <p:scale>
          <a:sx n="111" d="100"/>
          <a:sy n="111" d="100"/>
        </p:scale>
        <p:origin x="25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2C11-C09A-4ACE-9D7A-CCD5AA8B487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E20FA-FA32-4756-B1EB-057B8A95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7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95FD1-2E44-6745-1843-1E4232B5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B0830B-2B2B-7978-D5FD-78D0458E5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82DCC7-A62A-E5E5-48D2-0502BA27E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https://www.pexels.com/photo/men-s-wearing-black-suit-jacket-and-pants-937481/</a:t>
            </a:r>
          </a:p>
          <a:p>
            <a:r>
              <a:rPr lang="en-US" dirty="0"/>
              <a:t>https://www.pexels.com/photo/business-businessman-contemporary-corporate-532220/</a:t>
            </a:r>
          </a:p>
          <a:p>
            <a:r>
              <a:rPr lang="en-US" dirty="0"/>
              <a:t>https://www.pexels.com/photo/happy-ethnic-woman-sitting-at-table-with-laptop-3769021/</a:t>
            </a:r>
          </a:p>
          <a:p>
            <a:r>
              <a:rPr lang="en-US" dirty="0"/>
              <a:t>https://www.pexels.com/photo/cheerful-woman-smiling-while-sitting-at-table-with-laptop-4467687/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F9DFF-F19F-E8C8-396F-7A9B535A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https://unsplash.com/photos/fN603qcEA7g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3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5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https://www.pexels.com/photo/assorted-color-trailer-boxes-2881632/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03532-595C-31A1-628B-2F84663E3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0ADDF-A576-ACC3-0413-C667144D7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A9D50E-16C7-11B5-1C06-32D579DA1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https://www.pexels.com/photo/men-s-wearing-black-suit-jacket-and-pants-937481/</a:t>
            </a:r>
          </a:p>
          <a:p>
            <a:r>
              <a:rPr lang="en-US" dirty="0"/>
              <a:t>https://www.pexels.com/photo/business-businessman-contemporary-corporate-532220/</a:t>
            </a:r>
          </a:p>
          <a:p>
            <a:r>
              <a:rPr lang="en-US" dirty="0"/>
              <a:t>https://www.pexels.com/photo/happy-ethnic-woman-sitting-at-table-with-laptop-3769021/</a:t>
            </a:r>
          </a:p>
          <a:p>
            <a:r>
              <a:rPr lang="en-US" dirty="0"/>
              <a:t>https://www.pexels.com/photo/cheerful-woman-smiling-while-sitting-at-table-with-laptop-4467687/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A219D-AE58-5B66-4DCA-C06416175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43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https://www.pexels.com/photo/men-s-wearing-black-suit-jacket-and-pants-937481/</a:t>
            </a:r>
          </a:p>
          <a:p>
            <a:r>
              <a:rPr lang="en-US" dirty="0"/>
              <a:t>https://www.pexels.com/photo/business-businessman-contemporary-corporate-532220/</a:t>
            </a:r>
          </a:p>
          <a:p>
            <a:r>
              <a:rPr lang="en-US" dirty="0"/>
              <a:t>https://www.pexels.com/photo/happy-ethnic-woman-sitting-at-table-with-laptop-3769021/</a:t>
            </a:r>
          </a:p>
          <a:p>
            <a:r>
              <a:rPr lang="en-US" dirty="0"/>
              <a:t>https://www.pexels.com/photo/cheerful-woman-smiling-while-sitting-at-table-with-laptop-4467687/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22EA-55B4-8123-DEFC-CE9715364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4F534-2CB1-2629-99AE-CA3AC247F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BC63B-506F-F119-F093-2C38FDEC8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https://www.pexels.com/photo/men-s-wearing-black-suit-jacket-and-pants-937481/</a:t>
            </a:r>
          </a:p>
          <a:p>
            <a:r>
              <a:rPr lang="en-US" dirty="0"/>
              <a:t>https://www.pexels.com/photo/business-businessman-contemporary-corporate-532220/</a:t>
            </a:r>
          </a:p>
          <a:p>
            <a:r>
              <a:rPr lang="en-US" dirty="0"/>
              <a:t>https://www.pexels.com/photo/happy-ethnic-woman-sitting-at-table-with-laptop-3769021/</a:t>
            </a:r>
          </a:p>
          <a:p>
            <a:r>
              <a:rPr lang="en-US" dirty="0"/>
              <a:t>https://www.pexels.com/photo/cheerful-woman-smiling-while-sitting-at-table-with-laptop-4467687/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4171-EF81-E682-B2AC-A68825771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C85A-B4B3-8C57-6C74-963FF7C7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D6FD2-68B8-F6B4-6EFB-085B2D1AD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028CF-A4E3-CF0D-9731-9AE61127D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https://www.pexels.com/photo/men-s-wearing-black-suit-jacket-and-pants-937481/</a:t>
            </a:r>
          </a:p>
          <a:p>
            <a:r>
              <a:rPr lang="en-US" dirty="0"/>
              <a:t>https://www.pexels.com/photo/business-businessman-contemporary-corporate-532220/</a:t>
            </a:r>
          </a:p>
          <a:p>
            <a:r>
              <a:rPr lang="en-US" dirty="0"/>
              <a:t>https://www.pexels.com/photo/happy-ethnic-woman-sitting-at-table-with-laptop-3769021/</a:t>
            </a:r>
          </a:p>
          <a:p>
            <a:r>
              <a:rPr lang="en-US" dirty="0"/>
              <a:t>https://www.pexels.com/photo/cheerful-woman-smiling-while-sitting-at-table-with-laptop-4467687/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C644-71B3-682F-4E1D-34B2C40D3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CEBA-CBBD-74EF-651B-9EF3BE60D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80B5E-6CA2-693E-A02F-BE9285E9D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919EE-3931-40C0-9166-3F8303E5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https://www.pexels.com/photo/men-s-wearing-black-suit-jacket-and-pants-937481/</a:t>
            </a:r>
          </a:p>
          <a:p>
            <a:r>
              <a:rPr lang="en-US" dirty="0"/>
              <a:t>https://www.pexels.com/photo/business-businessman-contemporary-corporate-532220/</a:t>
            </a:r>
          </a:p>
          <a:p>
            <a:r>
              <a:rPr lang="en-US" dirty="0"/>
              <a:t>https://www.pexels.com/photo/happy-ethnic-woman-sitting-at-table-with-laptop-3769021/</a:t>
            </a:r>
          </a:p>
          <a:p>
            <a:r>
              <a:rPr lang="en-US" dirty="0"/>
              <a:t>https://www.pexels.com/photo/cheerful-woman-smiling-while-sitting-at-table-with-laptop-4467687/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C23EE-5408-C8B3-D2CC-3EE1EA771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A1B2-8BEA-01A1-1441-16930B2A2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3B4FA-7F4F-0BA1-7A00-11D1CD365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21173-2976-EAA8-B5C2-B3C830FF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https://www.pexels.com/photo/men-s-wearing-black-suit-jacket-and-pants-937481/</a:t>
            </a:r>
          </a:p>
          <a:p>
            <a:r>
              <a:rPr lang="en-US" dirty="0"/>
              <a:t>https://www.pexels.com/photo/business-businessman-contemporary-corporate-532220/</a:t>
            </a:r>
          </a:p>
          <a:p>
            <a:r>
              <a:rPr lang="en-US" dirty="0"/>
              <a:t>https://www.pexels.com/photo/happy-ethnic-woman-sitting-at-table-with-laptop-3769021/</a:t>
            </a:r>
          </a:p>
          <a:p>
            <a:r>
              <a:rPr lang="en-US" dirty="0"/>
              <a:t>https://www.pexels.com/photo/cheerful-woman-smiling-while-sitting-at-table-with-laptop-4467687/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67C3E-67CE-4D0A-E700-84C11A8FA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1C9CA-D05F-F77B-BEDE-834F1B8F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F188FB-B04E-D965-801B-174E1072C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26690-5032-A8E6-FC78-81738C66B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https://www.pexels.com/photo/assorted-color-trailer-boxes-2881632/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B1DF-9ABE-42DD-C922-7DACBF238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8F12BDB-ED0E-4830-856E-E45322015B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85829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2001" y="685800"/>
            <a:ext cx="10668000" cy="5486400"/>
          </a:xfrm>
          <a:custGeom>
            <a:avLst/>
            <a:gdLst>
              <a:gd name="connsiteX0" fmla="*/ 0 w 21335999"/>
              <a:gd name="connsiteY0" fmla="*/ 0 h 10972800"/>
              <a:gd name="connsiteX1" fmla="*/ 2679227 w 21335999"/>
              <a:gd name="connsiteY1" fmla="*/ 0 h 10972800"/>
              <a:gd name="connsiteX2" fmla="*/ 7292704 w 21335999"/>
              <a:gd name="connsiteY2" fmla="*/ 0 h 10972800"/>
              <a:gd name="connsiteX3" fmla="*/ 11422469 w 21335999"/>
              <a:gd name="connsiteY3" fmla="*/ 0 h 10972800"/>
              <a:gd name="connsiteX4" fmla="*/ 11487623 w 21335999"/>
              <a:gd name="connsiteY4" fmla="*/ 0 h 10972800"/>
              <a:gd name="connsiteX5" fmla="*/ 14043295 w 21335999"/>
              <a:gd name="connsiteY5" fmla="*/ 0 h 10972800"/>
              <a:gd name="connsiteX6" fmla="*/ 18656771 w 21335999"/>
              <a:gd name="connsiteY6" fmla="*/ 0 h 10972800"/>
              <a:gd name="connsiteX7" fmla="*/ 21335999 w 21335999"/>
              <a:gd name="connsiteY7" fmla="*/ 0 h 10972800"/>
              <a:gd name="connsiteX8" fmla="*/ 21335999 w 21335999"/>
              <a:gd name="connsiteY8" fmla="*/ 10972800 h 10972800"/>
              <a:gd name="connsiteX9" fmla="*/ 18656771 w 21335999"/>
              <a:gd name="connsiteY9" fmla="*/ 10972800 h 10972800"/>
              <a:gd name="connsiteX10" fmla="*/ 14043295 w 21335999"/>
              <a:gd name="connsiteY10" fmla="*/ 10972800 h 10972800"/>
              <a:gd name="connsiteX11" fmla="*/ 9913530 w 21335999"/>
              <a:gd name="connsiteY11" fmla="*/ 10972800 h 10972800"/>
              <a:gd name="connsiteX12" fmla="*/ 9848376 w 21335999"/>
              <a:gd name="connsiteY12" fmla="*/ 10972800 h 10972800"/>
              <a:gd name="connsiteX13" fmla="*/ 7292704 w 21335999"/>
              <a:gd name="connsiteY13" fmla="*/ 10972800 h 10972800"/>
              <a:gd name="connsiteX14" fmla="*/ 2679227 w 21335999"/>
              <a:gd name="connsiteY14" fmla="*/ 10972800 h 10972800"/>
              <a:gd name="connsiteX15" fmla="*/ 0 w 21335999"/>
              <a:gd name="connsiteY15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5999" h="10972800">
                <a:moveTo>
                  <a:pt x="0" y="0"/>
                </a:moveTo>
                <a:lnTo>
                  <a:pt x="2679227" y="0"/>
                </a:lnTo>
                <a:lnTo>
                  <a:pt x="7292704" y="0"/>
                </a:lnTo>
                <a:lnTo>
                  <a:pt x="11422469" y="0"/>
                </a:lnTo>
                <a:lnTo>
                  <a:pt x="11487623" y="0"/>
                </a:lnTo>
                <a:lnTo>
                  <a:pt x="14043295" y="0"/>
                </a:lnTo>
                <a:lnTo>
                  <a:pt x="18656771" y="0"/>
                </a:lnTo>
                <a:lnTo>
                  <a:pt x="21335999" y="0"/>
                </a:lnTo>
                <a:lnTo>
                  <a:pt x="21335999" y="10972800"/>
                </a:lnTo>
                <a:lnTo>
                  <a:pt x="18656771" y="10972800"/>
                </a:lnTo>
                <a:lnTo>
                  <a:pt x="14043295" y="10972800"/>
                </a:lnTo>
                <a:lnTo>
                  <a:pt x="9913530" y="10972800"/>
                </a:lnTo>
                <a:lnTo>
                  <a:pt x="9848376" y="10972800"/>
                </a:lnTo>
                <a:lnTo>
                  <a:pt x="7292704" y="10972800"/>
                </a:lnTo>
                <a:lnTo>
                  <a:pt x="2679227" y="10972800"/>
                </a:lnTo>
                <a:lnTo>
                  <a:pt x="0" y="109728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1364343 w 6096000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1364343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2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6474756" y="1221441"/>
            <a:ext cx="2033459" cy="2033459"/>
          </a:xfrm>
          <a:custGeom>
            <a:avLst/>
            <a:gdLst>
              <a:gd name="connsiteX0" fmla="*/ 0 w 2033459"/>
              <a:gd name="connsiteY0" fmla="*/ 0 h 2033459"/>
              <a:gd name="connsiteX1" fmla="*/ 2033459 w 2033459"/>
              <a:gd name="connsiteY1" fmla="*/ 0 h 2033459"/>
              <a:gd name="connsiteX2" fmla="*/ 2033459 w 2033459"/>
              <a:gd name="connsiteY2" fmla="*/ 2033459 h 2033459"/>
              <a:gd name="connsiteX3" fmla="*/ 0 w 2033459"/>
              <a:gd name="connsiteY3" fmla="*/ 2033459 h 203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459" h="2033459">
                <a:moveTo>
                  <a:pt x="0" y="0"/>
                </a:moveTo>
                <a:lnTo>
                  <a:pt x="2033459" y="0"/>
                </a:lnTo>
                <a:lnTo>
                  <a:pt x="2033459" y="2033459"/>
                </a:lnTo>
                <a:lnTo>
                  <a:pt x="0" y="20334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8856412" y="1221441"/>
            <a:ext cx="2033459" cy="2033459"/>
          </a:xfrm>
          <a:custGeom>
            <a:avLst/>
            <a:gdLst>
              <a:gd name="connsiteX0" fmla="*/ 0 w 2033459"/>
              <a:gd name="connsiteY0" fmla="*/ 0 h 2033459"/>
              <a:gd name="connsiteX1" fmla="*/ 2033459 w 2033459"/>
              <a:gd name="connsiteY1" fmla="*/ 0 h 2033459"/>
              <a:gd name="connsiteX2" fmla="*/ 2033459 w 2033459"/>
              <a:gd name="connsiteY2" fmla="*/ 2033459 h 2033459"/>
              <a:gd name="connsiteX3" fmla="*/ 0 w 2033459"/>
              <a:gd name="connsiteY3" fmla="*/ 2033459 h 203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459" h="2033459">
                <a:moveTo>
                  <a:pt x="0" y="0"/>
                </a:moveTo>
                <a:lnTo>
                  <a:pt x="2033459" y="0"/>
                </a:lnTo>
                <a:lnTo>
                  <a:pt x="2033459" y="2033459"/>
                </a:lnTo>
                <a:lnTo>
                  <a:pt x="0" y="20334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474756" y="3603098"/>
            <a:ext cx="2033459" cy="2033459"/>
          </a:xfrm>
          <a:custGeom>
            <a:avLst/>
            <a:gdLst>
              <a:gd name="connsiteX0" fmla="*/ 0 w 2033459"/>
              <a:gd name="connsiteY0" fmla="*/ 0 h 2033459"/>
              <a:gd name="connsiteX1" fmla="*/ 2033459 w 2033459"/>
              <a:gd name="connsiteY1" fmla="*/ 0 h 2033459"/>
              <a:gd name="connsiteX2" fmla="*/ 2033459 w 2033459"/>
              <a:gd name="connsiteY2" fmla="*/ 2033459 h 2033459"/>
              <a:gd name="connsiteX3" fmla="*/ 0 w 2033459"/>
              <a:gd name="connsiteY3" fmla="*/ 2033459 h 203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459" h="2033459">
                <a:moveTo>
                  <a:pt x="0" y="0"/>
                </a:moveTo>
                <a:lnTo>
                  <a:pt x="2033459" y="0"/>
                </a:lnTo>
                <a:lnTo>
                  <a:pt x="2033459" y="2033459"/>
                </a:lnTo>
                <a:lnTo>
                  <a:pt x="0" y="20334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856412" y="3603098"/>
            <a:ext cx="2033459" cy="2033459"/>
          </a:xfrm>
          <a:custGeom>
            <a:avLst/>
            <a:gdLst>
              <a:gd name="connsiteX0" fmla="*/ 0 w 2033459"/>
              <a:gd name="connsiteY0" fmla="*/ 0 h 2033459"/>
              <a:gd name="connsiteX1" fmla="*/ 2033459 w 2033459"/>
              <a:gd name="connsiteY1" fmla="*/ 0 h 2033459"/>
              <a:gd name="connsiteX2" fmla="*/ 2033459 w 2033459"/>
              <a:gd name="connsiteY2" fmla="*/ 2033459 h 2033459"/>
              <a:gd name="connsiteX3" fmla="*/ 0 w 2033459"/>
              <a:gd name="connsiteY3" fmla="*/ 2033459 h 203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459" h="2033459">
                <a:moveTo>
                  <a:pt x="0" y="0"/>
                </a:moveTo>
                <a:lnTo>
                  <a:pt x="2033459" y="0"/>
                </a:lnTo>
                <a:lnTo>
                  <a:pt x="2033459" y="2033459"/>
                </a:lnTo>
                <a:lnTo>
                  <a:pt x="0" y="20334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4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232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free-power-point-templates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B4CCA-C686-4D32-8D7B-1C32B2E2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125A5-8160-4EAD-B6B2-791E3A74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F5E0-79D1-4D7D-99B3-1FE815F8B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188B-3DDD-4AB5-80E3-A20B86A22CA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10E6-02DB-4E2C-A882-EEFDBD8CA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CEE8-22D2-4D78-8ABA-E658B7F3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0034-9495-41C0-AFFF-1AC6AD4E6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129C7-7B76-4A11-B0F7-CE5D177B89A6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A7BB-8B38-42D8-92D7-777095D4F016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8009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dventure-workscycles.com/shop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D1EF3A-1375-4E85-86D5-ACB0BB5F7A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BC25-A196-4993-99CE-30194DDF646C}"/>
              </a:ext>
            </a:extLst>
          </p:cNvPr>
          <p:cNvSpPr txBox="1"/>
          <p:nvPr/>
        </p:nvSpPr>
        <p:spPr>
          <a:xfrm>
            <a:off x="6400801" y="3476685"/>
            <a:ext cx="490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 and recommendations for Supply Chain Optimization in Year 2014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B3BFA-E9B2-4A72-8980-0213444063E1}"/>
              </a:ext>
            </a:extLst>
          </p:cNvPr>
          <p:cNvSpPr txBox="1"/>
          <p:nvPr/>
        </p:nvSpPr>
        <p:spPr>
          <a:xfrm>
            <a:off x="6657974" y="3000375"/>
            <a:ext cx="464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Adventure Works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4058C-520F-4C9B-B94A-66EF00FD364B}"/>
              </a:ext>
            </a:extLst>
          </p:cNvPr>
          <p:cNvSpPr txBox="1"/>
          <p:nvPr/>
        </p:nvSpPr>
        <p:spPr>
          <a:xfrm>
            <a:off x="6657974" y="5046345"/>
            <a:ext cx="464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spc="416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B787AC-28FC-95F7-B88B-3FA0E1AF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B468AF-93CB-38B2-33AB-019D8D87B8CD}"/>
              </a:ext>
            </a:extLst>
          </p:cNvPr>
          <p:cNvSpPr txBox="1"/>
          <p:nvPr/>
        </p:nvSpPr>
        <p:spPr>
          <a:xfrm>
            <a:off x="909916" y="184773"/>
            <a:ext cx="1077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Things to do to improve the inventory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96F02-96C0-7377-896C-0DE1CC0746D3}"/>
              </a:ext>
            </a:extLst>
          </p:cNvPr>
          <p:cNvSpPr txBox="1"/>
          <p:nvPr/>
        </p:nvSpPr>
        <p:spPr>
          <a:xfrm>
            <a:off x="386974" y="821019"/>
            <a:ext cx="5864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1)Check the top 5 least Products Ordered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5BE25-2BCB-B4C4-A64E-7D63ECA76552}"/>
              </a:ext>
            </a:extLst>
          </p:cNvPr>
          <p:cNvSpPr txBox="1"/>
          <p:nvPr/>
        </p:nvSpPr>
        <p:spPr>
          <a:xfrm>
            <a:off x="6325016" y="821019"/>
            <a:ext cx="5760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2)We compared the results with the Inventory List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BDD005-9A02-7A4A-CCCB-1312FE6061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8037" y="1082629"/>
            <a:ext cx="5760720" cy="39274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AA5C82-F6A5-C44D-97D6-0AB779C6DD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31277" y="1082629"/>
            <a:ext cx="5548199" cy="392747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C22F795-9044-BA33-1EC9-AC7D05FECC0E}"/>
              </a:ext>
            </a:extLst>
          </p:cNvPr>
          <p:cNvSpPr txBox="1">
            <a:spLocks/>
          </p:cNvSpPr>
          <p:nvPr/>
        </p:nvSpPr>
        <p:spPr>
          <a:xfrm>
            <a:off x="438668" y="5010104"/>
            <a:ext cx="11540808" cy="8938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Question: Why the Standard Cost and List Price are 0?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see that even though we have a significant stock in Inventory List, the Standard Cost, List Price, Inventory Amount Per Inventory Product and Inventory Amount Per List Price Product are 0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BA2CEEC-E302-B603-6120-E9EB4B61298D}"/>
              </a:ext>
            </a:extLst>
          </p:cNvPr>
          <p:cNvSpPr txBox="1">
            <a:spLocks/>
          </p:cNvSpPr>
          <p:nvPr/>
        </p:nvSpPr>
        <p:spPr>
          <a:xfrm>
            <a:off x="438668" y="5812415"/>
            <a:ext cx="11540808" cy="8938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Recommendations: 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A Marketing campaign, promotion to sell those products so we can clear the inventory stock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Inform the Procurement Department that those products are no longer available to order</a:t>
            </a:r>
          </a:p>
        </p:txBody>
      </p:sp>
    </p:spTree>
    <p:extLst>
      <p:ext uri="{BB962C8B-B14F-4D97-AF65-F5344CB8AC3E}">
        <p14:creationId xmlns:p14="http://schemas.microsoft.com/office/powerpoint/2010/main" val="275383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84A2-4A10-46F4-2900-C176FCE6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298014-D970-DFD2-AA0B-8138E26EB5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556"/>
          <a:stretch>
            <a:fillRect/>
          </a:stretch>
        </p:blipFill>
        <p:spPr>
          <a:xfrm>
            <a:off x="762000" y="685800"/>
            <a:ext cx="10668000" cy="5486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D75FF6-8D99-7435-21FD-CAE0413B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944114-D96E-8A14-E127-7162A0CBB397}"/>
              </a:ext>
            </a:extLst>
          </p:cNvPr>
          <p:cNvSpPr txBox="1"/>
          <p:nvPr/>
        </p:nvSpPr>
        <p:spPr>
          <a:xfrm>
            <a:off x="634482" y="273366"/>
            <a:ext cx="1120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fnGetProductInventory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- This function provides the current stock for a specific product. </a:t>
            </a:r>
          </a:p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(It could be a tool for the daily activity for the inventory manager)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1A447-C4F6-11A8-0F6E-B9DF4D0500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1139" y="1365861"/>
            <a:ext cx="5433008" cy="412627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B22145-ACB9-0F1C-0252-F4435C315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765">
            <a:off x="8678762" y="4243320"/>
            <a:ext cx="143847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7FB93-3B03-C136-F316-2D912DC1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BC06853C-E159-975A-F8A0-A38B0EC523F7}"/>
              </a:ext>
            </a:extLst>
          </p:cNvPr>
          <p:cNvSpPr/>
          <p:nvPr/>
        </p:nvSpPr>
        <p:spPr>
          <a:xfrm>
            <a:off x="5939043" y="0"/>
            <a:ext cx="1521300" cy="6858000"/>
          </a:xfrm>
          <a:custGeom>
            <a:avLst/>
            <a:gdLst>
              <a:gd name="connsiteX0" fmla="*/ 0 w 1521300"/>
              <a:gd name="connsiteY0" fmla="*/ 0 h 6858000"/>
              <a:gd name="connsiteX1" fmla="*/ 156957 w 1521300"/>
              <a:gd name="connsiteY1" fmla="*/ 0 h 6858000"/>
              <a:gd name="connsiteX2" fmla="*/ 1521300 w 1521300"/>
              <a:gd name="connsiteY2" fmla="*/ 3429000 h 6858000"/>
              <a:gd name="connsiteX3" fmla="*/ 156957 w 1521300"/>
              <a:gd name="connsiteY3" fmla="*/ 6858000 h 6858000"/>
              <a:gd name="connsiteX4" fmla="*/ 0 w 1521300"/>
              <a:gd name="connsiteY4" fmla="*/ 6858000 h 6858000"/>
              <a:gd name="connsiteX5" fmla="*/ 1364343 w 1521300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1300" h="6858000">
                <a:moveTo>
                  <a:pt x="0" y="0"/>
                </a:moveTo>
                <a:lnTo>
                  <a:pt x="156957" y="0"/>
                </a:lnTo>
                <a:lnTo>
                  <a:pt x="1521300" y="3429000"/>
                </a:lnTo>
                <a:lnTo>
                  <a:pt x="156957" y="6858000"/>
                </a:lnTo>
                <a:lnTo>
                  <a:pt x="0" y="6858000"/>
                </a:lnTo>
                <a:lnTo>
                  <a:pt x="1364343" y="3429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73B34E0-BF3B-CC29-11A5-7FC2D7F947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CC6EA2-B918-3BB2-B08B-BE11C3E49571}"/>
              </a:ext>
            </a:extLst>
          </p:cNvPr>
          <p:cNvSpPr txBox="1"/>
          <p:nvPr/>
        </p:nvSpPr>
        <p:spPr>
          <a:xfrm>
            <a:off x="335278" y="96234"/>
            <a:ext cx="5603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Vendors who experiencing delays with their orders.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4BB009-167D-8B1E-9464-904B36D001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278" y="3016136"/>
            <a:ext cx="5070209" cy="374745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6FB13-CBBE-9CC1-1802-4428479EE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87" y="3436619"/>
            <a:ext cx="6098018" cy="2906492"/>
          </a:xfrm>
          <a:prstGeom prst="rect">
            <a:avLst/>
          </a:prstGeom>
        </p:spPr>
      </p:pic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DA69A7A0-4B72-15AC-4E26-FBBE30B60B72}"/>
              </a:ext>
            </a:extLst>
          </p:cNvPr>
          <p:cNvSpPr txBox="1">
            <a:spLocks/>
          </p:cNvSpPr>
          <p:nvPr/>
        </p:nvSpPr>
        <p:spPr>
          <a:xfrm>
            <a:off x="335276" y="1089562"/>
            <a:ext cx="4906521" cy="184268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1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OBSERVATIONS: Out of 86 vendors, 78 estimated a delivery time of 35 days. 8 of these vendors offer a minimum term of 45 days, which is too long from our perspective.</a:t>
            </a:r>
          </a:p>
          <a:p>
            <a:pPr algn="l">
              <a:lnSpc>
                <a:spcPct val="150000"/>
              </a:lnSpc>
            </a:pPr>
            <a:r>
              <a:rPr lang="en-US" sz="11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 Inform the necessary departments to engage with the 7 vendors and change/optimize the delivery procedure to achieve a reduced delivery time.</a:t>
            </a:r>
          </a:p>
          <a:p>
            <a:pPr algn="l">
              <a:lnSpc>
                <a:spcPct val="150000"/>
              </a:lnSpc>
            </a:pPr>
            <a:r>
              <a:rPr lang="en-US" sz="11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 Modify performance ratings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15707-2C34-4692-515C-8E1561C26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471" y="20766"/>
            <a:ext cx="163852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F99C7-CAF5-EA50-F120-51996CC9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0059A1-0D6D-752E-3081-2750F1446BB9}"/>
              </a:ext>
            </a:extLst>
          </p:cNvPr>
          <p:cNvSpPr txBox="1"/>
          <p:nvPr/>
        </p:nvSpPr>
        <p:spPr>
          <a:xfrm>
            <a:off x="433780" y="784086"/>
            <a:ext cx="5864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1.ShipMethod 3 is the only one experiencing delays, and it also has the highest costs both in </a:t>
            </a:r>
            <a:r>
              <a:rPr lang="en-US" sz="16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ShipBase</a:t>
            </a:r>
            <a:r>
              <a:rPr lang="en-US" sz="1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in </a:t>
            </a:r>
            <a:r>
              <a:rPr lang="en-US" sz="16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ShipRate</a:t>
            </a:r>
            <a:r>
              <a:rPr lang="en-US" sz="1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sz="1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recommend using </a:t>
            </a:r>
            <a:r>
              <a:rPr lang="en-US" sz="16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ShipMethod</a:t>
            </a:r>
            <a:r>
              <a:rPr lang="en-US" sz="1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 only in urgent cases when we have exhausted the other four options.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AB8F88-91EB-0E1E-0D7A-7AB7F8C0BB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7888" y="688279"/>
            <a:ext cx="5558831" cy="266181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9714AB-B408-80CD-CC95-5AD656F38047}"/>
              </a:ext>
            </a:extLst>
          </p:cNvPr>
          <p:cNvSpPr txBox="1"/>
          <p:nvPr/>
        </p:nvSpPr>
        <p:spPr>
          <a:xfrm>
            <a:off x="433780" y="3807291"/>
            <a:ext cx="5864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2.The majority of orders are made using </a:t>
            </a:r>
            <a:r>
              <a:rPr lang="en-US" sz="16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ShipMethod</a:t>
            </a:r>
            <a:r>
              <a:rPr lang="en-US" sz="1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 and 5, BUT the costs of Ship-Method 1 are much more advantageous/cheaper. </a:t>
            </a:r>
          </a:p>
          <a:p>
            <a:r>
              <a:rPr lang="en-US" sz="1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recommend reviewing the policy to collaborate more with </a:t>
            </a:r>
            <a:r>
              <a:rPr lang="en-US" sz="16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ShipMethod</a:t>
            </a:r>
            <a:r>
              <a:rPr lang="en-US" sz="1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in the future to reduce costs.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41BDD-B40D-E867-D398-DCAB7DD34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87" y="3829007"/>
            <a:ext cx="5558831" cy="23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39513B2-8C7D-4FC5-B315-A4B9BBE520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265F68-53A7-4362-9430-D6A450FBCD11}"/>
              </a:ext>
            </a:extLst>
          </p:cNvPr>
          <p:cNvGrpSpPr/>
          <p:nvPr/>
        </p:nvGrpSpPr>
        <p:grpSpPr>
          <a:xfrm>
            <a:off x="756060" y="687393"/>
            <a:ext cx="10678437" cy="5484807"/>
            <a:chOff x="756060" y="687393"/>
            <a:chExt cx="10678437" cy="5484807"/>
          </a:xfrm>
        </p:grpSpPr>
        <p:sp>
          <p:nvSpPr>
            <p:cNvPr id="9" name="TextBox 8"/>
            <p:cNvSpPr txBox="1">
              <a:spLocks/>
            </p:cNvSpPr>
            <p:nvPr/>
          </p:nvSpPr>
          <p:spPr>
            <a:xfrm rot="10800000" flipH="1" flipV="1">
              <a:off x="756060" y="687393"/>
              <a:ext cx="6957856" cy="5484807"/>
            </a:xfrm>
            <a:custGeom>
              <a:avLst/>
              <a:gdLst>
                <a:gd name="connsiteX0" fmla="*/ 0 w 14509748"/>
                <a:gd name="connsiteY0" fmla="*/ 0 h 10969614"/>
                <a:gd name="connsiteX1" fmla="*/ 4140200 w 14509748"/>
                <a:gd name="connsiteY1" fmla="*/ 0 h 10969614"/>
                <a:gd name="connsiteX2" fmla="*/ 4140200 w 14509748"/>
                <a:gd name="connsiteY2" fmla="*/ 1 h 10969614"/>
                <a:gd name="connsiteX3" fmla="*/ 14509748 w 14509748"/>
                <a:gd name="connsiteY3" fmla="*/ 1 h 10969614"/>
                <a:gd name="connsiteX4" fmla="*/ 8062332 w 14509748"/>
                <a:gd name="connsiteY4" fmla="*/ 10969614 h 10969614"/>
                <a:gd name="connsiteX5" fmla="*/ 1397000 w 14509748"/>
                <a:gd name="connsiteY5" fmla="*/ 10969614 h 10969614"/>
                <a:gd name="connsiteX6" fmla="*/ 1397000 w 14509748"/>
                <a:gd name="connsiteY6" fmla="*/ 10969613 h 10969614"/>
                <a:gd name="connsiteX7" fmla="*/ 594036 w 14509748"/>
                <a:gd name="connsiteY7" fmla="*/ 10969613 h 10969614"/>
                <a:gd name="connsiteX8" fmla="*/ 594036 w 14509748"/>
                <a:gd name="connsiteY8" fmla="*/ 1 h 10969614"/>
                <a:gd name="connsiteX9" fmla="*/ 0 w 14509748"/>
                <a:gd name="connsiteY9" fmla="*/ 1 h 10969614"/>
                <a:gd name="connsiteX10" fmla="*/ 0 w 14509748"/>
                <a:gd name="connsiteY10" fmla="*/ 0 h 10969614"/>
                <a:gd name="connsiteX0" fmla="*/ 0 w 14509748"/>
                <a:gd name="connsiteY0" fmla="*/ 1 h 10969614"/>
                <a:gd name="connsiteX1" fmla="*/ 4140200 w 14509748"/>
                <a:gd name="connsiteY1" fmla="*/ 0 h 10969614"/>
                <a:gd name="connsiteX2" fmla="*/ 4140200 w 14509748"/>
                <a:gd name="connsiteY2" fmla="*/ 1 h 10969614"/>
                <a:gd name="connsiteX3" fmla="*/ 14509748 w 14509748"/>
                <a:gd name="connsiteY3" fmla="*/ 1 h 10969614"/>
                <a:gd name="connsiteX4" fmla="*/ 8062332 w 14509748"/>
                <a:gd name="connsiteY4" fmla="*/ 10969614 h 10969614"/>
                <a:gd name="connsiteX5" fmla="*/ 1397000 w 14509748"/>
                <a:gd name="connsiteY5" fmla="*/ 10969614 h 10969614"/>
                <a:gd name="connsiteX6" fmla="*/ 1397000 w 14509748"/>
                <a:gd name="connsiteY6" fmla="*/ 10969613 h 10969614"/>
                <a:gd name="connsiteX7" fmla="*/ 594036 w 14509748"/>
                <a:gd name="connsiteY7" fmla="*/ 10969613 h 10969614"/>
                <a:gd name="connsiteX8" fmla="*/ 594036 w 14509748"/>
                <a:gd name="connsiteY8" fmla="*/ 1 h 10969614"/>
                <a:gd name="connsiteX9" fmla="*/ 0 w 14509748"/>
                <a:gd name="connsiteY9" fmla="*/ 1 h 10969614"/>
                <a:gd name="connsiteX0" fmla="*/ 0 w 13915712"/>
                <a:gd name="connsiteY0" fmla="*/ 1 h 10969614"/>
                <a:gd name="connsiteX1" fmla="*/ 3546164 w 13915712"/>
                <a:gd name="connsiteY1" fmla="*/ 0 h 10969614"/>
                <a:gd name="connsiteX2" fmla="*/ 3546164 w 13915712"/>
                <a:gd name="connsiteY2" fmla="*/ 1 h 10969614"/>
                <a:gd name="connsiteX3" fmla="*/ 13915712 w 13915712"/>
                <a:gd name="connsiteY3" fmla="*/ 1 h 10969614"/>
                <a:gd name="connsiteX4" fmla="*/ 7468296 w 13915712"/>
                <a:gd name="connsiteY4" fmla="*/ 10969614 h 10969614"/>
                <a:gd name="connsiteX5" fmla="*/ 802964 w 13915712"/>
                <a:gd name="connsiteY5" fmla="*/ 10969614 h 10969614"/>
                <a:gd name="connsiteX6" fmla="*/ 802964 w 13915712"/>
                <a:gd name="connsiteY6" fmla="*/ 10969613 h 10969614"/>
                <a:gd name="connsiteX7" fmla="*/ 0 w 13915712"/>
                <a:gd name="connsiteY7" fmla="*/ 10969613 h 10969614"/>
                <a:gd name="connsiteX8" fmla="*/ 0 w 13915712"/>
                <a:gd name="connsiteY8" fmla="*/ 1 h 109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5712" h="10969614">
                  <a:moveTo>
                    <a:pt x="0" y="1"/>
                  </a:moveTo>
                  <a:lnTo>
                    <a:pt x="3546164" y="0"/>
                  </a:lnTo>
                  <a:lnTo>
                    <a:pt x="3546164" y="1"/>
                  </a:lnTo>
                  <a:lnTo>
                    <a:pt x="13915712" y="1"/>
                  </a:lnTo>
                  <a:lnTo>
                    <a:pt x="7468296" y="10969614"/>
                  </a:lnTo>
                  <a:lnTo>
                    <a:pt x="802964" y="10969614"/>
                  </a:lnTo>
                  <a:lnTo>
                    <a:pt x="802964" y="10969613"/>
                  </a:lnTo>
                  <a:lnTo>
                    <a:pt x="0" y="109696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>
                <a:alpha val="85000"/>
              </a:schemeClr>
            </a:solidFill>
          </p:spPr>
        </p:sp>
        <p:sp>
          <p:nvSpPr>
            <p:cNvPr id="10" name="TextBox 9"/>
            <p:cNvSpPr txBox="1">
              <a:spLocks/>
            </p:cNvSpPr>
            <p:nvPr/>
          </p:nvSpPr>
          <p:spPr>
            <a:xfrm flipH="1" flipV="1">
              <a:off x="4478084" y="687393"/>
              <a:ext cx="6956413" cy="5484807"/>
            </a:xfrm>
            <a:custGeom>
              <a:avLst/>
              <a:gdLst>
                <a:gd name="connsiteX0" fmla="*/ 8062333 w 14509749"/>
                <a:gd name="connsiteY0" fmla="*/ 10969614 h 10969614"/>
                <a:gd name="connsiteX1" fmla="*/ 1397000 w 14509749"/>
                <a:gd name="connsiteY1" fmla="*/ 10969614 h 10969614"/>
                <a:gd name="connsiteX2" fmla="*/ 1397000 w 14509749"/>
                <a:gd name="connsiteY2" fmla="*/ 10969613 h 10969614"/>
                <a:gd name="connsiteX3" fmla="*/ 596924 w 14509749"/>
                <a:gd name="connsiteY3" fmla="*/ 10969613 h 10969614"/>
                <a:gd name="connsiteX4" fmla="*/ 596924 w 14509749"/>
                <a:gd name="connsiteY4" fmla="*/ 1 h 10969614"/>
                <a:gd name="connsiteX5" fmla="*/ 0 w 14509749"/>
                <a:gd name="connsiteY5" fmla="*/ 1 h 10969614"/>
                <a:gd name="connsiteX6" fmla="*/ 0 w 14509749"/>
                <a:gd name="connsiteY6" fmla="*/ 0 h 10969614"/>
                <a:gd name="connsiteX7" fmla="*/ 4140201 w 14509749"/>
                <a:gd name="connsiteY7" fmla="*/ 0 h 10969614"/>
                <a:gd name="connsiteX8" fmla="*/ 4140201 w 14509749"/>
                <a:gd name="connsiteY8" fmla="*/ 1 h 10969614"/>
                <a:gd name="connsiteX9" fmla="*/ 14509749 w 14509749"/>
                <a:gd name="connsiteY9" fmla="*/ 1 h 10969614"/>
                <a:gd name="connsiteX10" fmla="*/ 8062333 w 14509749"/>
                <a:gd name="connsiteY10" fmla="*/ 10969614 h 10969614"/>
                <a:gd name="connsiteX0" fmla="*/ 8062333 w 14509749"/>
                <a:gd name="connsiteY0" fmla="*/ 10969614 h 10969614"/>
                <a:gd name="connsiteX1" fmla="*/ 1397000 w 14509749"/>
                <a:gd name="connsiteY1" fmla="*/ 10969614 h 10969614"/>
                <a:gd name="connsiteX2" fmla="*/ 1397000 w 14509749"/>
                <a:gd name="connsiteY2" fmla="*/ 10969613 h 10969614"/>
                <a:gd name="connsiteX3" fmla="*/ 596924 w 14509749"/>
                <a:gd name="connsiteY3" fmla="*/ 10969613 h 10969614"/>
                <a:gd name="connsiteX4" fmla="*/ 596924 w 14509749"/>
                <a:gd name="connsiteY4" fmla="*/ 1 h 10969614"/>
                <a:gd name="connsiteX5" fmla="*/ 0 w 14509749"/>
                <a:gd name="connsiteY5" fmla="*/ 1 h 10969614"/>
                <a:gd name="connsiteX6" fmla="*/ 4140201 w 14509749"/>
                <a:gd name="connsiteY6" fmla="*/ 0 h 10969614"/>
                <a:gd name="connsiteX7" fmla="*/ 4140201 w 14509749"/>
                <a:gd name="connsiteY7" fmla="*/ 1 h 10969614"/>
                <a:gd name="connsiteX8" fmla="*/ 14509749 w 14509749"/>
                <a:gd name="connsiteY8" fmla="*/ 1 h 10969614"/>
                <a:gd name="connsiteX9" fmla="*/ 8062333 w 14509749"/>
                <a:gd name="connsiteY9" fmla="*/ 10969614 h 10969614"/>
                <a:gd name="connsiteX0" fmla="*/ 7465409 w 13912825"/>
                <a:gd name="connsiteY0" fmla="*/ 10969614 h 10969614"/>
                <a:gd name="connsiteX1" fmla="*/ 800076 w 13912825"/>
                <a:gd name="connsiteY1" fmla="*/ 10969614 h 10969614"/>
                <a:gd name="connsiteX2" fmla="*/ 800076 w 13912825"/>
                <a:gd name="connsiteY2" fmla="*/ 10969613 h 10969614"/>
                <a:gd name="connsiteX3" fmla="*/ 0 w 13912825"/>
                <a:gd name="connsiteY3" fmla="*/ 10969613 h 10969614"/>
                <a:gd name="connsiteX4" fmla="*/ 0 w 13912825"/>
                <a:gd name="connsiteY4" fmla="*/ 1 h 10969614"/>
                <a:gd name="connsiteX5" fmla="*/ 3543277 w 13912825"/>
                <a:gd name="connsiteY5" fmla="*/ 0 h 10969614"/>
                <a:gd name="connsiteX6" fmla="*/ 3543277 w 13912825"/>
                <a:gd name="connsiteY6" fmla="*/ 1 h 10969614"/>
                <a:gd name="connsiteX7" fmla="*/ 13912825 w 13912825"/>
                <a:gd name="connsiteY7" fmla="*/ 1 h 10969614"/>
                <a:gd name="connsiteX8" fmla="*/ 7465409 w 13912825"/>
                <a:gd name="connsiteY8" fmla="*/ 10969614 h 109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12825" h="10969614">
                  <a:moveTo>
                    <a:pt x="7465409" y="10969614"/>
                  </a:moveTo>
                  <a:lnTo>
                    <a:pt x="800076" y="10969614"/>
                  </a:lnTo>
                  <a:lnTo>
                    <a:pt x="800076" y="10969613"/>
                  </a:lnTo>
                  <a:lnTo>
                    <a:pt x="0" y="10969613"/>
                  </a:lnTo>
                  <a:lnTo>
                    <a:pt x="0" y="1"/>
                  </a:lnTo>
                  <a:lnTo>
                    <a:pt x="3543277" y="0"/>
                  </a:lnTo>
                  <a:lnTo>
                    <a:pt x="3543277" y="1"/>
                  </a:lnTo>
                  <a:lnTo>
                    <a:pt x="13912825" y="1"/>
                  </a:lnTo>
                  <a:lnTo>
                    <a:pt x="7465409" y="10969614"/>
                  </a:ln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8" name="Title 1"/>
          <p:cNvSpPr txBox="1">
            <a:spLocks/>
          </p:cNvSpPr>
          <p:nvPr/>
        </p:nvSpPr>
        <p:spPr>
          <a:xfrm>
            <a:off x="7713916" y="823025"/>
            <a:ext cx="326083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spcAft>
                <a:spcPts val="9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  <a:endParaRPr lang="en-US" sz="2400" spc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759940" y="836376"/>
            <a:ext cx="326083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1828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400" b="0" kern="1200" cap="none" spc="10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spcAft>
                <a:spcPts val="900"/>
              </a:spcAft>
            </a:pPr>
            <a:r>
              <a:rPr lang="en-US" sz="3200" b="1" spc="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1800" spc="0" dirty="0">
              <a:solidFill>
                <a:schemeClr val="accent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406E9F3-A70C-45C8-B156-05CBC039B2A1}"/>
              </a:ext>
            </a:extLst>
          </p:cNvPr>
          <p:cNvSpPr txBox="1">
            <a:spLocks/>
          </p:cNvSpPr>
          <p:nvPr/>
        </p:nvSpPr>
        <p:spPr>
          <a:xfrm>
            <a:off x="776783" y="1555826"/>
            <a:ext cx="4243996" cy="44850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-There are 18 vendors that did not have any orders in the last 24 moths;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-We observed that there are 338 products that have the Standard cost 0.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-Ship Method 3 is the only one experiencing delays, and it also has the highest costs both in Ship Base and in Ship Rate.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-The majority of orders are made using Ship Method 4 and 5, BUT the costs of Ship-Method 1 are much more advantageous/cheaper.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01E7B0A-5F55-492A-9752-7DD7F1E3B160}"/>
              </a:ext>
            </a:extLst>
          </p:cNvPr>
          <p:cNvSpPr txBox="1">
            <a:spLocks/>
          </p:cNvSpPr>
          <p:nvPr/>
        </p:nvSpPr>
        <p:spPr>
          <a:xfrm>
            <a:off x="7171223" y="1316265"/>
            <a:ext cx="4243994" cy="48543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-A close monitoring  of these vendors, checking if possibly  there is another supplier for their products and modifying their scorecard.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-We should ask further and deep dive to find out why there are so many products with the Standard cost 0.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-We recommend using Ship Method 3 only in urgent cases when we have exhausted the other four options.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-We recommend reviewing the policy to collaborate more with Ship Method 1 in the future to reduce costs.</a:t>
            </a:r>
          </a:p>
        </p:txBody>
      </p:sp>
    </p:spTree>
    <p:extLst>
      <p:ext uri="{BB962C8B-B14F-4D97-AF65-F5344CB8AC3E}">
        <p14:creationId xmlns:p14="http://schemas.microsoft.com/office/powerpoint/2010/main" val="37168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D1EF3A-1375-4E85-86D5-ACB0BB5F7A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BC25-A196-4993-99CE-30194DDF646C}"/>
              </a:ext>
            </a:extLst>
          </p:cNvPr>
          <p:cNvSpPr txBox="1"/>
          <p:nvPr/>
        </p:nvSpPr>
        <p:spPr>
          <a:xfrm>
            <a:off x="6400801" y="3476685"/>
            <a:ext cx="490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7480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5939043" y="0"/>
            <a:ext cx="1521300" cy="6858000"/>
          </a:xfrm>
          <a:custGeom>
            <a:avLst/>
            <a:gdLst>
              <a:gd name="connsiteX0" fmla="*/ 0 w 1521300"/>
              <a:gd name="connsiteY0" fmla="*/ 0 h 6858000"/>
              <a:gd name="connsiteX1" fmla="*/ 156957 w 1521300"/>
              <a:gd name="connsiteY1" fmla="*/ 0 h 6858000"/>
              <a:gd name="connsiteX2" fmla="*/ 1521300 w 1521300"/>
              <a:gd name="connsiteY2" fmla="*/ 3429000 h 6858000"/>
              <a:gd name="connsiteX3" fmla="*/ 156957 w 1521300"/>
              <a:gd name="connsiteY3" fmla="*/ 6858000 h 6858000"/>
              <a:gd name="connsiteX4" fmla="*/ 0 w 1521300"/>
              <a:gd name="connsiteY4" fmla="*/ 6858000 h 6858000"/>
              <a:gd name="connsiteX5" fmla="*/ 1364343 w 1521300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1300" h="6858000">
                <a:moveTo>
                  <a:pt x="0" y="0"/>
                </a:moveTo>
                <a:lnTo>
                  <a:pt x="156957" y="0"/>
                </a:lnTo>
                <a:lnTo>
                  <a:pt x="1521300" y="3429000"/>
                </a:lnTo>
                <a:lnTo>
                  <a:pt x="156957" y="6858000"/>
                </a:lnTo>
                <a:lnTo>
                  <a:pt x="0" y="6858000"/>
                </a:lnTo>
                <a:lnTo>
                  <a:pt x="1364343" y="3429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EF88BBC-B42F-453C-8066-6AA91EFDD8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042FC-A3C9-432E-ABAB-2157FC622B10}"/>
              </a:ext>
            </a:extLst>
          </p:cNvPr>
          <p:cNvSpPr txBox="1"/>
          <p:nvPr/>
        </p:nvSpPr>
        <p:spPr>
          <a:xfrm>
            <a:off x="814839" y="2248465"/>
            <a:ext cx="4208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Goal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740832-DF24-4FDD-81CC-4403B4D0C8AA}"/>
              </a:ext>
            </a:extLst>
          </p:cNvPr>
          <p:cNvSpPr txBox="1">
            <a:spLocks/>
          </p:cNvSpPr>
          <p:nvPr/>
        </p:nvSpPr>
        <p:spPr>
          <a:xfrm>
            <a:off x="814840" y="3024164"/>
            <a:ext cx="5281160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Reducing the delivery time and the procurement costs through inventory and procurement process optimization.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5E1CB-52F3-0877-2E87-5D639A907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892" y="1"/>
            <a:ext cx="2236107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14">
            <a:extLst>
              <a:ext uri="{FF2B5EF4-FFF2-40B4-BE49-F238E27FC236}">
                <a16:creationId xmlns:a16="http://schemas.microsoft.com/office/drawing/2014/main" id="{60BD3BAF-54B0-4470-9F1B-048BBB04AF2A}"/>
              </a:ext>
            </a:extLst>
          </p:cNvPr>
          <p:cNvSpPr/>
          <p:nvPr/>
        </p:nvSpPr>
        <p:spPr>
          <a:xfrm rot="10800000" flipH="1">
            <a:off x="107708" y="211780"/>
            <a:ext cx="1876373" cy="1876374"/>
          </a:xfrm>
          <a:prstGeom prst="ellipse">
            <a:avLst/>
          </a:prstGeom>
          <a:solidFill>
            <a:srgbClr val="E6E7EA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80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4000"/>
          </a:p>
        </p:txBody>
      </p:sp>
      <p:sp>
        <p:nvSpPr>
          <p:cNvPr id="3" name="Shape 615">
            <a:extLst>
              <a:ext uri="{FF2B5EF4-FFF2-40B4-BE49-F238E27FC236}">
                <a16:creationId xmlns:a16="http://schemas.microsoft.com/office/drawing/2014/main" id="{CFD4A0C7-2C31-4944-90AE-274A7E9DCAE9}"/>
              </a:ext>
            </a:extLst>
          </p:cNvPr>
          <p:cNvSpPr/>
          <p:nvPr/>
        </p:nvSpPr>
        <p:spPr>
          <a:xfrm>
            <a:off x="198200" y="157963"/>
            <a:ext cx="1691152" cy="523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2860" rIns="22860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sp>
        <p:nvSpPr>
          <p:cNvPr id="4" name="Shape 616">
            <a:extLst>
              <a:ext uri="{FF2B5EF4-FFF2-40B4-BE49-F238E27FC236}">
                <a16:creationId xmlns:a16="http://schemas.microsoft.com/office/drawing/2014/main" id="{606683AA-9ED3-4B63-831D-4108BCB6EB2B}"/>
              </a:ext>
            </a:extLst>
          </p:cNvPr>
          <p:cNvSpPr/>
          <p:nvPr/>
        </p:nvSpPr>
        <p:spPr>
          <a:xfrm rot="10800000" flipH="1">
            <a:off x="231021" y="335092"/>
            <a:ext cx="1629750" cy="162975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4D75E06C-CA2D-40AB-97FC-73B1B26F7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76" y="692767"/>
            <a:ext cx="914400" cy="914400"/>
          </a:xfrm>
          <a:prstGeom prst="rect">
            <a:avLst/>
          </a:prstGeom>
        </p:spPr>
      </p:pic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FF63FF5B-1C33-4A7D-B356-E9AF14076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9876" y="314666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182281" y="475242"/>
            <a:ext cx="8609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820E96-9FA9-4605-A74D-2A5B72F18FFD}"/>
              </a:ext>
            </a:extLst>
          </p:cNvPr>
          <p:cNvSpPr txBox="1"/>
          <p:nvPr/>
        </p:nvSpPr>
        <p:spPr>
          <a:xfrm>
            <a:off x="3117076" y="4987011"/>
            <a:ext cx="607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clearresolutiondesign.com</a:t>
            </a:r>
            <a:endParaRPr lang="en-US" spc="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6"/>
            </a:endParaRPr>
          </a:p>
          <a:p>
            <a:r>
              <a:rPr lang="en-US" spc="3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https://adventure-workscycles.com/shop</a:t>
            </a:r>
            <a:endParaRPr lang="en-US" spc="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72B4D10-1082-4E3E-B18E-76F86805830A}"/>
              </a:ext>
            </a:extLst>
          </p:cNvPr>
          <p:cNvSpPr txBox="1">
            <a:spLocks/>
          </p:cNvSpPr>
          <p:nvPr/>
        </p:nvSpPr>
        <p:spPr>
          <a:xfrm>
            <a:off x="1984080" y="1568037"/>
            <a:ext cx="9324280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Background: Adventure Works Cycles is characterized as a multinational manufacturer and seller of metal and composite bicycles for commercial markets in North America, Europe, and Asia.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9D8A7E-0D74-8F34-4274-9FF752DD641A}"/>
              </a:ext>
            </a:extLst>
          </p:cNvPr>
          <p:cNvSpPr txBox="1">
            <a:spLocks/>
          </p:cNvSpPr>
          <p:nvPr/>
        </p:nvSpPr>
        <p:spPr>
          <a:xfrm>
            <a:off x="586576" y="2408769"/>
            <a:ext cx="10654672" cy="24791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operational hub is located in Bothell, Washington, housing 290 employees, alongside regional sales teams. In 2000, Adventure Works Cycles acquired a small manufacturing facility, </a:t>
            </a:r>
            <a:r>
              <a:rPr lang="en-US" sz="15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Importadores</a:t>
            </a:r>
            <a:r>
              <a:rPr lang="en-US" sz="15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Neptuno, located in Mexico. </a:t>
            </a:r>
          </a:p>
          <a:p>
            <a:pPr algn="l">
              <a:lnSpc>
                <a:spcPct val="150000"/>
              </a:lnSpc>
            </a:pPr>
            <a:r>
              <a:rPr lang="en-US" sz="15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Importadores</a:t>
            </a:r>
            <a:r>
              <a:rPr lang="en-US" sz="15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Neptuno produces several subcomponents for the Adventure Works Cycles product line. These subcomponents are then shipped to the Bothell location for final product assembly.</a:t>
            </a:r>
          </a:p>
          <a:p>
            <a:pPr algn="l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2001, </a:t>
            </a:r>
            <a:r>
              <a:rPr lang="en-US" sz="15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Importadores</a:t>
            </a:r>
            <a:r>
              <a:rPr lang="en-US" sz="15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Neptuno had become the sole producer and distributor of the touring bicycle product group. Following a successful fiscal year, Adventure Works Cycles aims to expand its market share by targeting top-tier clients, increasing product availability through an external website, and reducing sales costs via lower production expenses.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FA5F5-01DA-D88F-405C-1489E90AF57C}"/>
              </a:ext>
            </a:extLst>
          </p:cNvPr>
          <p:cNvSpPr txBox="1"/>
          <p:nvPr/>
        </p:nvSpPr>
        <p:spPr>
          <a:xfrm>
            <a:off x="3114455" y="5619565"/>
            <a:ext cx="706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3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https://a.rbind.io/post/intro/</a:t>
            </a:r>
          </a:p>
          <a:p>
            <a:r>
              <a:rPr lang="fr-FR" spc="3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https://flylib.com/books/en/4.65.1.23/1/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91E61-B7C5-5DC8-0D47-219E0096210A}"/>
              </a:ext>
            </a:extLst>
          </p:cNvPr>
          <p:cNvSpPr txBox="1"/>
          <p:nvPr/>
        </p:nvSpPr>
        <p:spPr>
          <a:xfrm>
            <a:off x="859256" y="5067841"/>
            <a:ext cx="224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StoreLink</a:t>
            </a:r>
            <a:r>
              <a:rPr lang="fr-FR" sz="2800" spc="3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fr-FR" sz="1600" spc="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1F8A0-1307-7B44-091A-54E6E6364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54" y="632302"/>
            <a:ext cx="1209844" cy="1000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A6E68-ECA5-A290-6A59-219307ECC1C0}"/>
              </a:ext>
            </a:extLst>
          </p:cNvPr>
          <p:cNvSpPr txBox="1"/>
          <p:nvPr/>
        </p:nvSpPr>
        <p:spPr>
          <a:xfrm>
            <a:off x="859255" y="5639245"/>
            <a:ext cx="224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Source:</a:t>
            </a:r>
            <a:endParaRPr lang="fr-FR" sz="1600" spc="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964DA5-B34C-006D-9E6E-700BEEEF8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6938E3-B76A-69A2-C600-CC259DEB3CE2}"/>
              </a:ext>
            </a:extLst>
          </p:cNvPr>
          <p:cNvSpPr/>
          <p:nvPr/>
        </p:nvSpPr>
        <p:spPr>
          <a:xfrm rot="2700000">
            <a:off x="6623515" y="10315"/>
            <a:ext cx="8062165" cy="76215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5D671-3690-7C36-3C78-65F9EC46E6FC}"/>
              </a:ext>
            </a:extLst>
          </p:cNvPr>
          <p:cNvSpPr txBox="1"/>
          <p:nvPr/>
        </p:nvSpPr>
        <p:spPr>
          <a:xfrm>
            <a:off x="909916" y="595833"/>
            <a:ext cx="4837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01A52AC-D3F1-3542-6EBF-404061BA2FAA}"/>
              </a:ext>
            </a:extLst>
          </p:cNvPr>
          <p:cNvSpPr txBox="1">
            <a:spLocks/>
          </p:cNvSpPr>
          <p:nvPr/>
        </p:nvSpPr>
        <p:spPr>
          <a:xfrm>
            <a:off x="909916" y="1365274"/>
            <a:ext cx="4717711" cy="22690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Internal: We are going to use data from the following tables :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Purchasing.PurchaseOrderHeader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Purchasing.Vendor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Purchasing.ShipMethod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Purchasing.ProductVendor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Production.Product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Production.ProductInventory</a:t>
            </a: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13E1E02-9E34-49E1-72A6-BA1B3D7BC755}"/>
              </a:ext>
            </a:extLst>
          </p:cNvPr>
          <p:cNvSpPr txBox="1">
            <a:spLocks/>
          </p:cNvSpPr>
          <p:nvPr/>
        </p:nvSpPr>
        <p:spPr>
          <a:xfrm>
            <a:off x="909915" y="3634293"/>
            <a:ext cx="4837886" cy="261526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External: We are going to use data from the Adventure Works Dictionary </a:t>
            </a:r>
            <a:r>
              <a:rPr lang="en-US" sz="1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(file:///C:/Users/Test/Desktop/AdventureWorks.pdf)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Cyclic: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fnGetProductInventory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- This function provides the current stock for a specific product. </a:t>
            </a: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6CB9F2C4-5643-99F9-5920-5A77701239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r="3271"/>
          <a:stretch>
            <a:fillRect/>
          </a:stretch>
        </p:blipFill>
        <p:spPr>
          <a:xfrm>
            <a:off x="5859463" y="595833"/>
            <a:ext cx="5895975" cy="5653728"/>
          </a:xfrm>
        </p:spPr>
      </p:pic>
    </p:spTree>
    <p:extLst>
      <p:ext uri="{BB962C8B-B14F-4D97-AF65-F5344CB8AC3E}">
        <p14:creationId xmlns:p14="http://schemas.microsoft.com/office/powerpoint/2010/main" val="142858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CA915B-ED59-4EC1-9285-FD2F53587AA0}"/>
              </a:ext>
            </a:extLst>
          </p:cNvPr>
          <p:cNvSpPr txBox="1"/>
          <p:nvPr/>
        </p:nvSpPr>
        <p:spPr>
          <a:xfrm>
            <a:off x="909916" y="184773"/>
            <a:ext cx="10775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the basic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3A54-4B31-4F4C-9D36-E9E021BA8BBF}"/>
              </a:ext>
            </a:extLst>
          </p:cNvPr>
          <p:cNvSpPr txBox="1"/>
          <p:nvPr/>
        </p:nvSpPr>
        <p:spPr>
          <a:xfrm>
            <a:off x="909918" y="780640"/>
            <a:ext cx="105158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I. Example of continuous Variables: </a:t>
            </a:r>
          </a:p>
          <a:p>
            <a:r>
              <a:rPr lang="en-US" sz="11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OrderQty</a:t>
            </a:r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11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Quantity,OrderDate</a:t>
            </a:r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LineTotal,StandardCost,StandardPrice</a:t>
            </a:r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ListPrice</a:t>
            </a:r>
            <a:endParaRPr lang="en-US" sz="1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II.Example</a:t>
            </a:r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categorical Variables: </a:t>
            </a:r>
          </a:p>
          <a:p>
            <a:r>
              <a:rPr lang="en-US" sz="11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VendorName</a:t>
            </a:r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ProductName, </a:t>
            </a:r>
            <a:r>
              <a:rPr lang="en-US" sz="11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ProductID,BusinessEntityId,CreditRating,ShipMethod</a:t>
            </a:r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1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PurchaseOrderID</a:t>
            </a:r>
            <a:endParaRPr lang="en-US" sz="1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9F21402-1B48-4305-B256-324B7408D051}"/>
              </a:ext>
            </a:extLst>
          </p:cNvPr>
          <p:cNvSpPr txBox="1">
            <a:spLocks/>
          </p:cNvSpPr>
          <p:nvPr/>
        </p:nvSpPr>
        <p:spPr>
          <a:xfrm>
            <a:off x="909916" y="2153285"/>
            <a:ext cx="5186084" cy="11610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if there are Purchase Orders without order details. This could indicate an issue with the order entry process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398547-F464-7C1B-CC8B-22E9C9E2F6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5565" y="2153285"/>
            <a:ext cx="3954145" cy="127571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21A039F-79FA-A6D4-5AA3-0C930410FD98}"/>
              </a:ext>
            </a:extLst>
          </p:cNvPr>
          <p:cNvSpPr txBox="1">
            <a:spLocks/>
          </p:cNvSpPr>
          <p:nvPr/>
        </p:nvSpPr>
        <p:spPr>
          <a:xfrm>
            <a:off x="909916" y="4076043"/>
            <a:ext cx="4906521" cy="21328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5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if there are products that haven't been ordered in the past year. These products may be considered to be removed from inventory. </a:t>
            </a:r>
          </a:p>
          <a:p>
            <a:pPr algn="l">
              <a:lnSpc>
                <a:spcPct val="150000"/>
              </a:lnSpc>
            </a:pPr>
            <a:r>
              <a:rPr lang="en-US" sz="15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of a query showing a list of </a:t>
            </a:r>
            <a:r>
              <a:rPr lang="en-US" sz="1500" b="1" dirty="0" err="1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ProductIDs</a:t>
            </a:r>
            <a:r>
              <a:rPr lang="en-US" sz="15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their names that haven't been ordered in 2014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4778DE-7B8D-0C35-64FF-94AA741F0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65" y="4376316"/>
            <a:ext cx="5528056" cy="11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82FEA-72A9-933F-9C47-25D68D9A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7977C-9991-D069-2F52-3B35683BFF21}"/>
              </a:ext>
            </a:extLst>
          </p:cNvPr>
          <p:cNvSpPr txBox="1"/>
          <p:nvPr/>
        </p:nvSpPr>
        <p:spPr>
          <a:xfrm>
            <a:off x="909916" y="184773"/>
            <a:ext cx="10775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the basic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50F10-812E-0594-7102-BF9B5998829A}"/>
              </a:ext>
            </a:extLst>
          </p:cNvPr>
          <p:cNvSpPr txBox="1"/>
          <p:nvPr/>
        </p:nvSpPr>
        <p:spPr>
          <a:xfrm>
            <a:off x="909916" y="892659"/>
            <a:ext cx="105158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if there are vendors who haven’t received orders for 18 and 24 months.</a:t>
            </a:r>
          </a:p>
          <a:p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OBS: 18 Vendors.</a:t>
            </a:r>
          </a:p>
          <a:p>
            <a:endParaRPr lang="en-US" sz="11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EBC7B-7370-5CBA-AB9D-5B254664E9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89255" y="1600544"/>
            <a:ext cx="4428285" cy="400748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F86B75-B323-CE1F-73C2-76C005C98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6" y="1600544"/>
            <a:ext cx="5326114" cy="40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229CF-1A6C-1F77-4D73-00167436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77D81D-ACBA-97D9-5DEF-BBCD41879D89}"/>
              </a:ext>
            </a:extLst>
          </p:cNvPr>
          <p:cNvSpPr txBox="1"/>
          <p:nvPr/>
        </p:nvSpPr>
        <p:spPr>
          <a:xfrm>
            <a:off x="909916" y="184773"/>
            <a:ext cx="10775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the basic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C5C05-502D-4AE7-1888-77D5D109A504}"/>
              </a:ext>
            </a:extLst>
          </p:cNvPr>
          <p:cNvSpPr txBox="1"/>
          <p:nvPr/>
        </p:nvSpPr>
        <p:spPr>
          <a:xfrm>
            <a:off x="231892" y="1534209"/>
            <a:ext cx="5864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5 least ordered products in last the Month of 2014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00A89-2FFC-B3C9-D8BD-2965F5F282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7889" y="1795819"/>
            <a:ext cx="5760719" cy="401895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84C09-D1F5-D5EC-6C39-EF248C196AAF}"/>
              </a:ext>
            </a:extLst>
          </p:cNvPr>
          <p:cNvSpPr txBox="1"/>
          <p:nvPr/>
        </p:nvSpPr>
        <p:spPr>
          <a:xfrm>
            <a:off x="6297889" y="1534209"/>
            <a:ext cx="5760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10 vendors with the least sales in 2014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BCCC4-91E2-B1D7-437E-B2904BADD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9" y="1795819"/>
            <a:ext cx="5864108" cy="40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F3B079-F154-97F4-424C-8113F6275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32D671-AC9D-B9D7-6CF2-AD9FEEC8EED3}"/>
              </a:ext>
            </a:extLst>
          </p:cNvPr>
          <p:cNvSpPr txBox="1"/>
          <p:nvPr/>
        </p:nvSpPr>
        <p:spPr>
          <a:xfrm>
            <a:off x="909916" y="184773"/>
            <a:ext cx="1077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the code including documentation tests and controls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B9A23-6158-FDC0-5BF1-FF885A3A3E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0748" y="707993"/>
            <a:ext cx="5760720" cy="296291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F642D-5D83-5D52-2519-D925DE1D27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2198" y="3670903"/>
            <a:ext cx="7345805" cy="275627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A69EF-AA52-50D5-FE4D-CFAE87A275D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46392" y="4054896"/>
            <a:ext cx="3379414" cy="237228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FEA03-1320-2B81-D312-B002995BE53A}"/>
              </a:ext>
            </a:extLst>
          </p:cNvPr>
          <p:cNvSpPr txBox="1"/>
          <p:nvPr/>
        </p:nvSpPr>
        <p:spPr>
          <a:xfrm>
            <a:off x="542198" y="3655340"/>
            <a:ext cx="1077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3E443BD1-B721-A206-5F81-ACD1AFCA83EB}"/>
              </a:ext>
            </a:extLst>
          </p:cNvPr>
          <p:cNvSpPr/>
          <p:nvPr/>
        </p:nvSpPr>
        <p:spPr>
          <a:xfrm>
            <a:off x="1057723" y="4734210"/>
            <a:ext cx="2750185" cy="26289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0C07DA1-73DF-F995-4CA0-A1AF89B791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3" b="18073"/>
          <a:stretch>
            <a:fillRect/>
          </a:stretch>
        </p:blipFill>
        <p:spPr>
          <a:xfrm>
            <a:off x="762000" y="685800"/>
            <a:ext cx="10668000" cy="5486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095CE4-0DE2-38A6-0243-C4ECBF52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0FC64-335C-B869-4763-D586D2DA737F}"/>
              </a:ext>
            </a:extLst>
          </p:cNvPr>
          <p:cNvSpPr txBox="1"/>
          <p:nvPr/>
        </p:nvSpPr>
        <p:spPr>
          <a:xfrm>
            <a:off x="828413" y="2733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Products in Stock for Inventory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D28EAF-AE53-FE78-6B7D-A9F5CC00330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65032" y="837107"/>
            <a:ext cx="4330065" cy="195199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C21121-AE28-AF55-1FE3-92BD3DD2C688}"/>
              </a:ext>
            </a:extLst>
          </p:cNvPr>
          <p:cNvSpPr txBox="1"/>
          <p:nvPr/>
        </p:nvSpPr>
        <p:spPr>
          <a:xfrm>
            <a:off x="6667865" y="270785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Question: Why there are 338 Products that have the Standard Cost 0?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7DFCB-31A9-FFDD-BC02-CDF87691A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5" y="859634"/>
            <a:ext cx="6123360" cy="4931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65419-414B-8D95-376B-8FB9E4303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5586">
            <a:off x="8589861" y="4224268"/>
            <a:ext cx="1438476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30166-logistics-presentation-1">
  <a:themeElements>
    <a:clrScheme name="Slidehelper - 0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6AED5"/>
      </a:accent1>
      <a:accent2>
        <a:srgbClr val="086788"/>
      </a:accent2>
      <a:accent3>
        <a:srgbClr val="F0C808"/>
      </a:accent3>
      <a:accent4>
        <a:srgbClr val="FFF1D0"/>
      </a:accent4>
      <a:accent5>
        <a:srgbClr val="DD1C1A"/>
      </a:accent5>
      <a:accent6>
        <a:srgbClr val="BFBFBF"/>
      </a:accent6>
      <a:hlink>
        <a:srgbClr val="06AED5"/>
      </a:hlink>
      <a:folHlink>
        <a:srgbClr val="08678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1390</Words>
  <Application>Microsoft Office PowerPoint</Application>
  <PresentationFormat>Widescreen</PresentationFormat>
  <Paragraphs>137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Open Sans SemiBold</vt:lpstr>
      <vt:lpstr>30166-logistics-presentation-1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30166-logistics-presentation-1</dc:title>
  <dc:creator>Test</dc:creator>
  <cp:lastModifiedBy>Buga Andrei</cp:lastModifiedBy>
  <cp:revision>49</cp:revision>
  <dcterms:created xsi:type="dcterms:W3CDTF">2020-10-10T09:58:13Z</dcterms:created>
  <dcterms:modified xsi:type="dcterms:W3CDTF">2024-02-27T09:53:56Z</dcterms:modified>
</cp:coreProperties>
</file>