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9" r:id="rId3"/>
    <p:sldId id="257" r:id="rId4"/>
    <p:sldId id="262" r:id="rId5"/>
    <p:sldId id="308" r:id="rId6"/>
    <p:sldId id="275" r:id="rId7"/>
    <p:sldId id="281" r:id="rId8"/>
    <p:sldId id="268" r:id="rId9"/>
    <p:sldId id="295" r:id="rId10"/>
    <p:sldId id="292" r:id="rId11"/>
    <p:sldId id="326" r:id="rId12"/>
    <p:sldId id="300" r:id="rId13"/>
    <p:sldId id="307" r:id="rId14"/>
    <p:sldId id="324" r:id="rId15"/>
    <p:sldId id="313" r:id="rId16"/>
    <p:sldId id="323" r:id="rId17"/>
    <p:sldId id="309" r:id="rId18"/>
    <p:sldId id="310" r:id="rId19"/>
    <p:sldId id="311" r:id="rId20"/>
    <p:sldId id="312" r:id="rId21"/>
    <p:sldId id="316" r:id="rId22"/>
    <p:sldId id="314" r:id="rId23"/>
    <p:sldId id="317" r:id="rId24"/>
    <p:sldId id="315" r:id="rId25"/>
    <p:sldId id="318" r:id="rId26"/>
    <p:sldId id="319" r:id="rId27"/>
    <p:sldId id="320" r:id="rId28"/>
    <p:sldId id="321" r:id="rId29"/>
    <p:sldId id="322"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84871" autoAdjust="0"/>
  </p:normalViewPr>
  <p:slideViewPr>
    <p:cSldViewPr>
      <p:cViewPr varScale="1">
        <p:scale>
          <a:sx n="89" d="100"/>
          <a:sy n="89" d="100"/>
        </p:scale>
        <p:origin x="629"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4E3A8AA-D5AF-4F6D-97AD-B735121FE825}" type="datetimeFigureOut">
              <a:rPr lang="en-US" smtClean="0"/>
              <a:t>6/30/2017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4D18838-FCC7-4FB5-827F-A208D4952F96}" type="slidenum">
              <a:rPr lang="en-US" smtClean="0"/>
              <a:t>‹#›</a:t>
            </a:fld>
            <a:endParaRPr lang="en-US"/>
          </a:p>
        </p:txBody>
      </p:sp>
    </p:spTree>
    <p:extLst>
      <p:ext uri="{BB962C8B-B14F-4D97-AF65-F5344CB8AC3E}">
        <p14:creationId xmlns:p14="http://schemas.microsoft.com/office/powerpoint/2010/main" val="328196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Tux</a:t>
            </a:r>
            <a:r>
              <a:rPr lang="en-US" baseline="0" dirty="0"/>
              <a:t> source: http://upload.wikimedia.org/wikipedia/commons/thumb/a/af/Tux.png/220px-Tux.png</a:t>
            </a:r>
          </a:p>
        </p:txBody>
      </p:sp>
      <p:sp>
        <p:nvSpPr>
          <p:cNvPr id="4" name="Slide Number Placeholder 3"/>
          <p:cNvSpPr>
            <a:spLocks noGrp="1"/>
          </p:cNvSpPr>
          <p:nvPr>
            <p:ph type="sldNum" sz="quarter" idx="10"/>
          </p:nvPr>
        </p:nvSpPr>
        <p:spPr/>
        <p:txBody>
          <a:bodyPr/>
          <a:lstStyle/>
          <a:p>
            <a:fld id="{34D18838-FCC7-4FB5-827F-A208D4952F96}" type="slidenum">
              <a:rPr lang="en-US" smtClean="0"/>
              <a:t>1</a:t>
            </a:fld>
            <a:endParaRPr lang="en-US"/>
          </a:p>
        </p:txBody>
      </p:sp>
    </p:spTree>
    <p:extLst>
      <p:ext uri="{BB962C8B-B14F-4D97-AF65-F5344CB8AC3E}">
        <p14:creationId xmlns:p14="http://schemas.microsoft.com/office/powerpoint/2010/main" val="386415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graphic source: http://en.wikipedia.org/wiki/Operating_system</a:t>
            </a:r>
          </a:p>
        </p:txBody>
      </p:sp>
      <p:sp>
        <p:nvSpPr>
          <p:cNvPr id="4" name="Slide Number Placeholder 3"/>
          <p:cNvSpPr>
            <a:spLocks noGrp="1"/>
          </p:cNvSpPr>
          <p:nvPr>
            <p:ph type="sldNum" sz="quarter" idx="10"/>
          </p:nvPr>
        </p:nvSpPr>
        <p:spPr/>
        <p:txBody>
          <a:bodyPr/>
          <a:lstStyle/>
          <a:p>
            <a:fld id="{34D18838-FCC7-4FB5-827F-A208D4952F96}" type="slidenum">
              <a:rPr lang="en-US" smtClean="0"/>
              <a:t>2</a:t>
            </a:fld>
            <a:endParaRPr lang="en-US"/>
          </a:p>
        </p:txBody>
      </p:sp>
    </p:spTree>
    <p:extLst>
      <p:ext uri="{BB962C8B-B14F-4D97-AF65-F5344CB8AC3E}">
        <p14:creationId xmlns:p14="http://schemas.microsoft.com/office/powerpoint/2010/main" val="374217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Linux? source: http://www.kernel.org/pub/linux/kernel/README and http://en.wikipedia.org/wiki/Linux and http://en.wikipedia.org/wiki/Unix</a:t>
            </a:r>
          </a:p>
          <a:p>
            <a:endParaRPr lang="en-US" dirty="0"/>
          </a:p>
          <a:p>
            <a:r>
              <a:rPr lang="en-US" dirty="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212646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source: http://www.muylinux.com/wp-content/uploads/2009/04/logos-distros.jpg</a:t>
            </a:r>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88362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a:t>
            </a:r>
            <a:r>
              <a:rPr lang="en-US" baseline="0" dirty="0"/>
              <a:t> preserver image source: http://ubesicecreamshop.com/wp-content/uploads/2012/04/life-preserver.jpg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244995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8</a:t>
            </a:fld>
            <a:endParaRPr lang="en-US"/>
          </a:p>
        </p:txBody>
      </p:sp>
    </p:spTree>
    <p:extLst>
      <p:ext uri="{BB962C8B-B14F-4D97-AF65-F5344CB8AC3E}">
        <p14:creationId xmlns:p14="http://schemas.microsoft.com/office/powerpoint/2010/main" val="36184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9</a:t>
            </a:fld>
            <a:endParaRPr lang="en-US"/>
          </a:p>
        </p:txBody>
      </p:sp>
    </p:spTree>
    <p:extLst>
      <p:ext uri="{BB962C8B-B14F-4D97-AF65-F5344CB8AC3E}">
        <p14:creationId xmlns:p14="http://schemas.microsoft.com/office/powerpoint/2010/main" val="95387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12</a:t>
            </a:fld>
            <a:endParaRPr lang="en-US"/>
          </a:p>
        </p:txBody>
      </p:sp>
    </p:spTree>
    <p:extLst>
      <p:ext uri="{BB962C8B-B14F-4D97-AF65-F5344CB8AC3E}">
        <p14:creationId xmlns:p14="http://schemas.microsoft.com/office/powerpoint/2010/main" val="953872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F1554-35A0-4B07-A4E5-B02BBEDF9AB5}" type="datetimeFigureOut">
              <a:rPr lang="en-US" smtClean="0"/>
              <a:t>6/30/2017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8E66F6-A6E6-463A-B25C-341BF1DF1A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B2F1554-35A0-4B07-A4E5-B02BBEDF9AB5}"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2F1554-35A0-4B07-A4E5-B02BBEDF9AB5}"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2F1554-35A0-4B07-A4E5-B02BBEDF9AB5}"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2F1554-35A0-4B07-A4E5-B02BBEDF9AB5}"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E66F6-A6E6-463A-B25C-341BF1DF1AA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1554-35A0-4B07-A4E5-B02BBEDF9AB5}"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B2F1554-35A0-4B07-A4E5-B02BBEDF9AB5}"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F1554-35A0-4B07-A4E5-B02BBEDF9AB5}" type="datetimeFigureOut">
              <a:rPr lang="en-US" smtClean="0"/>
              <a:t>6/30/2017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8E66F6-A6E6-463A-B25C-341BF1DF1A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F1554-35A0-4B07-A4E5-B02BBEDF9AB5}" type="datetimeFigureOut">
              <a:rPr lang="en-US" smtClean="0"/>
              <a:t>6/30/2017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8E66F6-A6E6-463A-B25C-341BF1DF1A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7772400" cy="990600"/>
          </a:xfrm>
        </p:spPr>
        <p:txBody>
          <a:bodyPr>
            <a:normAutofit fontScale="90000"/>
          </a:bodyPr>
          <a:lstStyle/>
          <a:p>
            <a:pPr algn="ctr"/>
            <a:r>
              <a:rPr lang="en-US" dirty="0"/>
              <a:t>Linux Basics</a:t>
            </a:r>
            <a:br>
              <a:rPr lang="en-US" dirty="0"/>
            </a:br>
            <a:endParaRPr lang="en-US" dirty="0"/>
          </a:p>
        </p:txBody>
      </p:sp>
      <p:pic>
        <p:nvPicPr>
          <p:cNvPr id="1028" name="Picture 4" descr="http://upload.wikimedia.org/wikipedia/commons/thumb/a/af/Tux.png/220px-Tu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39759"/>
            <a:ext cx="2590800" cy="307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541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1"/>
            <a:r>
              <a:rPr lang="en-US" b="1" dirty="0"/>
              <a:t>cd</a:t>
            </a:r>
            <a:r>
              <a:rPr lang="en-US" dirty="0"/>
              <a:t> (also takes you to your home directory like cd ~)</a:t>
            </a:r>
          </a:p>
          <a:p>
            <a:pPr lvl="1"/>
            <a:r>
              <a:rPr lang="en-US" b="1" dirty="0" err="1"/>
              <a:t>mkdir</a:t>
            </a:r>
            <a:r>
              <a:rPr lang="en-US" b="1" dirty="0"/>
              <a:t> test</a:t>
            </a:r>
          </a:p>
          <a:p>
            <a:pPr lvl="1"/>
            <a:r>
              <a:rPr lang="en-US" b="1" dirty="0"/>
              <a:t>echo ‘Hello world’</a:t>
            </a:r>
          </a:p>
          <a:p>
            <a:pPr lvl="1"/>
            <a:r>
              <a:rPr lang="en-US" b="1" dirty="0"/>
              <a:t>touch / </a:t>
            </a:r>
            <a:r>
              <a:rPr lang="en-US" b="1" dirty="0" err="1"/>
              <a:t>nano</a:t>
            </a:r>
            <a:r>
              <a:rPr lang="en-US" b="1" dirty="0"/>
              <a:t> myfile.txt</a:t>
            </a:r>
          </a:p>
          <a:p>
            <a:pPr lvl="1"/>
            <a:r>
              <a:rPr lang="en-US" b="1" dirty="0"/>
              <a:t>echo ‘Hello everyone’ &gt; test/myfile.txt</a:t>
            </a:r>
          </a:p>
          <a:p>
            <a:pPr lvl="1"/>
            <a:r>
              <a:rPr lang="en-US" b="1" dirty="0"/>
              <a:t>&gt;&gt; - append (</a:t>
            </a:r>
            <a:r>
              <a:rPr lang="en-US" b="1" dirty="0" err="1"/>
              <a:t>adauga</a:t>
            </a:r>
            <a:r>
              <a:rPr lang="en-US" b="1" dirty="0"/>
              <a:t> la final)</a:t>
            </a:r>
          </a:p>
          <a:p>
            <a:pPr lvl="1"/>
            <a:r>
              <a:rPr lang="en-US" b="1" dirty="0" err="1"/>
              <a:t>mkdir</a:t>
            </a:r>
            <a:r>
              <a:rPr lang="en-US" b="1" dirty="0"/>
              <a:t> -p test/subdir1/subdir2 </a:t>
            </a:r>
          </a:p>
          <a:p>
            <a:pPr lvl="1"/>
            <a:r>
              <a:rPr lang="en-US" b="1" dirty="0"/>
              <a:t>mv test/myfile.txt test/subdir1/subdir2</a:t>
            </a:r>
          </a:p>
          <a:p>
            <a:pPr lvl="1"/>
            <a:r>
              <a:rPr lang="en-US" b="1" dirty="0" err="1"/>
              <a:t>cp</a:t>
            </a:r>
            <a:r>
              <a:rPr lang="en-US" b="1" dirty="0"/>
              <a:t> (</a:t>
            </a:r>
            <a:r>
              <a:rPr lang="en-US" b="1" dirty="0" err="1"/>
              <a:t>copiere</a:t>
            </a:r>
            <a:r>
              <a:rPr lang="en-US" b="1" dirty="0"/>
              <a:t>) – </a:t>
            </a:r>
            <a:r>
              <a:rPr lang="en-US" b="1" dirty="0" err="1"/>
              <a:t>Sintaxa</a:t>
            </a:r>
            <a:r>
              <a:rPr lang="en-US" b="1" dirty="0"/>
              <a:t>: </a:t>
            </a:r>
            <a:r>
              <a:rPr lang="en-US" b="1" dirty="0" err="1"/>
              <a:t>cp</a:t>
            </a:r>
            <a:r>
              <a:rPr lang="en-US" b="1" dirty="0"/>
              <a:t> </a:t>
            </a:r>
            <a:r>
              <a:rPr lang="en-US" b="1" dirty="0" err="1"/>
              <a:t>what_to_copy</a:t>
            </a:r>
            <a:r>
              <a:rPr lang="en-US" b="1" dirty="0"/>
              <a:t> </a:t>
            </a:r>
            <a:r>
              <a:rPr lang="en-US" b="1" dirty="0" err="1"/>
              <a:t>where_to_copy</a:t>
            </a:r>
            <a:endParaRPr lang="en-US" b="1" dirty="0"/>
          </a:p>
          <a:p>
            <a:pPr lvl="1"/>
            <a:r>
              <a:rPr lang="en-US" b="1" dirty="0"/>
              <a:t>mv (move) – </a:t>
            </a:r>
            <a:r>
              <a:rPr lang="en-US" b="1" dirty="0" err="1"/>
              <a:t>Sintaxa</a:t>
            </a:r>
            <a:r>
              <a:rPr lang="en-US" b="1" dirty="0"/>
              <a:t>: mv </a:t>
            </a:r>
            <a:r>
              <a:rPr lang="en-US" b="1" dirty="0" err="1"/>
              <a:t>what_to_move</a:t>
            </a:r>
            <a:r>
              <a:rPr lang="en-US" b="1" dirty="0"/>
              <a:t> </a:t>
            </a:r>
            <a:r>
              <a:rPr lang="en-US" b="1" dirty="0" err="1"/>
              <a:t>where_to_move</a:t>
            </a:r>
            <a:endParaRPr lang="en-US" b="1" dirty="0"/>
          </a:p>
          <a:p>
            <a:pPr lvl="1"/>
            <a:r>
              <a:rPr lang="en-US" b="1" dirty="0" err="1"/>
              <a:t>rm</a:t>
            </a:r>
            <a:r>
              <a:rPr lang="en-US" b="1" dirty="0"/>
              <a:t> (remove). </a:t>
            </a:r>
            <a:r>
              <a:rPr lang="en-US" b="1" dirty="0" err="1"/>
              <a:t>Sintaxa</a:t>
            </a:r>
            <a:r>
              <a:rPr lang="en-US" b="1" dirty="0"/>
              <a:t>: </a:t>
            </a:r>
            <a:r>
              <a:rPr lang="en-US" b="1" dirty="0" err="1"/>
              <a:t>rm</a:t>
            </a:r>
            <a:r>
              <a:rPr lang="en-US" b="1" dirty="0"/>
              <a:t> file </a:t>
            </a:r>
            <a:r>
              <a:rPr lang="en-US" b="1" dirty="0" err="1"/>
              <a:t>sau</a:t>
            </a:r>
            <a:r>
              <a:rPr lang="en-US" b="1" dirty="0"/>
              <a:t> </a:t>
            </a:r>
            <a:r>
              <a:rPr lang="en-US" b="1" dirty="0" err="1"/>
              <a:t>rm</a:t>
            </a:r>
            <a:r>
              <a:rPr lang="en-US" b="1" dirty="0"/>
              <a:t> –r folder/</a:t>
            </a:r>
          </a:p>
          <a:p>
            <a:pPr marL="393192" lvl="1" indent="0">
              <a:buNone/>
            </a:pPr>
            <a:endParaRPr lang="en-US" dirty="0"/>
          </a:p>
          <a:p>
            <a:pPr lvl="1"/>
            <a:endParaRPr lang="en-US" dirty="0"/>
          </a:p>
        </p:txBody>
      </p:sp>
      <p:sp>
        <p:nvSpPr>
          <p:cNvPr id="3" name="Title 2"/>
          <p:cNvSpPr>
            <a:spLocks noGrp="1"/>
          </p:cNvSpPr>
          <p:nvPr>
            <p:ph type="title"/>
          </p:nvPr>
        </p:nvSpPr>
        <p:spPr/>
        <p:txBody>
          <a:bodyPr/>
          <a:lstStyle/>
          <a:p>
            <a:r>
              <a:rPr lang="en-US" dirty="0"/>
              <a:t>cd, </a:t>
            </a:r>
            <a:r>
              <a:rPr lang="en-US" dirty="0" err="1"/>
              <a:t>mkdir</a:t>
            </a:r>
            <a:r>
              <a:rPr lang="en-US" dirty="0"/>
              <a:t>, </a:t>
            </a:r>
            <a:r>
              <a:rPr lang="en-US" dirty="0" err="1"/>
              <a:t>cp</a:t>
            </a:r>
            <a:r>
              <a:rPr lang="en-US" dirty="0"/>
              <a:t>, </a:t>
            </a:r>
            <a:r>
              <a:rPr lang="en-US" dirty="0" err="1"/>
              <a:t>rm</a:t>
            </a:r>
            <a:r>
              <a:rPr lang="en-US" dirty="0"/>
              <a:t>, mv, echo</a:t>
            </a:r>
          </a:p>
        </p:txBody>
      </p:sp>
    </p:spTree>
    <p:extLst>
      <p:ext uri="{BB962C8B-B14F-4D97-AF65-F5344CB8AC3E}">
        <p14:creationId xmlns:p14="http://schemas.microsoft.com/office/powerpoint/2010/main" val="115721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apt-cache search </a:t>
            </a:r>
            <a:r>
              <a:rPr lang="en-US" dirty="0" err="1"/>
              <a:t>package_name</a:t>
            </a:r>
            <a:r>
              <a:rPr lang="en-US" dirty="0"/>
              <a:t> (search in repo)</a:t>
            </a:r>
          </a:p>
          <a:p>
            <a:endParaRPr lang="en-US" dirty="0"/>
          </a:p>
          <a:p>
            <a:r>
              <a:rPr lang="en-US" dirty="0"/>
              <a:t>apt-get install </a:t>
            </a:r>
            <a:r>
              <a:rPr lang="en-US" dirty="0" err="1"/>
              <a:t>package_name</a:t>
            </a:r>
            <a:r>
              <a:rPr lang="en-US" dirty="0"/>
              <a:t> (install)</a:t>
            </a:r>
          </a:p>
          <a:p>
            <a:endParaRPr lang="en-US" dirty="0"/>
          </a:p>
          <a:p>
            <a:r>
              <a:rPr lang="en-US" dirty="0"/>
              <a:t>apt-get remove (remove)</a:t>
            </a:r>
          </a:p>
          <a:p>
            <a:endParaRPr lang="en-US" dirty="0"/>
          </a:p>
          <a:p>
            <a:r>
              <a:rPr lang="en-US" dirty="0"/>
              <a:t>apt-get update !!! (update the details about the packages [new versions], sources list, </a:t>
            </a:r>
            <a:r>
              <a:rPr lang="en-US" dirty="0" err="1"/>
              <a:t>etc</a:t>
            </a:r>
            <a:r>
              <a:rPr lang="en-US" dirty="0"/>
              <a:t>)</a:t>
            </a:r>
            <a:endParaRPr lang="ro-RO" dirty="0"/>
          </a:p>
        </p:txBody>
      </p:sp>
      <p:sp>
        <p:nvSpPr>
          <p:cNvPr id="3" name="Title 2"/>
          <p:cNvSpPr>
            <a:spLocks noGrp="1"/>
          </p:cNvSpPr>
          <p:nvPr>
            <p:ph type="title"/>
          </p:nvPr>
        </p:nvSpPr>
        <p:spPr/>
        <p:txBody>
          <a:bodyPr/>
          <a:lstStyle/>
          <a:p>
            <a:r>
              <a:rPr lang="en-US" dirty="0"/>
              <a:t>Install packages/tools	</a:t>
            </a:r>
            <a:endParaRPr lang="ro-RO" dirty="0"/>
          </a:p>
        </p:txBody>
      </p:sp>
    </p:spTree>
    <p:extLst>
      <p:ext uri="{BB962C8B-B14F-4D97-AF65-F5344CB8AC3E}">
        <p14:creationId xmlns:p14="http://schemas.microsoft.com/office/powerpoint/2010/main" val="281777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US" dirty="0"/>
              <a:t>All files and directories have a individual and a group </a:t>
            </a:r>
            <a:r>
              <a:rPr lang="en-US" i="1" dirty="0"/>
              <a:t>ownership.</a:t>
            </a:r>
          </a:p>
          <a:p>
            <a:r>
              <a:rPr lang="en-US" dirty="0"/>
              <a:t>All files and directories have read (r - 4), write (w - 2), and execute (x - 1) </a:t>
            </a:r>
            <a:r>
              <a:rPr lang="en-US" i="1" dirty="0"/>
              <a:t>permissions</a:t>
            </a:r>
            <a:r>
              <a:rPr lang="en-US" dirty="0"/>
              <a:t> assigned as octets to the individual owner (u), the group (g) owner and all others (o) that are logged into the system.</a:t>
            </a:r>
          </a:p>
          <a:p>
            <a:r>
              <a:rPr lang="en-US" dirty="0"/>
              <a:t>You can change permissions if you are the individual owner or a member of the group.</a:t>
            </a:r>
          </a:p>
          <a:p>
            <a:r>
              <a:rPr lang="en-US" dirty="0"/>
              <a:t>Only root (including </a:t>
            </a:r>
            <a:r>
              <a:rPr lang="en-US" dirty="0" err="1"/>
              <a:t>sudoers</a:t>
            </a:r>
            <a:r>
              <a:rPr lang="en-US" dirty="0"/>
              <a:t>) can change ownership</a:t>
            </a:r>
          </a:p>
          <a:p>
            <a:r>
              <a:rPr lang="en-US" b="1" dirty="0"/>
              <a:t>http://chmod-calculator.com/</a:t>
            </a:r>
          </a:p>
          <a:p>
            <a:endParaRPr lang="en-US" dirty="0"/>
          </a:p>
        </p:txBody>
      </p:sp>
      <p:sp>
        <p:nvSpPr>
          <p:cNvPr id="5" name="Title 4"/>
          <p:cNvSpPr>
            <a:spLocks noGrp="1"/>
          </p:cNvSpPr>
          <p:nvPr>
            <p:ph type="title"/>
          </p:nvPr>
        </p:nvSpPr>
        <p:spPr/>
        <p:txBody>
          <a:bodyPr>
            <a:normAutofit fontScale="90000"/>
          </a:bodyPr>
          <a:lstStyle/>
          <a:p>
            <a:r>
              <a:rPr lang="en-US" dirty="0"/>
              <a:t>File System Ownership and Permissions</a:t>
            </a:r>
          </a:p>
        </p:txBody>
      </p:sp>
    </p:spTree>
    <p:extLst>
      <p:ext uri="{BB962C8B-B14F-4D97-AF65-F5344CB8AC3E}">
        <p14:creationId xmlns:p14="http://schemas.microsoft.com/office/powerpoint/2010/main" val="420403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r>
              <a:rPr lang="en-US" dirty="0"/>
              <a:t>Let’s try changing permissions</a:t>
            </a:r>
          </a:p>
          <a:p>
            <a:pPr lvl="1"/>
            <a:r>
              <a:rPr lang="en-US" b="1" dirty="0"/>
              <a:t>cd</a:t>
            </a:r>
          </a:p>
          <a:p>
            <a:pPr lvl="1"/>
            <a:r>
              <a:rPr lang="en-US" b="1" dirty="0"/>
              <a:t>touch </a:t>
            </a:r>
            <a:r>
              <a:rPr lang="en-US" b="1" dirty="0" err="1"/>
              <a:t>myfile</a:t>
            </a:r>
            <a:r>
              <a:rPr lang="en-US" b="1" dirty="0"/>
              <a:t> </a:t>
            </a:r>
            <a:r>
              <a:rPr lang="en-US" dirty="0"/>
              <a:t>(create file)</a:t>
            </a:r>
          </a:p>
          <a:p>
            <a:pPr lvl="1"/>
            <a:r>
              <a:rPr lang="en-US" b="1" dirty="0" err="1"/>
              <a:t>mkdir</a:t>
            </a:r>
            <a:r>
              <a:rPr lang="en-US" b="1" dirty="0"/>
              <a:t> </a:t>
            </a:r>
            <a:r>
              <a:rPr lang="en-US" b="1" dirty="0" err="1"/>
              <a:t>mydir</a:t>
            </a:r>
            <a:r>
              <a:rPr lang="en-US" b="1" dirty="0"/>
              <a:t> </a:t>
            </a:r>
            <a:r>
              <a:rPr lang="en-US" dirty="0"/>
              <a:t>(create directory)</a:t>
            </a:r>
          </a:p>
          <a:p>
            <a:pPr lvl="1"/>
            <a:r>
              <a:rPr lang="en-US" b="1" dirty="0" err="1"/>
              <a:t>chmod</a:t>
            </a:r>
            <a:r>
              <a:rPr lang="en-US" b="1" dirty="0"/>
              <a:t> </a:t>
            </a:r>
            <a:r>
              <a:rPr lang="en-US" b="1" dirty="0" err="1"/>
              <a:t>g+w</a:t>
            </a:r>
            <a:r>
              <a:rPr lang="en-US" b="1" dirty="0"/>
              <a:t> </a:t>
            </a:r>
            <a:r>
              <a:rPr lang="en-US" b="1" dirty="0" err="1"/>
              <a:t>myfile</a:t>
            </a:r>
            <a:r>
              <a:rPr lang="en-US" b="1" dirty="0"/>
              <a:t> </a:t>
            </a:r>
            <a:r>
              <a:rPr lang="en-US" dirty="0"/>
              <a:t>(add group write permission)</a:t>
            </a:r>
          </a:p>
          <a:p>
            <a:pPr marL="1828800" lvl="7" indent="0">
              <a:buNone/>
            </a:pPr>
            <a:r>
              <a:rPr lang="en-US" sz="1900" b="1" dirty="0"/>
              <a:t>-&gt; equivalent to </a:t>
            </a:r>
            <a:r>
              <a:rPr lang="en-US" sz="1900" b="1" dirty="0" err="1"/>
              <a:t>chmod</a:t>
            </a:r>
            <a:r>
              <a:rPr lang="en-US" sz="1900" b="1" dirty="0"/>
              <a:t> 020 </a:t>
            </a:r>
            <a:r>
              <a:rPr lang="en-US" sz="1900" b="1" dirty="0" err="1"/>
              <a:t>myfile</a:t>
            </a:r>
            <a:endParaRPr lang="en-US" sz="1900" b="1" dirty="0"/>
          </a:p>
          <a:p>
            <a:pPr lvl="1"/>
            <a:r>
              <a:rPr lang="en-US" b="1" dirty="0" err="1"/>
              <a:t>ls</a:t>
            </a:r>
            <a:r>
              <a:rPr lang="en-US" b="1" dirty="0"/>
              <a:t> –l </a:t>
            </a:r>
            <a:r>
              <a:rPr lang="en-US" b="1" dirty="0" err="1"/>
              <a:t>myfile</a:t>
            </a:r>
            <a:endParaRPr lang="en-US" b="1" dirty="0"/>
          </a:p>
          <a:p>
            <a:pPr lvl="1"/>
            <a:r>
              <a:rPr lang="en-US" b="1" dirty="0" err="1"/>
              <a:t>chmod</a:t>
            </a:r>
            <a:r>
              <a:rPr lang="en-US" b="1" dirty="0"/>
              <a:t> </a:t>
            </a:r>
            <a:r>
              <a:rPr lang="en-US" b="1" dirty="0" err="1"/>
              <a:t>ugougo+x</a:t>
            </a:r>
            <a:r>
              <a:rPr lang="en-US" b="1" dirty="0"/>
              <a:t> </a:t>
            </a:r>
            <a:r>
              <a:rPr lang="en-US" b="1" dirty="0" err="1"/>
              <a:t>myfile</a:t>
            </a:r>
            <a:r>
              <a:rPr lang="en-US" b="1" dirty="0"/>
              <a:t> </a:t>
            </a:r>
            <a:r>
              <a:rPr lang="en-US" dirty="0"/>
              <a:t>(add user, group and other execute permission)</a:t>
            </a:r>
          </a:p>
          <a:p>
            <a:pPr marL="393192" lvl="1" indent="0">
              <a:buNone/>
            </a:pPr>
            <a:r>
              <a:rPr lang="en-US" dirty="0"/>
              <a:t>		</a:t>
            </a:r>
            <a:r>
              <a:rPr lang="en-US" sz="1900" b="1" dirty="0"/>
              <a:t>-&gt; equivalent to </a:t>
            </a:r>
            <a:r>
              <a:rPr lang="en-US" sz="1900" b="1" dirty="0" err="1"/>
              <a:t>chmod</a:t>
            </a:r>
            <a:r>
              <a:rPr lang="en-US" sz="1900" b="1" dirty="0"/>
              <a:t> 111 </a:t>
            </a:r>
            <a:r>
              <a:rPr lang="en-US" sz="1900" b="1" dirty="0" err="1"/>
              <a:t>myfile</a:t>
            </a:r>
            <a:endParaRPr lang="en-US" sz="1900" b="1" dirty="0"/>
          </a:p>
          <a:p>
            <a:pPr lvl="1"/>
            <a:r>
              <a:rPr lang="en-US" b="1" dirty="0" err="1"/>
              <a:t>chmod</a:t>
            </a:r>
            <a:r>
              <a:rPr lang="en-US" b="1" dirty="0"/>
              <a:t> </a:t>
            </a:r>
            <a:r>
              <a:rPr lang="en-US" b="1" dirty="0" err="1"/>
              <a:t>ugo+w</a:t>
            </a:r>
            <a:r>
              <a:rPr lang="en-US" b="1" dirty="0"/>
              <a:t> </a:t>
            </a:r>
            <a:r>
              <a:rPr lang="en-US" b="1" dirty="0" err="1"/>
              <a:t>mydir</a:t>
            </a:r>
            <a:r>
              <a:rPr lang="en-US" b="1" dirty="0"/>
              <a:t> </a:t>
            </a:r>
            <a:r>
              <a:rPr lang="en-US" dirty="0"/>
              <a:t>(add user, group and other write permission)</a:t>
            </a:r>
          </a:p>
          <a:p>
            <a:pPr lvl="1"/>
            <a:r>
              <a:rPr lang="en-US" b="1" dirty="0" err="1"/>
              <a:t>ls</a:t>
            </a:r>
            <a:r>
              <a:rPr lang="en-US" b="1" dirty="0"/>
              <a:t> –</a:t>
            </a:r>
            <a:r>
              <a:rPr lang="en-US" b="1" dirty="0" err="1"/>
              <a:t>ld</a:t>
            </a:r>
            <a:r>
              <a:rPr lang="en-US" b="1" dirty="0"/>
              <a:t> </a:t>
            </a:r>
            <a:r>
              <a:rPr lang="en-US" b="1" dirty="0" err="1"/>
              <a:t>mydir</a:t>
            </a:r>
            <a:endParaRPr lang="en-US" b="1" dirty="0"/>
          </a:p>
          <a:p>
            <a:pPr lvl="1"/>
            <a:r>
              <a:rPr lang="en-US" b="1" dirty="0" err="1"/>
              <a:t>chmod</a:t>
            </a:r>
            <a:r>
              <a:rPr lang="en-US" b="1" dirty="0"/>
              <a:t> a-w </a:t>
            </a:r>
            <a:r>
              <a:rPr lang="en-US" dirty="0"/>
              <a:t>(a=ALL, remove user, group and other write permission)</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5" name="Title 4"/>
          <p:cNvSpPr>
            <a:spLocks noGrp="1"/>
          </p:cNvSpPr>
          <p:nvPr>
            <p:ph type="title"/>
          </p:nvPr>
        </p:nvSpPr>
        <p:spPr/>
        <p:txBody>
          <a:bodyPr>
            <a:normAutofit fontScale="90000"/>
          </a:bodyPr>
          <a:lstStyle/>
          <a:p>
            <a:r>
              <a:rPr lang="en-US" dirty="0"/>
              <a:t>File and Directory Ownership and Permissions</a:t>
            </a:r>
          </a:p>
        </p:txBody>
      </p:sp>
    </p:spTree>
    <p:extLst>
      <p:ext uri="{BB962C8B-B14F-4D97-AF65-F5344CB8AC3E}">
        <p14:creationId xmlns:p14="http://schemas.microsoft.com/office/powerpoint/2010/main" val="387290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chown</a:t>
            </a:r>
            <a:r>
              <a:rPr lang="en-US" dirty="0"/>
              <a:t> </a:t>
            </a:r>
            <a:r>
              <a:rPr lang="en-US" dirty="0" err="1"/>
              <a:t>user:group</a:t>
            </a:r>
            <a:r>
              <a:rPr lang="en-US" dirty="0"/>
              <a:t> </a:t>
            </a:r>
            <a:r>
              <a:rPr lang="en-US" dirty="0" err="1"/>
              <a:t>fisier</a:t>
            </a:r>
            <a:r>
              <a:rPr lang="en-US" dirty="0"/>
              <a:t> (</a:t>
            </a:r>
            <a:r>
              <a:rPr lang="en-US" dirty="0" err="1"/>
              <a:t>schimbarea</a:t>
            </a:r>
            <a:r>
              <a:rPr lang="en-US" dirty="0"/>
              <a:t> </a:t>
            </a:r>
            <a:r>
              <a:rPr lang="en-US" dirty="0" err="1"/>
              <a:t>ownerului</a:t>
            </a:r>
            <a:r>
              <a:rPr lang="en-US" dirty="0"/>
              <a:t> </a:t>
            </a:r>
            <a:r>
              <a:rPr lang="en-US" dirty="0" err="1"/>
              <a:t>unui</a:t>
            </a:r>
            <a:r>
              <a:rPr lang="en-US" dirty="0"/>
              <a:t> </a:t>
            </a:r>
            <a:r>
              <a:rPr lang="en-US" dirty="0" err="1"/>
              <a:t>fisier</a:t>
            </a:r>
            <a:r>
              <a:rPr lang="en-US" dirty="0"/>
              <a:t>)</a:t>
            </a:r>
          </a:p>
          <a:p>
            <a:endParaRPr lang="en-US" dirty="0"/>
          </a:p>
          <a:p>
            <a:r>
              <a:rPr lang="en-US" dirty="0" err="1"/>
              <a:t>chown</a:t>
            </a:r>
            <a:r>
              <a:rPr lang="en-US" dirty="0"/>
              <a:t> </a:t>
            </a:r>
            <a:r>
              <a:rPr lang="en-US" dirty="0" err="1"/>
              <a:t>user:group</a:t>
            </a:r>
            <a:r>
              <a:rPr lang="en-US" dirty="0"/>
              <a:t> folder/ (</a:t>
            </a:r>
            <a:r>
              <a:rPr lang="en-US" dirty="0" err="1"/>
              <a:t>schimbarea</a:t>
            </a:r>
            <a:r>
              <a:rPr lang="en-US" dirty="0"/>
              <a:t> </a:t>
            </a:r>
            <a:r>
              <a:rPr lang="en-US" dirty="0" err="1"/>
              <a:t>ownerului</a:t>
            </a:r>
            <a:r>
              <a:rPr lang="en-US" dirty="0"/>
              <a:t> </a:t>
            </a:r>
            <a:r>
              <a:rPr lang="en-US" dirty="0" err="1"/>
              <a:t>tuturor</a:t>
            </a:r>
            <a:r>
              <a:rPr lang="en-US" dirty="0"/>
              <a:t> </a:t>
            </a:r>
            <a:r>
              <a:rPr lang="en-US" dirty="0" err="1"/>
              <a:t>fisierelor</a:t>
            </a:r>
            <a:r>
              <a:rPr lang="en-US" dirty="0"/>
              <a:t> din folderol folder/– </a:t>
            </a:r>
            <a:r>
              <a:rPr lang="en-US" dirty="0" err="1"/>
              <a:t>parametrul</a:t>
            </a:r>
            <a:r>
              <a:rPr lang="en-US" dirty="0"/>
              <a:t> –R = recursive)</a:t>
            </a:r>
            <a:endParaRPr lang="ro-RO" dirty="0"/>
          </a:p>
        </p:txBody>
      </p:sp>
      <p:sp>
        <p:nvSpPr>
          <p:cNvPr id="3" name="Title 2"/>
          <p:cNvSpPr>
            <a:spLocks noGrp="1"/>
          </p:cNvSpPr>
          <p:nvPr>
            <p:ph type="title"/>
          </p:nvPr>
        </p:nvSpPr>
        <p:spPr/>
        <p:txBody>
          <a:bodyPr>
            <a:normAutofit/>
          </a:bodyPr>
          <a:lstStyle/>
          <a:p>
            <a:r>
              <a:rPr lang="en-US" dirty="0"/>
              <a:t>Changing ownership</a:t>
            </a:r>
            <a:endParaRPr lang="ro-RO" dirty="0"/>
          </a:p>
        </p:txBody>
      </p:sp>
    </p:spTree>
    <p:extLst>
      <p:ext uri="{BB962C8B-B14F-4D97-AF65-F5344CB8AC3E}">
        <p14:creationId xmlns:p14="http://schemas.microsoft.com/office/powerpoint/2010/main" val="46115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df</a:t>
            </a:r>
            <a:r>
              <a:rPr lang="en-US" dirty="0"/>
              <a:t> –h (all the partitions that are mounted)</a:t>
            </a:r>
          </a:p>
          <a:p>
            <a:r>
              <a:rPr lang="en-US" dirty="0" err="1"/>
              <a:t>df</a:t>
            </a:r>
            <a:r>
              <a:rPr lang="en-US" dirty="0"/>
              <a:t> –</a:t>
            </a:r>
            <a:r>
              <a:rPr lang="en-US" dirty="0" err="1"/>
              <a:t>hT</a:t>
            </a:r>
            <a:r>
              <a:rPr lang="en-US" dirty="0"/>
              <a:t> (display T=partition type too)</a:t>
            </a:r>
          </a:p>
          <a:p>
            <a:endParaRPr lang="en-US" dirty="0"/>
          </a:p>
          <a:p>
            <a:endParaRPr lang="en-US" dirty="0"/>
          </a:p>
          <a:p>
            <a:r>
              <a:rPr lang="en-US" dirty="0"/>
              <a:t>du –h (display info about used disk space in current directory)</a:t>
            </a:r>
          </a:p>
          <a:p>
            <a:r>
              <a:rPr lang="en-US" dirty="0"/>
              <a:t>du –</a:t>
            </a:r>
            <a:r>
              <a:rPr lang="en-US" dirty="0" err="1"/>
              <a:t>sh</a:t>
            </a:r>
            <a:r>
              <a:rPr lang="en-US" dirty="0"/>
              <a:t> (summary)</a:t>
            </a:r>
          </a:p>
        </p:txBody>
      </p:sp>
      <p:sp>
        <p:nvSpPr>
          <p:cNvPr id="3" name="Title 2"/>
          <p:cNvSpPr>
            <a:spLocks noGrp="1"/>
          </p:cNvSpPr>
          <p:nvPr>
            <p:ph type="title"/>
          </p:nvPr>
        </p:nvSpPr>
        <p:spPr/>
        <p:txBody>
          <a:bodyPr/>
          <a:lstStyle/>
          <a:p>
            <a:r>
              <a:rPr lang="en-US" dirty="0" err="1"/>
              <a:t>df</a:t>
            </a:r>
            <a:r>
              <a:rPr lang="en-US" dirty="0"/>
              <a:t> &amp; du</a:t>
            </a:r>
            <a:endParaRPr lang="ro-RO" dirty="0"/>
          </a:p>
        </p:txBody>
      </p:sp>
    </p:spTree>
    <p:extLst>
      <p:ext uri="{BB962C8B-B14F-4D97-AF65-F5344CB8AC3E}">
        <p14:creationId xmlns:p14="http://schemas.microsoft.com/office/powerpoint/2010/main" val="197925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A link can be created in order to facilitate the access of a file/folder</a:t>
            </a:r>
          </a:p>
          <a:p>
            <a:r>
              <a:rPr lang="ro-RO" sz="2000" dirty="0"/>
              <a:t>ln -s /</a:t>
            </a:r>
            <a:r>
              <a:rPr lang="en-US" sz="2000" dirty="0" err="1"/>
              <a:t>path_to_the_file</a:t>
            </a:r>
            <a:r>
              <a:rPr lang="en-US" sz="2000" dirty="0"/>
              <a:t> </a:t>
            </a:r>
            <a:r>
              <a:rPr lang="en-US" sz="2000" dirty="0" err="1"/>
              <a:t>link_name</a:t>
            </a:r>
            <a:endParaRPr lang="en-US" sz="2000" dirty="0"/>
          </a:p>
          <a:p>
            <a:endParaRPr lang="en-US" sz="2000" dirty="0"/>
          </a:p>
          <a:p>
            <a:r>
              <a:rPr lang="en-US" sz="2000" dirty="0"/>
              <a:t>Example:</a:t>
            </a:r>
          </a:p>
          <a:p>
            <a:r>
              <a:rPr lang="ro-RO" sz="2000" dirty="0"/>
              <a:t>ln -s /home/ubuntu/demo5/demo</a:t>
            </a:r>
            <a:r>
              <a:rPr lang="en-US" sz="2000" dirty="0"/>
              <a:t> </a:t>
            </a:r>
            <a:r>
              <a:rPr lang="ro-RO" sz="2000" dirty="0"/>
              <a:t>mydemofile</a:t>
            </a:r>
            <a:endParaRPr lang="en-US" sz="2000" dirty="0"/>
          </a:p>
          <a:p>
            <a:endParaRPr lang="en-US" sz="2000" dirty="0"/>
          </a:p>
          <a:p>
            <a:r>
              <a:rPr lang="en-US" sz="2000" dirty="0"/>
              <a:t>Now if you do the command </a:t>
            </a:r>
            <a:r>
              <a:rPr lang="en-US" sz="2000" b="1" dirty="0" err="1"/>
              <a:t>ll</a:t>
            </a:r>
            <a:r>
              <a:rPr lang="en-US" sz="2000" dirty="0"/>
              <a:t> you will see the link and where it points to:</a:t>
            </a:r>
          </a:p>
          <a:p>
            <a:pPr marL="109728" indent="0">
              <a:buNone/>
            </a:pPr>
            <a:r>
              <a:rPr lang="ro-RO" sz="1600" dirty="0"/>
              <a:t>lrwxrwxrwx 1 ubuntu ubuntu   23 May 15 13:11 mydemofile -&gt; /home/ubuntu/demo5/demo</a:t>
            </a:r>
          </a:p>
        </p:txBody>
      </p:sp>
      <p:sp>
        <p:nvSpPr>
          <p:cNvPr id="3" name="Title 2"/>
          <p:cNvSpPr>
            <a:spLocks noGrp="1"/>
          </p:cNvSpPr>
          <p:nvPr>
            <p:ph type="title"/>
          </p:nvPr>
        </p:nvSpPr>
        <p:spPr/>
        <p:txBody>
          <a:bodyPr/>
          <a:lstStyle/>
          <a:p>
            <a:r>
              <a:rPr lang="en-US" dirty="0"/>
              <a:t>Symbolic links (ln)</a:t>
            </a:r>
            <a:endParaRPr lang="ro-RO" dirty="0"/>
          </a:p>
        </p:txBody>
      </p:sp>
    </p:spTree>
    <p:extLst>
      <p:ext uri="{BB962C8B-B14F-4D97-AF65-F5344CB8AC3E}">
        <p14:creationId xmlns:p14="http://schemas.microsoft.com/office/powerpoint/2010/main" val="398558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ro-RO" sz="2000" b="1" dirty="0"/>
              <a:t>Arhivarea </a:t>
            </a:r>
            <a:r>
              <a:rPr lang="ro-RO" sz="2000" dirty="0"/>
              <a:t>este procedeul prin care mai multe fişiere şi directoare sunt adunate la un loc (într-un fişier)</a:t>
            </a:r>
          </a:p>
          <a:p>
            <a:r>
              <a:rPr lang="ro-RO" sz="2000" b="1" dirty="0"/>
              <a:t>gzip</a:t>
            </a:r>
            <a:r>
              <a:rPr lang="ro-RO" sz="2000" dirty="0"/>
              <a:t>, mai rapid dar cu rată de compresie mai mică; </a:t>
            </a:r>
            <a:r>
              <a:rPr lang="en-US" sz="2000" dirty="0"/>
              <a:t>(-x)</a:t>
            </a:r>
            <a:endParaRPr lang="ro-RO" sz="2000" dirty="0"/>
          </a:p>
          <a:p>
            <a:r>
              <a:rPr lang="ro-RO" sz="2000" b="1" dirty="0"/>
              <a:t>bzip2</a:t>
            </a:r>
            <a:r>
              <a:rPr lang="ro-RO" sz="2000" dirty="0"/>
              <a:t>, mai lent dar cu rată de compresie mai mare. </a:t>
            </a:r>
            <a:r>
              <a:rPr lang="en-US" sz="2000" dirty="0"/>
              <a:t>(-j)</a:t>
            </a:r>
          </a:p>
          <a:p>
            <a:pPr marL="109728" indent="0">
              <a:buNone/>
            </a:pPr>
            <a:endParaRPr lang="en-US" sz="2000" dirty="0"/>
          </a:p>
          <a:p>
            <a:pPr marL="109728" indent="0">
              <a:buNone/>
            </a:pPr>
            <a:r>
              <a:rPr lang="en-US" sz="2000" dirty="0" err="1"/>
              <a:t>mkdir</a:t>
            </a:r>
            <a:r>
              <a:rPr lang="en-US" sz="2000" dirty="0"/>
              <a:t> demo</a:t>
            </a:r>
          </a:p>
          <a:p>
            <a:pPr marL="109728" indent="0">
              <a:buNone/>
            </a:pPr>
            <a:r>
              <a:rPr lang="en-US" sz="2000" dirty="0"/>
              <a:t>cd demo/</a:t>
            </a:r>
          </a:p>
          <a:p>
            <a:pPr marL="109728" indent="0">
              <a:buNone/>
            </a:pPr>
            <a:r>
              <a:rPr lang="en-US" sz="1800" b="1" dirty="0" err="1"/>
              <a:t>wget</a:t>
            </a:r>
            <a:r>
              <a:rPr lang="en-US" sz="1800" b="1" dirty="0"/>
              <a:t> atos-linux.info.tm/demo &amp;&amp; </a:t>
            </a:r>
            <a:r>
              <a:rPr lang="en-US" sz="1800" b="1" dirty="0" err="1"/>
              <a:t>wget</a:t>
            </a:r>
            <a:r>
              <a:rPr lang="en-US" sz="1800" b="1" dirty="0"/>
              <a:t> atos-linux.info.tm/demo2</a:t>
            </a:r>
          </a:p>
          <a:p>
            <a:pPr marL="109728" indent="0">
              <a:buNone/>
            </a:pPr>
            <a:endParaRPr lang="en-US" sz="1800" b="1" dirty="0"/>
          </a:p>
          <a:p>
            <a:pPr marL="109728" indent="0">
              <a:buNone/>
            </a:pPr>
            <a:r>
              <a:rPr lang="en-US" sz="1800" b="1" dirty="0"/>
              <a:t>tar –</a:t>
            </a:r>
            <a:r>
              <a:rPr lang="en-US" sz="1800" b="1" dirty="0" err="1"/>
              <a:t>cxvf</a:t>
            </a:r>
            <a:r>
              <a:rPr lang="en-US" sz="1800" b="1" dirty="0"/>
              <a:t> demo.tar.gz demo/</a:t>
            </a:r>
          </a:p>
          <a:p>
            <a:pPr marL="109728" indent="0">
              <a:buNone/>
            </a:pPr>
            <a:endParaRPr lang="en-US" sz="1800" b="1" dirty="0"/>
          </a:p>
          <a:p>
            <a:pPr marL="109728" indent="0">
              <a:buNone/>
            </a:pPr>
            <a:r>
              <a:rPr lang="en-US" sz="1800" b="1" dirty="0" err="1"/>
              <a:t>rm</a:t>
            </a:r>
            <a:r>
              <a:rPr lang="en-US" sz="1800" b="1" dirty="0"/>
              <a:t> –r demo/</a:t>
            </a:r>
          </a:p>
          <a:p>
            <a:pPr marL="109728" indent="0">
              <a:buNone/>
            </a:pPr>
            <a:endParaRPr lang="en-US" sz="1800" b="1" dirty="0"/>
          </a:p>
          <a:p>
            <a:pPr marL="109728" indent="0">
              <a:buNone/>
            </a:pPr>
            <a:r>
              <a:rPr lang="en-US" sz="1800" b="1" dirty="0"/>
              <a:t>tar –</a:t>
            </a:r>
            <a:r>
              <a:rPr lang="en-US" sz="1800" b="1" dirty="0" err="1"/>
              <a:t>xzvf</a:t>
            </a:r>
            <a:r>
              <a:rPr lang="en-US" sz="1800" b="1" dirty="0"/>
              <a:t> demo.tar.gz</a:t>
            </a:r>
          </a:p>
          <a:p>
            <a:pPr marL="109728" indent="0">
              <a:buNone/>
            </a:pPr>
            <a:endParaRPr lang="en-US" sz="1800" b="1" dirty="0"/>
          </a:p>
        </p:txBody>
      </p:sp>
      <p:sp>
        <p:nvSpPr>
          <p:cNvPr id="3" name="Title 2"/>
          <p:cNvSpPr>
            <a:spLocks noGrp="1"/>
          </p:cNvSpPr>
          <p:nvPr>
            <p:ph type="title"/>
          </p:nvPr>
        </p:nvSpPr>
        <p:spPr>
          <a:xfrm>
            <a:off x="609600" y="326605"/>
            <a:ext cx="8229600" cy="1143000"/>
          </a:xfrm>
        </p:spPr>
        <p:txBody>
          <a:bodyPr>
            <a:normAutofit fontScale="90000"/>
          </a:bodyPr>
          <a:lstStyle/>
          <a:p>
            <a:r>
              <a:rPr lang="en-US" sz="3600" dirty="0" err="1"/>
              <a:t>Arhivare</a:t>
            </a:r>
            <a:br>
              <a:rPr lang="en-US" dirty="0"/>
            </a:br>
            <a:endParaRPr lang="ro-RO" dirty="0"/>
          </a:p>
        </p:txBody>
      </p:sp>
    </p:spTree>
    <p:extLst>
      <p:ext uri="{BB962C8B-B14F-4D97-AF65-F5344CB8AC3E}">
        <p14:creationId xmlns:p14="http://schemas.microsoft.com/office/powerpoint/2010/main" val="85932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ro-RO" sz="2200" dirty="0"/>
              <a:t>Comanda </a:t>
            </a:r>
            <a:r>
              <a:rPr lang="ro-RO" sz="2200" b="1" dirty="0"/>
              <a:t>head </a:t>
            </a:r>
            <a:r>
              <a:rPr lang="ro-RO" sz="2200" dirty="0"/>
              <a:t>este folosită pentru a afişa primele linii dintr-un fişier.</a:t>
            </a:r>
            <a:endParaRPr lang="en-US" sz="2200" dirty="0"/>
          </a:p>
          <a:p>
            <a:pPr lvl="1"/>
            <a:r>
              <a:rPr lang="en-US" sz="2200" dirty="0"/>
              <a:t>head –n 2 demo</a:t>
            </a:r>
          </a:p>
          <a:p>
            <a:r>
              <a:rPr lang="ro-RO" sz="2200" dirty="0"/>
              <a:t>Comanda </a:t>
            </a:r>
            <a:r>
              <a:rPr lang="ro-RO" sz="2200" b="1" dirty="0"/>
              <a:t>tail </a:t>
            </a:r>
            <a:r>
              <a:rPr lang="ro-RO" sz="2200" dirty="0"/>
              <a:t>este folosită pentru a afişa ultimele linii dintr-un fişier </a:t>
            </a:r>
            <a:endParaRPr lang="en-US" sz="2200" dirty="0"/>
          </a:p>
          <a:p>
            <a:pPr lvl="1"/>
            <a:r>
              <a:rPr lang="en-US" sz="2200" dirty="0"/>
              <a:t>tail –n 1 demo</a:t>
            </a:r>
          </a:p>
          <a:p>
            <a:r>
              <a:rPr lang="ro-RO" sz="2200" dirty="0"/>
              <a:t>Comanda </a:t>
            </a:r>
            <a:r>
              <a:rPr lang="ro-RO" sz="2200" b="1" dirty="0"/>
              <a:t>sort </a:t>
            </a:r>
            <a:r>
              <a:rPr lang="ro-RO" sz="2200" dirty="0"/>
              <a:t>este folosită pentru a afişa în ordine sortată liniile unui fişier sau datele primite ca argument</a:t>
            </a:r>
            <a:endParaRPr lang="en-US" sz="2200" dirty="0"/>
          </a:p>
          <a:p>
            <a:pPr lvl="1"/>
            <a:r>
              <a:rPr lang="en-US" sz="2200" dirty="0"/>
              <a:t>sort demo</a:t>
            </a:r>
          </a:p>
          <a:p>
            <a:pPr lvl="1"/>
            <a:r>
              <a:rPr lang="en-US" sz="2200" dirty="0"/>
              <a:t>sort –r demo</a:t>
            </a:r>
          </a:p>
          <a:p>
            <a:pPr lvl="1"/>
            <a:r>
              <a:rPr lang="en-US" sz="2200" dirty="0"/>
              <a:t>sort –n demo2</a:t>
            </a:r>
          </a:p>
          <a:p>
            <a:r>
              <a:rPr lang="ro-RO" sz="2200" dirty="0"/>
              <a:t> </a:t>
            </a:r>
            <a:r>
              <a:rPr lang="en-US" sz="2200" dirty="0" err="1"/>
              <a:t>Comanda</a:t>
            </a:r>
            <a:r>
              <a:rPr lang="en-US" sz="2200" dirty="0"/>
              <a:t> </a:t>
            </a:r>
            <a:r>
              <a:rPr lang="en-US" sz="2200" b="1" dirty="0"/>
              <a:t>grep</a:t>
            </a:r>
            <a:r>
              <a:rPr lang="en-US" sz="2200" dirty="0"/>
              <a:t> </a:t>
            </a:r>
            <a:r>
              <a:rPr lang="en-US" sz="2200" dirty="0" err="1"/>
              <a:t>este</a:t>
            </a:r>
            <a:r>
              <a:rPr lang="en-US" sz="2200" dirty="0"/>
              <a:t> </a:t>
            </a:r>
            <a:r>
              <a:rPr lang="en-US" sz="2200" dirty="0" err="1"/>
              <a:t>folosita</a:t>
            </a:r>
            <a:r>
              <a:rPr lang="en-US" sz="2200" dirty="0"/>
              <a:t> </a:t>
            </a:r>
            <a:r>
              <a:rPr lang="en-US" sz="2200" dirty="0" err="1"/>
              <a:t>pentru</a:t>
            </a:r>
            <a:r>
              <a:rPr lang="en-US" sz="2200" dirty="0"/>
              <a:t> a face “search” </a:t>
            </a:r>
            <a:r>
              <a:rPr lang="en-US" sz="2200" dirty="0" err="1"/>
              <a:t>bazat</a:t>
            </a:r>
            <a:r>
              <a:rPr lang="en-US" sz="2200" dirty="0"/>
              <a:t> </a:t>
            </a:r>
            <a:r>
              <a:rPr lang="en-US" sz="2200" dirty="0" err="1"/>
              <a:t>pe</a:t>
            </a:r>
            <a:r>
              <a:rPr lang="en-US" sz="2200" dirty="0"/>
              <a:t> un keyword (</a:t>
            </a:r>
            <a:r>
              <a:rPr lang="en-US" sz="2200" dirty="0" err="1"/>
              <a:t>sau</a:t>
            </a:r>
            <a:r>
              <a:rPr lang="en-US" sz="2200" dirty="0"/>
              <a:t> keywords </a:t>
            </a:r>
            <a:r>
              <a:rPr lang="en-US" sz="2200" dirty="0" err="1"/>
              <a:t>daca</a:t>
            </a:r>
            <a:r>
              <a:rPr lang="en-US" sz="2200" dirty="0"/>
              <a:t> </a:t>
            </a:r>
            <a:r>
              <a:rPr lang="en-US" sz="2200" dirty="0" err="1"/>
              <a:t>foloseste</a:t>
            </a:r>
            <a:r>
              <a:rPr lang="en-US" sz="2200" dirty="0"/>
              <a:t> regex)</a:t>
            </a:r>
          </a:p>
          <a:p>
            <a:pPr marL="109728" indent="0">
              <a:buNone/>
            </a:pPr>
            <a:endParaRPr lang="en-US" dirty="0"/>
          </a:p>
          <a:p>
            <a:pPr marL="109728" indent="0">
              <a:buNone/>
            </a:pPr>
            <a:endParaRPr lang="ro-RO" dirty="0"/>
          </a:p>
        </p:txBody>
      </p:sp>
      <p:sp>
        <p:nvSpPr>
          <p:cNvPr id="3" name="Title 2"/>
          <p:cNvSpPr>
            <a:spLocks noGrp="1"/>
          </p:cNvSpPr>
          <p:nvPr>
            <p:ph type="title"/>
          </p:nvPr>
        </p:nvSpPr>
        <p:spPr/>
        <p:txBody>
          <a:bodyPr/>
          <a:lstStyle/>
          <a:p>
            <a:r>
              <a:rPr lang="en-US" dirty="0"/>
              <a:t>head, tail, sort, grep</a:t>
            </a:r>
            <a:endParaRPr lang="ro-RO" dirty="0"/>
          </a:p>
        </p:txBody>
      </p:sp>
    </p:spTree>
    <p:extLst>
      <p:ext uri="{BB962C8B-B14F-4D97-AF65-F5344CB8AC3E}">
        <p14:creationId xmlns:p14="http://schemas.microsoft.com/office/powerpoint/2010/main" val="37074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9615" y="914400"/>
            <a:ext cx="8229600" cy="5181600"/>
          </a:xfrm>
        </p:spPr>
        <p:txBody>
          <a:bodyPr>
            <a:normAutofit fontScale="62500" lnSpcReduction="20000"/>
          </a:bodyPr>
          <a:lstStyle/>
          <a:p>
            <a:r>
              <a:rPr lang="ro-RO" sz="2600" dirty="0"/>
              <a:t>Comanda </a:t>
            </a:r>
            <a:r>
              <a:rPr lang="ro-RO" sz="2600" b="1" dirty="0"/>
              <a:t>find </a:t>
            </a:r>
            <a:r>
              <a:rPr lang="ro-RO" sz="2600" dirty="0"/>
              <a:t>foloseşte aboradrea brute-force pentru găsirea fişierelor căutând în arborele de directoare. Comanda pune la dispoziţie un set extins de criterii de căutare, cum ar fi numele fişierului, utilizatorul, grup, tip, permisiuni, dată şi altele</a:t>
            </a:r>
            <a:endParaRPr lang="en-US" sz="2600" dirty="0"/>
          </a:p>
          <a:p>
            <a:r>
              <a:rPr lang="en-US" sz="2600" dirty="0" err="1"/>
              <a:t>Azi</a:t>
            </a:r>
            <a:r>
              <a:rPr lang="en-US" sz="2600" dirty="0"/>
              <a:t> o </a:t>
            </a:r>
            <a:r>
              <a:rPr lang="en-US" sz="2600" dirty="0" err="1"/>
              <a:t>sa</a:t>
            </a:r>
            <a:r>
              <a:rPr lang="en-US" sz="2600" dirty="0"/>
              <a:t> </a:t>
            </a:r>
            <a:r>
              <a:rPr lang="en-US" sz="2600" dirty="0" err="1"/>
              <a:t>folosim</a:t>
            </a:r>
            <a:r>
              <a:rPr lang="en-US" sz="2600" dirty="0"/>
              <a:t> 3 </a:t>
            </a:r>
            <a:r>
              <a:rPr lang="en-US" sz="2600" dirty="0" err="1"/>
              <a:t>exemple</a:t>
            </a:r>
            <a:r>
              <a:rPr lang="en-US" sz="2600" dirty="0"/>
              <a:t>:</a:t>
            </a:r>
          </a:p>
          <a:p>
            <a:pPr>
              <a:buFont typeface="Arial" panose="020B0604020202020204" pitchFamily="34" charset="0"/>
              <a:buChar char="•"/>
            </a:pPr>
            <a:r>
              <a:rPr lang="en-US" sz="2600" dirty="0"/>
              <a:t>- name (</a:t>
            </a:r>
            <a:r>
              <a:rPr lang="en-US" sz="2600" dirty="0" err="1"/>
              <a:t>cautare</a:t>
            </a:r>
            <a:r>
              <a:rPr lang="en-US" sz="2600" dirty="0"/>
              <a:t> </a:t>
            </a:r>
            <a:r>
              <a:rPr lang="en-US" sz="2600" dirty="0" err="1"/>
              <a:t>dupa</a:t>
            </a:r>
            <a:r>
              <a:rPr lang="en-US" sz="2600" dirty="0"/>
              <a:t> </a:t>
            </a:r>
            <a:r>
              <a:rPr lang="en-US" sz="2600" dirty="0" err="1"/>
              <a:t>numele</a:t>
            </a:r>
            <a:r>
              <a:rPr lang="en-US" sz="2600" dirty="0"/>
              <a:t> </a:t>
            </a:r>
            <a:r>
              <a:rPr lang="en-US" sz="2600" dirty="0" err="1"/>
              <a:t>fisierului</a:t>
            </a:r>
            <a:r>
              <a:rPr lang="en-US" sz="2600" dirty="0"/>
              <a:t>)</a:t>
            </a:r>
          </a:p>
          <a:p>
            <a:pPr>
              <a:buFont typeface="Arial" panose="020B0604020202020204" pitchFamily="34" charset="0"/>
              <a:buChar char="•"/>
            </a:pPr>
            <a:r>
              <a:rPr lang="en-US" sz="2600" dirty="0"/>
              <a:t>- size (</a:t>
            </a:r>
            <a:r>
              <a:rPr lang="en-US" sz="2600" dirty="0" err="1"/>
              <a:t>cautare</a:t>
            </a:r>
            <a:r>
              <a:rPr lang="en-US" sz="2600" dirty="0"/>
              <a:t> </a:t>
            </a:r>
            <a:r>
              <a:rPr lang="en-US" sz="2600" dirty="0" err="1"/>
              <a:t>dupa</a:t>
            </a:r>
            <a:r>
              <a:rPr lang="en-US" sz="2600" dirty="0"/>
              <a:t> </a:t>
            </a:r>
            <a:r>
              <a:rPr lang="en-US" sz="2600" dirty="0" err="1"/>
              <a:t>dimensiune</a:t>
            </a:r>
            <a:r>
              <a:rPr lang="en-US" sz="2600" dirty="0"/>
              <a:t>)</a:t>
            </a:r>
          </a:p>
          <a:p>
            <a:pPr>
              <a:buFont typeface="Arial" panose="020B0604020202020204" pitchFamily="34" charset="0"/>
              <a:buChar char="•"/>
            </a:pPr>
            <a:r>
              <a:rPr lang="en-US" sz="2600" dirty="0"/>
              <a:t>- user (</a:t>
            </a:r>
            <a:r>
              <a:rPr lang="en-US" sz="2600" dirty="0" err="1"/>
              <a:t>cautare</a:t>
            </a:r>
            <a:r>
              <a:rPr lang="en-US" sz="2600" dirty="0"/>
              <a:t> </a:t>
            </a:r>
            <a:r>
              <a:rPr lang="en-US" sz="2600" dirty="0" err="1"/>
              <a:t>dupa</a:t>
            </a:r>
            <a:r>
              <a:rPr lang="en-US" sz="2600" dirty="0"/>
              <a:t> owner)</a:t>
            </a:r>
          </a:p>
          <a:p>
            <a:pPr>
              <a:buFont typeface="Arial" panose="020B0604020202020204" pitchFamily="34" charset="0"/>
              <a:buChar char="•"/>
            </a:pPr>
            <a:r>
              <a:rPr lang="en-US" sz="2600" dirty="0"/>
              <a:t>- perm (</a:t>
            </a:r>
            <a:r>
              <a:rPr lang="en-US" sz="2600" dirty="0" err="1"/>
              <a:t>cautare</a:t>
            </a:r>
            <a:r>
              <a:rPr lang="en-US" sz="2600" dirty="0"/>
              <a:t> </a:t>
            </a:r>
            <a:r>
              <a:rPr lang="en-US" sz="2600" dirty="0" err="1"/>
              <a:t>dupa</a:t>
            </a:r>
            <a:r>
              <a:rPr lang="en-US" sz="2600" dirty="0"/>
              <a:t> </a:t>
            </a:r>
            <a:r>
              <a:rPr lang="en-US" sz="2600" dirty="0" err="1"/>
              <a:t>permisiuni</a:t>
            </a:r>
            <a:r>
              <a:rPr lang="en-US" sz="2600" dirty="0"/>
              <a:t>)</a:t>
            </a:r>
          </a:p>
          <a:p>
            <a:pPr>
              <a:buFont typeface="Arial" panose="020B0604020202020204" pitchFamily="34" charset="0"/>
              <a:buChar char="•"/>
            </a:pPr>
            <a:endParaRPr lang="en-US" sz="2600" dirty="0"/>
          </a:p>
          <a:p>
            <a:pPr>
              <a:buFont typeface="Arial" panose="020B0604020202020204" pitchFamily="34" charset="0"/>
              <a:buChar char="•"/>
            </a:pPr>
            <a:r>
              <a:rPr lang="en-US" sz="2600" dirty="0"/>
              <a:t>find /</a:t>
            </a:r>
            <a:r>
              <a:rPr lang="en-US" sz="2600" dirty="0" err="1"/>
              <a:t>etc</a:t>
            </a:r>
            <a:r>
              <a:rPr lang="en-US" sz="2600" dirty="0"/>
              <a:t> -name issue</a:t>
            </a:r>
          </a:p>
          <a:p>
            <a:pPr>
              <a:buFont typeface="Arial" panose="020B0604020202020204" pitchFamily="34" charset="0"/>
              <a:buChar char="•"/>
            </a:pPr>
            <a:r>
              <a:rPr lang="en-US" sz="2600" dirty="0"/>
              <a:t>find /</a:t>
            </a:r>
            <a:r>
              <a:rPr lang="en-US" sz="2600" dirty="0" err="1"/>
              <a:t>etc</a:t>
            </a:r>
            <a:r>
              <a:rPr lang="en-US" sz="2600" dirty="0"/>
              <a:t> -size +30k</a:t>
            </a:r>
          </a:p>
          <a:p>
            <a:pPr>
              <a:buFont typeface="Arial" panose="020B0604020202020204" pitchFamily="34" charset="0"/>
              <a:buChar char="•"/>
            </a:pPr>
            <a:r>
              <a:rPr lang="en-US" sz="2600" dirty="0"/>
              <a:t>find /… -user </a:t>
            </a:r>
            <a:r>
              <a:rPr lang="en-US" sz="2600" dirty="0" err="1"/>
              <a:t>userul_vostru</a:t>
            </a:r>
            <a:endParaRPr lang="en-US" sz="2600" dirty="0"/>
          </a:p>
          <a:p>
            <a:pPr>
              <a:buFont typeface="Arial" panose="020B0604020202020204" pitchFamily="34" charset="0"/>
              <a:buChar char="•"/>
            </a:pPr>
            <a:r>
              <a:rPr lang="en-US" sz="2600" dirty="0"/>
              <a:t>find /</a:t>
            </a:r>
            <a:r>
              <a:rPr lang="en-US" sz="2600" dirty="0" err="1"/>
              <a:t>etc</a:t>
            </a:r>
            <a:r>
              <a:rPr lang="en-US" sz="2600" dirty="0"/>
              <a:t> –perm 777</a:t>
            </a:r>
          </a:p>
          <a:p>
            <a:pPr>
              <a:buFont typeface="Arial" panose="020B0604020202020204" pitchFamily="34" charset="0"/>
              <a:buChar char="•"/>
            </a:pPr>
            <a:r>
              <a:rPr lang="en-US" sz="2600" dirty="0"/>
              <a:t>find / –name </a:t>
            </a:r>
            <a:r>
              <a:rPr lang="en-US" sz="2600" dirty="0" err="1"/>
              <a:t>nume_fisier</a:t>
            </a:r>
            <a:r>
              <a:rPr lang="en-US" sz="2600" dirty="0"/>
              <a:t> (</a:t>
            </a:r>
            <a:r>
              <a:rPr lang="en-US" sz="2600" dirty="0" err="1"/>
              <a:t>cautare</a:t>
            </a:r>
            <a:r>
              <a:rPr lang="en-US" sz="2600" dirty="0"/>
              <a:t> in tot </a:t>
            </a:r>
            <a:r>
              <a:rPr lang="en-US" sz="2600" dirty="0" err="1"/>
              <a:t>sistemul</a:t>
            </a:r>
            <a:r>
              <a:rPr lang="en-US" sz="2600" dirty="0"/>
              <a:t>!)</a:t>
            </a:r>
          </a:p>
          <a:p>
            <a:pPr>
              <a:buFont typeface="Arial" panose="020B0604020202020204" pitchFamily="34" charset="0"/>
              <a:buChar char="•"/>
            </a:pPr>
            <a:endParaRPr lang="en-US" sz="1600" dirty="0"/>
          </a:p>
          <a:p>
            <a:pPr marL="109728" indent="0">
              <a:buNone/>
            </a:pPr>
            <a:r>
              <a:rPr lang="ro-RO" sz="2600" dirty="0"/>
              <a:t>Comanda </a:t>
            </a:r>
            <a:r>
              <a:rPr lang="ro-RO" sz="2600" b="1" dirty="0"/>
              <a:t>locate </a:t>
            </a:r>
            <a:r>
              <a:rPr lang="ro-RO" sz="2600" dirty="0"/>
              <a:t>foloseşte o bază de date locală în care sunt indexate toate fişierele. Comanda </a:t>
            </a:r>
            <a:r>
              <a:rPr lang="ro-RO" sz="2600" b="1" dirty="0"/>
              <a:t>locate </a:t>
            </a:r>
            <a:r>
              <a:rPr lang="ro-RO" sz="2600" dirty="0"/>
              <a:t>este mai rapidă decât comanda </a:t>
            </a:r>
            <a:r>
              <a:rPr lang="ro-RO" sz="2600" b="1" dirty="0"/>
              <a:t>find</a:t>
            </a:r>
            <a:r>
              <a:rPr lang="ro-RO" sz="2600" dirty="0"/>
              <a:t>, dar pune la dispoziţie un singur criteriu de căutare: numele fişierului. Un alt dezavantaj este faptul că baza de date trebuie reactualizată periodic pentru a conţine informaţii despre fişierele noi create în sistem. Actualizarea se realizează cu ajutorul comenzii </a:t>
            </a:r>
            <a:r>
              <a:rPr lang="ro-RO" sz="2600" b="1" dirty="0"/>
              <a:t>updatedb</a:t>
            </a:r>
            <a:r>
              <a:rPr lang="ro-RO" sz="2600" dirty="0"/>
              <a:t>. </a:t>
            </a:r>
            <a:endParaRPr lang="en-US" sz="2600" dirty="0"/>
          </a:p>
        </p:txBody>
      </p:sp>
      <p:sp>
        <p:nvSpPr>
          <p:cNvPr id="3" name="Title 2"/>
          <p:cNvSpPr>
            <a:spLocks noGrp="1"/>
          </p:cNvSpPr>
          <p:nvPr>
            <p:ph type="title"/>
          </p:nvPr>
        </p:nvSpPr>
        <p:spPr>
          <a:xfrm>
            <a:off x="439615" y="-76200"/>
            <a:ext cx="8229600" cy="1143000"/>
          </a:xfrm>
        </p:spPr>
        <p:txBody>
          <a:bodyPr>
            <a:normAutofit/>
          </a:bodyPr>
          <a:lstStyle/>
          <a:p>
            <a:r>
              <a:rPr lang="en-US" sz="3600" dirty="0"/>
              <a:t>Find</a:t>
            </a:r>
            <a:endParaRPr lang="ro-RO" sz="3600" dirty="0"/>
          </a:p>
        </p:txBody>
      </p:sp>
    </p:spTree>
    <p:extLst>
      <p:ext uri="{BB962C8B-B14F-4D97-AF65-F5344CB8AC3E}">
        <p14:creationId xmlns:p14="http://schemas.microsoft.com/office/powerpoint/2010/main" val="278686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p:cNvSpPr txBox="1">
            <a:spLocks/>
          </p:cNvSpPr>
          <p:nvPr/>
        </p:nvSpPr>
        <p:spPr>
          <a:xfrm>
            <a:off x="838200" y="633412"/>
            <a:ext cx="2438400" cy="1447800"/>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b="0" dirty="0"/>
              <a:t>What is Linux?</a:t>
            </a:r>
          </a:p>
        </p:txBody>
      </p:sp>
      <p:sp>
        <p:nvSpPr>
          <p:cNvPr id="11" name="Subtitle 6"/>
          <p:cNvSpPr txBox="1">
            <a:spLocks/>
          </p:cNvSpPr>
          <p:nvPr/>
        </p:nvSpPr>
        <p:spPr>
          <a:xfrm>
            <a:off x="495300" y="2971800"/>
            <a:ext cx="31242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ctr"/>
            <a:r>
              <a:rPr lang="en-US" dirty="0"/>
              <a:t>-&gt; It’s an OS</a:t>
            </a:r>
          </a:p>
          <a:p>
            <a:endParaRPr lang="en-US" dirty="0"/>
          </a:p>
        </p:txBody>
      </p:sp>
      <p:pic>
        <p:nvPicPr>
          <p:cNvPr id="3" name="Picture Placeholder 2"/>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114800" y="76200"/>
            <a:ext cx="3505200" cy="6671662"/>
          </a:xfrm>
        </p:spPr>
      </p:pic>
    </p:spTree>
    <p:extLst>
      <p:ext uri="{BB962C8B-B14F-4D97-AF65-F5344CB8AC3E}">
        <p14:creationId xmlns:p14="http://schemas.microsoft.com/office/powerpoint/2010/main" val="363629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r>
              <a:rPr lang="en-US" sz="1800" dirty="0" err="1"/>
              <a:t>Procesul</a:t>
            </a:r>
            <a:r>
              <a:rPr lang="en-US" sz="1800" dirty="0"/>
              <a:t> </a:t>
            </a:r>
            <a:r>
              <a:rPr lang="en-US" sz="1800" dirty="0" err="1"/>
              <a:t>sta</a:t>
            </a:r>
            <a:r>
              <a:rPr lang="en-US" sz="1800" dirty="0"/>
              <a:t> la </a:t>
            </a:r>
            <a:r>
              <a:rPr lang="en-US" sz="1800" dirty="0" err="1"/>
              <a:t>baza</a:t>
            </a:r>
            <a:r>
              <a:rPr lang="en-US" sz="1800" dirty="0"/>
              <a:t> </a:t>
            </a:r>
            <a:r>
              <a:rPr lang="en-US" sz="1800" dirty="0" err="1"/>
              <a:t>oricarei</a:t>
            </a:r>
            <a:r>
              <a:rPr lang="en-US" sz="1800" dirty="0"/>
              <a:t> </a:t>
            </a:r>
            <a:r>
              <a:rPr lang="en-US" sz="1800" dirty="0" err="1"/>
              <a:t>activitati</a:t>
            </a:r>
            <a:r>
              <a:rPr lang="en-US" sz="1800" dirty="0"/>
              <a:t> in Linux. La </a:t>
            </a:r>
            <a:r>
              <a:rPr lang="en-US" sz="1800" dirty="0" err="1"/>
              <a:t>lansare</a:t>
            </a:r>
            <a:r>
              <a:rPr lang="en-US" sz="1800" dirty="0"/>
              <a:t> in </a:t>
            </a:r>
            <a:r>
              <a:rPr lang="en-US" sz="1800" dirty="0" err="1"/>
              <a:t>executie</a:t>
            </a:r>
            <a:r>
              <a:rPr lang="en-US" sz="1800" dirty="0"/>
              <a:t> a </a:t>
            </a:r>
            <a:r>
              <a:rPr lang="en-US" sz="1800" dirty="0" err="1"/>
              <a:t>unei</a:t>
            </a:r>
            <a:r>
              <a:rPr lang="en-US" sz="1800" dirty="0"/>
              <a:t> </a:t>
            </a:r>
            <a:r>
              <a:rPr lang="en-US" sz="1800" dirty="0" err="1"/>
              <a:t>comenzi</a:t>
            </a:r>
            <a:r>
              <a:rPr lang="en-US" sz="1800" dirty="0"/>
              <a:t> </a:t>
            </a:r>
            <a:r>
              <a:rPr lang="en-US" sz="1800" dirty="0" err="1"/>
              <a:t>sau</a:t>
            </a:r>
            <a:r>
              <a:rPr lang="en-US" sz="1800" dirty="0"/>
              <a:t> a </a:t>
            </a:r>
            <a:r>
              <a:rPr lang="en-US" sz="1800" dirty="0" err="1"/>
              <a:t>unei</a:t>
            </a:r>
            <a:r>
              <a:rPr lang="en-US" sz="1800" dirty="0"/>
              <a:t> </a:t>
            </a:r>
            <a:r>
              <a:rPr lang="en-US" sz="1800" dirty="0" err="1"/>
              <a:t>applicatii</a:t>
            </a:r>
            <a:r>
              <a:rPr lang="en-US" sz="1800" dirty="0"/>
              <a:t> se </a:t>
            </a:r>
            <a:r>
              <a:rPr lang="en-US" sz="1800" dirty="0" err="1"/>
              <a:t>creeaza</a:t>
            </a:r>
            <a:r>
              <a:rPr lang="en-US" sz="1800" dirty="0"/>
              <a:t> un </a:t>
            </a:r>
            <a:r>
              <a:rPr lang="en-US" sz="1800" dirty="0" err="1"/>
              <a:t>proces</a:t>
            </a:r>
            <a:r>
              <a:rPr lang="en-US" sz="1800" dirty="0"/>
              <a:t>. </a:t>
            </a:r>
            <a:r>
              <a:rPr lang="en-US" sz="1800" dirty="0" err="1"/>
              <a:t>Controlul</a:t>
            </a:r>
            <a:r>
              <a:rPr lang="en-US" sz="1800" dirty="0"/>
              <a:t> </a:t>
            </a:r>
            <a:r>
              <a:rPr lang="en-US" sz="1800" dirty="0" err="1"/>
              <a:t>proceselor</a:t>
            </a:r>
            <a:r>
              <a:rPr lang="en-US" sz="1800" dirty="0"/>
              <a:t> </a:t>
            </a:r>
            <a:r>
              <a:rPr lang="en-US" sz="1800" dirty="0" err="1"/>
              <a:t>este</a:t>
            </a:r>
            <a:r>
              <a:rPr lang="en-US" sz="1800" dirty="0"/>
              <a:t> </a:t>
            </a:r>
            <a:r>
              <a:rPr lang="en-US" sz="1800" dirty="0" err="1"/>
              <a:t>realizat</a:t>
            </a:r>
            <a:r>
              <a:rPr lang="en-US" sz="1800" dirty="0"/>
              <a:t> </a:t>
            </a:r>
            <a:r>
              <a:rPr lang="en-US" sz="1800" dirty="0" err="1"/>
              <a:t>prin</a:t>
            </a:r>
            <a:r>
              <a:rPr lang="en-US" sz="1800" dirty="0"/>
              <a:t> </a:t>
            </a:r>
            <a:r>
              <a:rPr lang="en-US" sz="1800" dirty="0" err="1"/>
              <a:t>cateva</a:t>
            </a:r>
            <a:r>
              <a:rPr lang="en-US" sz="1800" dirty="0"/>
              <a:t> </a:t>
            </a:r>
            <a:r>
              <a:rPr lang="en-US" sz="1800" dirty="0" err="1"/>
              <a:t>apeluri</a:t>
            </a:r>
            <a:r>
              <a:rPr lang="en-US" sz="1800" dirty="0"/>
              <a:t> (</a:t>
            </a:r>
            <a:r>
              <a:rPr lang="en-US" sz="1800" dirty="0" err="1"/>
              <a:t>semnale</a:t>
            </a:r>
            <a:r>
              <a:rPr lang="en-US" sz="1800" dirty="0"/>
              <a:t> / call-</a:t>
            </a:r>
            <a:r>
              <a:rPr lang="en-US" sz="1800" dirty="0" err="1"/>
              <a:t>uri</a:t>
            </a:r>
            <a:r>
              <a:rPr lang="en-US" sz="1800" dirty="0"/>
              <a:t>) care </a:t>
            </a:r>
            <a:r>
              <a:rPr lang="en-US" sz="1800" dirty="0" err="1"/>
              <a:t>sunt</a:t>
            </a:r>
            <a:r>
              <a:rPr lang="en-US" sz="1800" dirty="0"/>
              <a:t> </a:t>
            </a:r>
            <a:r>
              <a:rPr lang="en-US" sz="1800" dirty="0" err="1"/>
              <a:t>functii</a:t>
            </a:r>
            <a:r>
              <a:rPr lang="en-US" sz="1800" dirty="0"/>
              <a:t> </a:t>
            </a:r>
            <a:r>
              <a:rPr lang="en-US" sz="1800" dirty="0" err="1"/>
              <a:t>inglobate</a:t>
            </a:r>
            <a:r>
              <a:rPr lang="en-US" sz="1800" dirty="0"/>
              <a:t> in </a:t>
            </a:r>
            <a:r>
              <a:rPr lang="en-US" sz="1800" dirty="0" err="1"/>
              <a:t>nucleu</a:t>
            </a:r>
            <a:r>
              <a:rPr lang="en-US" sz="1800" dirty="0"/>
              <a:t>, </a:t>
            </a:r>
            <a:r>
              <a:rPr lang="en-US" sz="1800" dirty="0" err="1"/>
              <a:t>accesibile</a:t>
            </a:r>
            <a:r>
              <a:rPr lang="en-US" sz="1800" dirty="0"/>
              <a:t> </a:t>
            </a:r>
            <a:r>
              <a:rPr lang="en-US" sz="1800" dirty="0" err="1"/>
              <a:t>utilizatorilor</a:t>
            </a:r>
            <a:endParaRPr lang="en-US" sz="1800" dirty="0"/>
          </a:p>
          <a:p>
            <a:endParaRPr lang="en-US" sz="1800" dirty="0"/>
          </a:p>
          <a:p>
            <a:r>
              <a:rPr lang="en-US" sz="1800" dirty="0"/>
              <a:t>In Linux, </a:t>
            </a:r>
            <a:r>
              <a:rPr lang="en-US" sz="1800" dirty="0" err="1"/>
              <a:t>fiecare</a:t>
            </a:r>
            <a:r>
              <a:rPr lang="en-US" sz="1800" dirty="0"/>
              <a:t> </a:t>
            </a:r>
            <a:r>
              <a:rPr lang="en-US" sz="1800" dirty="0" err="1"/>
              <a:t>proces</a:t>
            </a:r>
            <a:r>
              <a:rPr lang="en-US" sz="1800" dirty="0"/>
              <a:t> are un </a:t>
            </a:r>
            <a:r>
              <a:rPr lang="en-US" sz="1800" dirty="0" err="1"/>
              <a:t>numar</a:t>
            </a:r>
            <a:r>
              <a:rPr lang="en-US" sz="1800" dirty="0"/>
              <a:t> UNIC de </a:t>
            </a:r>
            <a:r>
              <a:rPr lang="en-US" sz="1800" dirty="0" err="1"/>
              <a:t>identificare</a:t>
            </a:r>
            <a:r>
              <a:rPr lang="en-US" sz="1800" dirty="0"/>
              <a:t> </a:t>
            </a:r>
            <a:r>
              <a:rPr lang="en-US" sz="1800" dirty="0" err="1"/>
              <a:t>asociat</a:t>
            </a:r>
            <a:r>
              <a:rPr lang="en-US" sz="1800" dirty="0"/>
              <a:t> (PID – process id). PID-</a:t>
            </a:r>
            <a:r>
              <a:rPr lang="en-US" sz="1800" dirty="0" err="1"/>
              <a:t>ul</a:t>
            </a:r>
            <a:r>
              <a:rPr lang="en-US" sz="1800" dirty="0"/>
              <a:t> </a:t>
            </a:r>
            <a:r>
              <a:rPr lang="en-US" sz="1800" dirty="0" err="1"/>
              <a:t>este</a:t>
            </a:r>
            <a:r>
              <a:rPr lang="en-US" sz="1800" dirty="0"/>
              <a:t> un </a:t>
            </a:r>
            <a:r>
              <a:rPr lang="en-US" sz="1800" dirty="0" err="1"/>
              <a:t>numar</a:t>
            </a:r>
            <a:r>
              <a:rPr lang="en-US" sz="1800" dirty="0"/>
              <a:t> </a:t>
            </a:r>
            <a:r>
              <a:rPr lang="en-US" sz="1800" dirty="0" err="1"/>
              <a:t>intreg</a:t>
            </a:r>
            <a:r>
              <a:rPr lang="en-US" sz="1800" dirty="0"/>
              <a:t>, </a:t>
            </a:r>
            <a:r>
              <a:rPr lang="en-US" sz="1800" dirty="0" err="1"/>
              <a:t>pozitiv</a:t>
            </a:r>
            <a:r>
              <a:rPr lang="en-US" sz="1800" dirty="0"/>
              <a:t>, care </a:t>
            </a:r>
            <a:r>
              <a:rPr lang="en-US" sz="1800" dirty="0" err="1"/>
              <a:t>poate</a:t>
            </a:r>
            <a:r>
              <a:rPr lang="en-US" sz="1800" dirty="0"/>
              <a:t> fi </a:t>
            </a:r>
            <a:r>
              <a:rPr lang="en-US" sz="1800" dirty="0" err="1"/>
              <a:t>reatribuit</a:t>
            </a:r>
            <a:r>
              <a:rPr lang="en-US" sz="1800" dirty="0"/>
              <a:t> </a:t>
            </a:r>
            <a:r>
              <a:rPr lang="en-US" sz="1800" dirty="0" err="1"/>
              <a:t>dupa</a:t>
            </a:r>
            <a:r>
              <a:rPr lang="en-US" sz="1800" dirty="0"/>
              <a:t> </a:t>
            </a:r>
            <a:r>
              <a:rPr lang="en-US" sz="1800" dirty="0" err="1"/>
              <a:t>terminarea</a:t>
            </a:r>
            <a:r>
              <a:rPr lang="en-US" sz="1800" dirty="0"/>
              <a:t> </a:t>
            </a:r>
            <a:r>
              <a:rPr lang="en-US" sz="1800" dirty="0" err="1"/>
              <a:t>procesului</a:t>
            </a:r>
            <a:r>
              <a:rPr lang="en-US" sz="1800" dirty="0"/>
              <a:t> care-l </a:t>
            </a:r>
            <a:r>
              <a:rPr lang="en-US" sz="1800" dirty="0" err="1"/>
              <a:t>detine</a:t>
            </a:r>
            <a:r>
              <a:rPr lang="en-US" sz="1800" dirty="0"/>
              <a:t>.</a:t>
            </a:r>
          </a:p>
          <a:p>
            <a:endParaRPr lang="en-US" sz="1800" dirty="0"/>
          </a:p>
          <a:p>
            <a:r>
              <a:rPr lang="en-US" sz="1800" dirty="0" err="1"/>
              <a:t>Comanda</a:t>
            </a:r>
            <a:r>
              <a:rPr lang="en-US" sz="1800" dirty="0"/>
              <a:t> </a:t>
            </a:r>
            <a:r>
              <a:rPr lang="en-US" sz="1800" dirty="0" err="1"/>
              <a:t>ps</a:t>
            </a:r>
            <a:r>
              <a:rPr lang="en-US" sz="1800" dirty="0"/>
              <a:t> </a:t>
            </a:r>
            <a:r>
              <a:rPr lang="en-US" sz="1800" dirty="0" err="1"/>
              <a:t>afiseaza</a:t>
            </a:r>
            <a:r>
              <a:rPr lang="en-US" sz="1800" dirty="0"/>
              <a:t> </a:t>
            </a:r>
            <a:r>
              <a:rPr lang="en-US" sz="1800" dirty="0" err="1"/>
              <a:t>procesele</a:t>
            </a:r>
            <a:r>
              <a:rPr lang="en-US" sz="1800" dirty="0"/>
              <a:t> care </a:t>
            </a:r>
            <a:r>
              <a:rPr lang="en-US" sz="1800" dirty="0" err="1"/>
              <a:t>ruleaza</a:t>
            </a:r>
            <a:r>
              <a:rPr lang="en-US" sz="1800" dirty="0"/>
              <a:t> in system</a:t>
            </a:r>
          </a:p>
          <a:p>
            <a:pPr marL="109728" indent="0">
              <a:buNone/>
            </a:pPr>
            <a:r>
              <a:rPr lang="en-US" sz="1800" dirty="0"/>
              <a:t>	</a:t>
            </a:r>
            <a:r>
              <a:rPr lang="en-US" sz="1800" dirty="0" err="1"/>
              <a:t>Ea</a:t>
            </a:r>
            <a:r>
              <a:rPr lang="en-US" sz="1800" dirty="0"/>
              <a:t> </a:t>
            </a:r>
            <a:r>
              <a:rPr lang="en-US" sz="1800" dirty="0" err="1"/>
              <a:t>poate</a:t>
            </a:r>
            <a:r>
              <a:rPr lang="en-US" sz="1800" dirty="0"/>
              <a:t> </a:t>
            </a:r>
            <a:r>
              <a:rPr lang="en-US" sz="1800" dirty="0" err="1"/>
              <a:t>sa</a:t>
            </a:r>
            <a:r>
              <a:rPr lang="en-US" sz="1800" dirty="0"/>
              <a:t> </a:t>
            </a:r>
            <a:r>
              <a:rPr lang="en-US" sz="1800" dirty="0" err="1"/>
              <a:t>vina</a:t>
            </a:r>
            <a:r>
              <a:rPr lang="en-US" sz="1800" dirty="0"/>
              <a:t> cu </a:t>
            </a:r>
            <a:r>
              <a:rPr lang="en-US" sz="1800" dirty="0" err="1"/>
              <a:t>anumite</a:t>
            </a:r>
            <a:r>
              <a:rPr lang="en-US" sz="1800" dirty="0"/>
              <a:t> </a:t>
            </a:r>
            <a:r>
              <a:rPr lang="en-US" sz="1800" dirty="0" err="1"/>
              <a:t>optiuni</a:t>
            </a:r>
            <a:r>
              <a:rPr lang="en-US" sz="1800" dirty="0"/>
              <a:t>:</a:t>
            </a:r>
          </a:p>
          <a:p>
            <a:pPr marL="109728" indent="0">
              <a:buNone/>
            </a:pPr>
            <a:r>
              <a:rPr lang="en-US" sz="1800" dirty="0"/>
              <a:t>	- a – </a:t>
            </a:r>
            <a:r>
              <a:rPr lang="en-US" sz="1800" dirty="0" err="1"/>
              <a:t>afiseaza</a:t>
            </a:r>
            <a:r>
              <a:rPr lang="en-US" sz="1800" dirty="0"/>
              <a:t> </a:t>
            </a:r>
            <a:r>
              <a:rPr lang="en-US" sz="1800" dirty="0" err="1"/>
              <a:t>toate</a:t>
            </a:r>
            <a:r>
              <a:rPr lang="en-US" sz="1800" dirty="0"/>
              <a:t> </a:t>
            </a:r>
            <a:r>
              <a:rPr lang="en-US" sz="1800" dirty="0" err="1"/>
              <a:t>procesele</a:t>
            </a:r>
            <a:r>
              <a:rPr lang="en-US" sz="1800" dirty="0"/>
              <a:t> care </a:t>
            </a:r>
            <a:r>
              <a:rPr lang="en-US" sz="1800" dirty="0" err="1"/>
              <a:t>ruleaza</a:t>
            </a:r>
            <a:r>
              <a:rPr lang="en-US" sz="1800" dirty="0"/>
              <a:t> in system, nu </a:t>
            </a:r>
            <a:r>
              <a:rPr lang="en-US" sz="1800" dirty="0" err="1"/>
              <a:t>doar</a:t>
            </a:r>
            <a:r>
              <a:rPr lang="en-US" sz="1800" dirty="0"/>
              <a:t> </a:t>
            </a:r>
            <a:r>
              <a:rPr lang="en-US" sz="1800" dirty="0" err="1"/>
              <a:t>cele</a:t>
            </a:r>
            <a:r>
              <a:rPr lang="en-US" sz="1800" dirty="0"/>
              <a:t> </a:t>
            </a:r>
            <a:r>
              <a:rPr lang="en-US" sz="1800" dirty="0" err="1"/>
              <a:t>rulate</a:t>
            </a:r>
            <a:r>
              <a:rPr lang="en-US" sz="1800" dirty="0"/>
              <a:t> de </a:t>
            </a:r>
            <a:r>
              <a:rPr lang="en-US" sz="1800" dirty="0" err="1"/>
              <a:t>utilizatorul</a:t>
            </a:r>
            <a:r>
              <a:rPr lang="en-US" sz="1800" dirty="0"/>
              <a:t> current</a:t>
            </a:r>
          </a:p>
          <a:p>
            <a:pPr marL="109728" indent="0">
              <a:buNone/>
            </a:pPr>
            <a:r>
              <a:rPr lang="en-US" sz="1800" dirty="0"/>
              <a:t>	- u – </a:t>
            </a:r>
            <a:r>
              <a:rPr lang="en-US" sz="1800" dirty="0" err="1"/>
              <a:t>afiseaza</a:t>
            </a:r>
            <a:r>
              <a:rPr lang="en-US" sz="1800" dirty="0"/>
              <a:t> </a:t>
            </a:r>
            <a:r>
              <a:rPr lang="en-US" sz="1800" dirty="0" err="1"/>
              <a:t>numele</a:t>
            </a:r>
            <a:r>
              <a:rPr lang="en-US" sz="1800" dirty="0"/>
              <a:t> </a:t>
            </a:r>
            <a:r>
              <a:rPr lang="en-US" sz="1800" dirty="0" err="1"/>
              <a:t>utilizatorului</a:t>
            </a:r>
            <a:r>
              <a:rPr lang="en-US" sz="1800" dirty="0"/>
              <a:t> care </a:t>
            </a:r>
            <a:r>
              <a:rPr lang="en-US" sz="1800" dirty="0" err="1"/>
              <a:t>controleaza</a:t>
            </a:r>
            <a:r>
              <a:rPr lang="en-US" sz="1800" dirty="0"/>
              <a:t> </a:t>
            </a:r>
            <a:r>
              <a:rPr lang="en-US" sz="1800" dirty="0" err="1"/>
              <a:t>procesul</a:t>
            </a:r>
            <a:endParaRPr lang="en-US" sz="1800" dirty="0"/>
          </a:p>
          <a:p>
            <a:pPr marL="109728" indent="0">
              <a:buNone/>
            </a:pPr>
            <a:r>
              <a:rPr lang="en-US" sz="1800" dirty="0"/>
              <a:t>	- x - </a:t>
            </a:r>
            <a:r>
              <a:rPr lang="en-US" sz="1800" dirty="0" err="1"/>
              <a:t>afiseaza</a:t>
            </a:r>
            <a:r>
              <a:rPr lang="en-US" sz="1800" dirty="0"/>
              <a:t> </a:t>
            </a:r>
            <a:r>
              <a:rPr lang="en-US" sz="1800" dirty="0" err="1"/>
              <a:t>toate</a:t>
            </a:r>
            <a:r>
              <a:rPr lang="en-US" sz="1800" dirty="0"/>
              <a:t> </a:t>
            </a:r>
            <a:r>
              <a:rPr lang="en-US" sz="1800" dirty="0" err="1"/>
              <a:t>procesele</a:t>
            </a:r>
            <a:r>
              <a:rPr lang="en-US" sz="1800" dirty="0"/>
              <a:t> </a:t>
            </a:r>
            <a:r>
              <a:rPr lang="en-US" sz="1800" dirty="0" err="1"/>
              <a:t>rulate</a:t>
            </a:r>
            <a:r>
              <a:rPr lang="en-US" sz="1800" dirty="0"/>
              <a:t> de </a:t>
            </a:r>
            <a:r>
              <a:rPr lang="en-US" sz="1800" dirty="0" err="1"/>
              <a:t>utilizatorul</a:t>
            </a:r>
            <a:r>
              <a:rPr lang="en-US" sz="1800" dirty="0"/>
              <a:t> current</a:t>
            </a:r>
          </a:p>
          <a:p>
            <a:pPr marL="109728" indent="0">
              <a:buNone/>
            </a:pPr>
            <a:r>
              <a:rPr lang="en-US" sz="1800" b="1" dirty="0" err="1"/>
              <a:t>Exemplu</a:t>
            </a:r>
            <a:r>
              <a:rPr lang="en-US" sz="1800" b="1" dirty="0"/>
              <a:t>: </a:t>
            </a:r>
            <a:r>
              <a:rPr lang="en-US" sz="1800" b="1" dirty="0" err="1"/>
              <a:t>ps</a:t>
            </a:r>
            <a:r>
              <a:rPr lang="en-US" sz="1800" b="1" dirty="0"/>
              <a:t> aux </a:t>
            </a:r>
            <a:r>
              <a:rPr lang="en-US" sz="1800" b="1" dirty="0" err="1"/>
              <a:t>sau</a:t>
            </a:r>
            <a:r>
              <a:rPr lang="en-US" sz="1800" b="1" dirty="0"/>
              <a:t> top </a:t>
            </a:r>
            <a:r>
              <a:rPr lang="en-US" sz="1800" b="1" dirty="0" err="1"/>
              <a:t>pt</a:t>
            </a:r>
            <a:r>
              <a:rPr lang="en-US" sz="1800" b="1" dirty="0"/>
              <a:t> </a:t>
            </a:r>
            <a:r>
              <a:rPr lang="en-US" sz="1800" b="1" dirty="0" err="1"/>
              <a:t>realtime</a:t>
            </a:r>
            <a:endParaRPr lang="en-US" sz="1800" b="1" dirty="0"/>
          </a:p>
          <a:p>
            <a:endParaRPr lang="en-US" sz="1800" dirty="0"/>
          </a:p>
          <a:p>
            <a:endParaRPr lang="ro-RO" sz="1800" dirty="0"/>
          </a:p>
        </p:txBody>
      </p:sp>
      <p:sp>
        <p:nvSpPr>
          <p:cNvPr id="3" name="Title 2"/>
          <p:cNvSpPr>
            <a:spLocks noGrp="1"/>
          </p:cNvSpPr>
          <p:nvPr>
            <p:ph type="title"/>
          </p:nvPr>
        </p:nvSpPr>
        <p:spPr>
          <a:xfrm>
            <a:off x="457200" y="17585"/>
            <a:ext cx="8229600" cy="1143000"/>
          </a:xfrm>
        </p:spPr>
        <p:txBody>
          <a:bodyPr>
            <a:normAutofit/>
          </a:bodyPr>
          <a:lstStyle/>
          <a:p>
            <a:r>
              <a:rPr lang="en-US" sz="3600" dirty="0" err="1"/>
              <a:t>Procese</a:t>
            </a:r>
            <a:endParaRPr lang="ro-RO" sz="3600" dirty="0"/>
          </a:p>
        </p:txBody>
      </p:sp>
    </p:spTree>
    <p:extLst>
      <p:ext uri="{BB962C8B-B14F-4D97-AF65-F5344CB8AC3E}">
        <p14:creationId xmlns:p14="http://schemas.microsoft.com/office/powerpoint/2010/main" val="132773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ps</a:t>
            </a:r>
            <a:r>
              <a:rPr lang="en-US" dirty="0"/>
              <a:t> aux</a:t>
            </a:r>
            <a:endParaRPr lang="ro-RO" dirty="0"/>
          </a:p>
        </p:txBody>
      </p:sp>
      <p:pic>
        <p:nvPicPr>
          <p:cNvPr id="4" name="Picture 3"/>
          <p:cNvPicPr>
            <a:picLocks noChangeAspect="1"/>
          </p:cNvPicPr>
          <p:nvPr/>
        </p:nvPicPr>
        <p:blipFill>
          <a:blip r:embed="rId2"/>
          <a:stretch>
            <a:fillRect/>
          </a:stretch>
        </p:blipFill>
        <p:spPr>
          <a:xfrm>
            <a:off x="609600" y="1371600"/>
            <a:ext cx="6762750" cy="4581525"/>
          </a:xfrm>
          <a:prstGeom prst="rect">
            <a:avLst/>
          </a:prstGeom>
        </p:spPr>
      </p:pic>
    </p:spTree>
    <p:extLst>
      <p:ext uri="{BB962C8B-B14F-4D97-AF65-F5344CB8AC3E}">
        <p14:creationId xmlns:p14="http://schemas.microsoft.com/office/powerpoint/2010/main" val="13584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04850" y="2001044"/>
            <a:ext cx="7734300" cy="3486150"/>
          </a:xfrm>
          <a:prstGeom prst="rect">
            <a:avLst/>
          </a:prstGeom>
        </p:spPr>
      </p:pic>
      <p:sp>
        <p:nvSpPr>
          <p:cNvPr id="3" name="Title 2"/>
          <p:cNvSpPr>
            <a:spLocks noGrp="1"/>
          </p:cNvSpPr>
          <p:nvPr>
            <p:ph type="title"/>
          </p:nvPr>
        </p:nvSpPr>
        <p:spPr/>
        <p:txBody>
          <a:bodyPr/>
          <a:lstStyle/>
          <a:p>
            <a:r>
              <a:rPr lang="en-US" dirty="0"/>
              <a:t>State codes</a:t>
            </a:r>
            <a:endParaRPr lang="ro-RO" dirty="0"/>
          </a:p>
        </p:txBody>
      </p:sp>
    </p:spTree>
    <p:extLst>
      <p:ext uri="{BB962C8B-B14F-4D97-AF65-F5344CB8AC3E}">
        <p14:creationId xmlns:p14="http://schemas.microsoft.com/office/powerpoint/2010/main" val="161500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pstree</a:t>
            </a:r>
            <a:r>
              <a:rPr lang="en-US" dirty="0"/>
              <a:t> </a:t>
            </a:r>
            <a:r>
              <a:rPr lang="en-US" dirty="0" err="1"/>
              <a:t>afiseaza</a:t>
            </a:r>
            <a:r>
              <a:rPr lang="en-US" dirty="0"/>
              <a:t> arborescent </a:t>
            </a:r>
            <a:r>
              <a:rPr lang="en-US" dirty="0" err="1"/>
              <a:t>procesele</a:t>
            </a:r>
            <a:r>
              <a:rPr lang="en-US" dirty="0"/>
              <a:t> care </a:t>
            </a:r>
            <a:r>
              <a:rPr lang="en-US" dirty="0" err="1"/>
              <a:t>ruleaza</a:t>
            </a:r>
            <a:r>
              <a:rPr lang="en-US" dirty="0"/>
              <a:t> in system</a:t>
            </a:r>
          </a:p>
          <a:p>
            <a:endParaRPr lang="en-US" dirty="0"/>
          </a:p>
          <a:p>
            <a:r>
              <a:rPr lang="en-US" dirty="0" err="1"/>
              <a:t>Optiuni</a:t>
            </a:r>
            <a:endParaRPr lang="en-US" dirty="0"/>
          </a:p>
          <a:p>
            <a:pPr lvl="1"/>
            <a:r>
              <a:rPr lang="en-US" dirty="0"/>
              <a:t>-p – </a:t>
            </a:r>
            <a:r>
              <a:rPr lang="en-US" dirty="0" err="1"/>
              <a:t>afiseaza</a:t>
            </a:r>
            <a:r>
              <a:rPr lang="en-US" dirty="0"/>
              <a:t> </a:t>
            </a:r>
            <a:r>
              <a:rPr lang="en-US" dirty="0" err="1"/>
              <a:t>numele</a:t>
            </a:r>
            <a:r>
              <a:rPr lang="en-US" dirty="0"/>
              <a:t> </a:t>
            </a:r>
            <a:r>
              <a:rPr lang="en-US" dirty="0" err="1"/>
              <a:t>si</a:t>
            </a:r>
            <a:r>
              <a:rPr lang="en-US" dirty="0"/>
              <a:t> PID-</a:t>
            </a:r>
            <a:r>
              <a:rPr lang="en-US" dirty="0" err="1"/>
              <a:t>ul</a:t>
            </a:r>
            <a:endParaRPr lang="en-US" dirty="0"/>
          </a:p>
          <a:p>
            <a:pPr lvl="1"/>
            <a:r>
              <a:rPr lang="en-US" dirty="0"/>
              <a:t>-n – </a:t>
            </a:r>
            <a:r>
              <a:rPr lang="en-US" dirty="0" err="1"/>
              <a:t>ordoneaza</a:t>
            </a:r>
            <a:r>
              <a:rPr lang="en-US" dirty="0"/>
              <a:t> </a:t>
            </a:r>
            <a:r>
              <a:rPr lang="en-US" dirty="0" err="1"/>
              <a:t>dupa</a:t>
            </a:r>
            <a:r>
              <a:rPr lang="en-US" dirty="0"/>
              <a:t> PID </a:t>
            </a:r>
            <a:r>
              <a:rPr lang="en-US" dirty="0" err="1"/>
              <a:t>procesele</a:t>
            </a:r>
            <a:r>
              <a:rPr lang="en-US" dirty="0"/>
              <a:t> care au </a:t>
            </a:r>
            <a:r>
              <a:rPr lang="en-US" dirty="0" err="1"/>
              <a:t>acelasi</a:t>
            </a:r>
            <a:r>
              <a:rPr lang="en-US" dirty="0"/>
              <a:t> </a:t>
            </a:r>
            <a:r>
              <a:rPr lang="en-US" dirty="0" err="1"/>
              <a:t>proces</a:t>
            </a:r>
            <a:r>
              <a:rPr lang="en-US" dirty="0"/>
              <a:t> </a:t>
            </a:r>
            <a:r>
              <a:rPr lang="en-US" dirty="0" err="1"/>
              <a:t>parinte</a:t>
            </a:r>
            <a:r>
              <a:rPr lang="en-US" dirty="0"/>
              <a:t> (</a:t>
            </a:r>
            <a:r>
              <a:rPr lang="en-US" dirty="0" err="1"/>
              <a:t>alfabetic</a:t>
            </a:r>
            <a:r>
              <a:rPr lang="en-US" dirty="0"/>
              <a:t>)</a:t>
            </a:r>
            <a:endParaRPr lang="ro-RO" dirty="0"/>
          </a:p>
        </p:txBody>
      </p:sp>
      <p:sp>
        <p:nvSpPr>
          <p:cNvPr id="3" name="Title 2"/>
          <p:cNvSpPr>
            <a:spLocks noGrp="1"/>
          </p:cNvSpPr>
          <p:nvPr>
            <p:ph type="title"/>
          </p:nvPr>
        </p:nvSpPr>
        <p:spPr/>
        <p:txBody>
          <a:bodyPr/>
          <a:lstStyle/>
          <a:p>
            <a:r>
              <a:rPr lang="en-US" dirty="0"/>
              <a:t>Process tree</a:t>
            </a:r>
            <a:endParaRPr lang="ro-RO" dirty="0"/>
          </a:p>
        </p:txBody>
      </p:sp>
    </p:spTree>
    <p:extLst>
      <p:ext uri="{BB962C8B-B14F-4D97-AF65-F5344CB8AC3E}">
        <p14:creationId xmlns:p14="http://schemas.microsoft.com/office/powerpoint/2010/main" val="260119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Kill </a:t>
            </a:r>
            <a:r>
              <a:rPr lang="en-US" dirty="0" err="1"/>
              <a:t>este</a:t>
            </a:r>
            <a:r>
              <a:rPr lang="en-US" dirty="0"/>
              <a:t> un </a:t>
            </a:r>
            <a:r>
              <a:rPr lang="en-US" dirty="0" err="1"/>
              <a:t>semnal</a:t>
            </a:r>
            <a:r>
              <a:rPr lang="en-US" dirty="0"/>
              <a:t> care </a:t>
            </a:r>
            <a:r>
              <a:rPr lang="en-US" dirty="0" err="1"/>
              <a:t>poate</a:t>
            </a:r>
            <a:r>
              <a:rPr lang="en-US" dirty="0"/>
              <a:t> fi </a:t>
            </a:r>
            <a:r>
              <a:rPr lang="en-US" dirty="0" err="1"/>
              <a:t>trimis</a:t>
            </a:r>
            <a:r>
              <a:rPr lang="en-US" dirty="0"/>
              <a:t> </a:t>
            </a:r>
            <a:r>
              <a:rPr lang="en-US" dirty="0" err="1"/>
              <a:t>unui</a:t>
            </a:r>
            <a:r>
              <a:rPr lang="en-US" dirty="0"/>
              <a:t> </a:t>
            </a:r>
            <a:r>
              <a:rPr lang="en-US" dirty="0" err="1"/>
              <a:t>proces</a:t>
            </a:r>
            <a:r>
              <a:rPr lang="en-US" dirty="0"/>
              <a:t> cu diverse </a:t>
            </a:r>
            <a:r>
              <a:rPr lang="en-US" dirty="0" err="1"/>
              <a:t>scopuri</a:t>
            </a:r>
            <a:endParaRPr lang="en-US" dirty="0"/>
          </a:p>
          <a:p>
            <a:r>
              <a:rPr lang="en-US" dirty="0" err="1"/>
              <a:t>Optiunea</a:t>
            </a:r>
            <a:r>
              <a:rPr lang="en-US" dirty="0"/>
              <a:t> –l </a:t>
            </a:r>
            <a:r>
              <a:rPr lang="en-US" dirty="0" err="1"/>
              <a:t>afiseaza</a:t>
            </a:r>
            <a:r>
              <a:rPr lang="en-US" dirty="0"/>
              <a:t> </a:t>
            </a:r>
            <a:r>
              <a:rPr lang="en-US" dirty="0" err="1"/>
              <a:t>lista</a:t>
            </a:r>
            <a:r>
              <a:rPr lang="en-US" dirty="0"/>
              <a:t> </a:t>
            </a:r>
            <a:r>
              <a:rPr lang="en-US" dirty="0" err="1"/>
              <a:t>semnalelor</a:t>
            </a:r>
            <a:r>
              <a:rPr lang="en-US" dirty="0"/>
              <a:t> </a:t>
            </a:r>
            <a:r>
              <a:rPr lang="en-US" dirty="0" err="1"/>
              <a:t>ce</a:t>
            </a:r>
            <a:r>
              <a:rPr lang="en-US" dirty="0"/>
              <a:t> pot fi </a:t>
            </a:r>
            <a:r>
              <a:rPr lang="en-US" dirty="0" err="1"/>
              <a:t>trimise</a:t>
            </a:r>
            <a:r>
              <a:rPr lang="en-US" dirty="0"/>
              <a:t> </a:t>
            </a:r>
            <a:r>
              <a:rPr lang="en-US" dirty="0" err="1"/>
              <a:t>catre</a:t>
            </a:r>
            <a:r>
              <a:rPr lang="en-US" dirty="0"/>
              <a:t> un process</a:t>
            </a:r>
          </a:p>
          <a:p>
            <a:endParaRPr lang="en-US" dirty="0"/>
          </a:p>
          <a:p>
            <a:r>
              <a:rPr lang="en-US" dirty="0"/>
              <a:t>kill -9 </a:t>
            </a:r>
            <a:r>
              <a:rPr lang="en-US" dirty="0" err="1"/>
              <a:t>PID_process</a:t>
            </a:r>
            <a:r>
              <a:rPr lang="en-US" dirty="0"/>
              <a:t> (force kill)</a:t>
            </a:r>
          </a:p>
          <a:p>
            <a:endParaRPr lang="en-US" dirty="0"/>
          </a:p>
          <a:p>
            <a:r>
              <a:rPr lang="en-US" dirty="0"/>
              <a:t>kill –HUP PID_PROCESS (refresh)</a:t>
            </a:r>
          </a:p>
        </p:txBody>
      </p:sp>
      <p:sp>
        <p:nvSpPr>
          <p:cNvPr id="3" name="Title 2"/>
          <p:cNvSpPr>
            <a:spLocks noGrp="1"/>
          </p:cNvSpPr>
          <p:nvPr>
            <p:ph type="title"/>
          </p:nvPr>
        </p:nvSpPr>
        <p:spPr/>
        <p:txBody>
          <a:bodyPr/>
          <a:lstStyle/>
          <a:p>
            <a:r>
              <a:rPr lang="en-US" dirty="0"/>
              <a:t>Kill</a:t>
            </a:r>
            <a:endParaRPr lang="ro-RO" dirty="0"/>
          </a:p>
        </p:txBody>
      </p:sp>
    </p:spTree>
    <p:extLst>
      <p:ext uri="{BB962C8B-B14F-4D97-AF65-F5344CB8AC3E}">
        <p14:creationId xmlns:p14="http://schemas.microsoft.com/office/powerpoint/2010/main" val="162668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ro-RO" sz="2000" dirty="0"/>
              <a:t>Acest program adună informaţii despre programe şi despre momentele în care acestea sunt programate să ruleze, folosind intrările din fişierul crontab, generate de sistem sau de </a:t>
            </a:r>
            <a:r>
              <a:rPr lang="en-US" sz="2000" dirty="0" err="1"/>
              <a:t>catre</a:t>
            </a:r>
            <a:r>
              <a:rPr lang="en-US" sz="2000" dirty="0"/>
              <a:t> </a:t>
            </a:r>
            <a:r>
              <a:rPr lang="ro-RO" sz="2000" dirty="0"/>
              <a:t>utilizatori.</a:t>
            </a:r>
            <a:endParaRPr lang="en-US" sz="2000" dirty="0"/>
          </a:p>
          <a:p>
            <a:r>
              <a:rPr lang="en-US" sz="2000" dirty="0"/>
              <a:t>Se </a:t>
            </a:r>
            <a:r>
              <a:rPr lang="en-US" sz="2000" dirty="0" err="1"/>
              <a:t>poate</a:t>
            </a:r>
            <a:r>
              <a:rPr lang="en-US" sz="2000" dirty="0"/>
              <a:t> </a:t>
            </a:r>
            <a:r>
              <a:rPr lang="en-US" sz="2000" dirty="0" err="1"/>
              <a:t>accesa</a:t>
            </a:r>
            <a:r>
              <a:rPr lang="en-US" sz="2000" dirty="0"/>
              <a:t>/</a:t>
            </a:r>
            <a:r>
              <a:rPr lang="en-US" sz="2000" dirty="0" err="1"/>
              <a:t>edita</a:t>
            </a:r>
            <a:r>
              <a:rPr lang="en-US" sz="2000" dirty="0"/>
              <a:t> </a:t>
            </a:r>
            <a:r>
              <a:rPr lang="en-US" sz="2000" dirty="0" err="1"/>
              <a:t>folosind</a:t>
            </a:r>
            <a:r>
              <a:rPr lang="en-US" sz="2000" dirty="0"/>
              <a:t> </a:t>
            </a:r>
            <a:r>
              <a:rPr lang="en-US" sz="2000" dirty="0" err="1"/>
              <a:t>comanda</a:t>
            </a:r>
            <a:r>
              <a:rPr lang="en-US" sz="2000" dirty="0"/>
              <a:t> </a:t>
            </a:r>
            <a:r>
              <a:rPr lang="en-US" sz="2000" b="1" dirty="0"/>
              <a:t>crontab -e</a:t>
            </a:r>
          </a:p>
          <a:p>
            <a:r>
              <a:rPr lang="en-US" sz="2000" dirty="0" err="1"/>
              <a:t>Fiecare</a:t>
            </a:r>
            <a:r>
              <a:rPr lang="en-US" sz="2000" dirty="0"/>
              <a:t> </a:t>
            </a:r>
            <a:r>
              <a:rPr lang="en-US" sz="2000" dirty="0" err="1"/>
              <a:t>linie</a:t>
            </a:r>
            <a:r>
              <a:rPr lang="en-US" sz="2000" dirty="0"/>
              <a:t> din crontab </a:t>
            </a:r>
            <a:r>
              <a:rPr lang="en-US" sz="2000" dirty="0" err="1"/>
              <a:t>trebuie</a:t>
            </a:r>
            <a:r>
              <a:rPr lang="en-US" sz="2000" dirty="0"/>
              <a:t> </a:t>
            </a:r>
            <a:r>
              <a:rPr lang="en-US" sz="2000" dirty="0" err="1"/>
              <a:t>sa</a:t>
            </a:r>
            <a:r>
              <a:rPr lang="en-US" sz="2000" dirty="0"/>
              <a:t> </a:t>
            </a:r>
            <a:r>
              <a:rPr lang="en-US" sz="2000" dirty="0" err="1"/>
              <a:t>aiba</a:t>
            </a:r>
            <a:r>
              <a:rPr lang="en-US" sz="2000" dirty="0"/>
              <a:t> 6 </a:t>
            </a:r>
            <a:r>
              <a:rPr lang="en-US" sz="2000" dirty="0" err="1"/>
              <a:t>campuri</a:t>
            </a:r>
            <a:r>
              <a:rPr lang="en-US" sz="2000" dirty="0"/>
              <a:t> (separate </a:t>
            </a:r>
            <a:r>
              <a:rPr lang="en-US" sz="2000" dirty="0" err="1"/>
              <a:t>prin</a:t>
            </a:r>
            <a:r>
              <a:rPr lang="en-US" sz="2000" dirty="0"/>
              <a:t> </a:t>
            </a:r>
            <a:r>
              <a:rPr lang="en-US" sz="2000" dirty="0" err="1"/>
              <a:t>spatiu</a:t>
            </a:r>
            <a:r>
              <a:rPr lang="en-US" sz="2000" dirty="0"/>
              <a:t>). </a:t>
            </a:r>
            <a:r>
              <a:rPr lang="en-US" sz="2000" dirty="0" err="1"/>
              <a:t>Primele</a:t>
            </a:r>
            <a:r>
              <a:rPr lang="en-US" sz="2000" dirty="0"/>
              <a:t> 5 </a:t>
            </a:r>
            <a:r>
              <a:rPr lang="en-US" sz="2000" dirty="0" err="1"/>
              <a:t>sunt</a:t>
            </a:r>
            <a:r>
              <a:rPr lang="en-US" sz="2000" dirty="0"/>
              <a:t> </a:t>
            </a:r>
            <a:r>
              <a:rPr lang="en-US" sz="2000" dirty="0" err="1"/>
              <a:t>numere</a:t>
            </a:r>
            <a:r>
              <a:rPr lang="en-US" sz="2000" dirty="0"/>
              <a:t> </a:t>
            </a:r>
            <a:r>
              <a:rPr lang="en-US" sz="2000" dirty="0" err="1"/>
              <a:t>intregi</a:t>
            </a:r>
            <a:r>
              <a:rPr lang="en-US" sz="2000" dirty="0"/>
              <a:t> </a:t>
            </a:r>
            <a:r>
              <a:rPr lang="en-US" sz="2000" dirty="0" err="1"/>
              <a:t>dupa</a:t>
            </a:r>
            <a:r>
              <a:rPr lang="en-US" sz="2000" dirty="0"/>
              <a:t> cum </a:t>
            </a:r>
            <a:r>
              <a:rPr lang="en-US" sz="2000" dirty="0" err="1"/>
              <a:t>urmeaza</a:t>
            </a:r>
            <a:r>
              <a:rPr lang="en-US" sz="2000" dirty="0"/>
              <a:t>:</a:t>
            </a:r>
          </a:p>
          <a:p>
            <a:pPr lvl="1">
              <a:buFont typeface="Arial" panose="020B0604020202020204" pitchFamily="34" charset="0"/>
              <a:buChar char="•"/>
            </a:pPr>
            <a:r>
              <a:rPr lang="en-US" sz="1800" dirty="0"/>
              <a:t>1. minute (0-59)</a:t>
            </a:r>
          </a:p>
          <a:p>
            <a:pPr lvl="1">
              <a:buFont typeface="Arial" panose="020B0604020202020204" pitchFamily="34" charset="0"/>
              <a:buChar char="•"/>
            </a:pPr>
            <a:r>
              <a:rPr lang="en-US" sz="1800" dirty="0"/>
              <a:t>2. hour (0-23)</a:t>
            </a:r>
          </a:p>
          <a:p>
            <a:pPr lvl="1">
              <a:buFont typeface="Arial" panose="020B0604020202020204" pitchFamily="34" charset="0"/>
              <a:buChar char="•"/>
            </a:pPr>
            <a:r>
              <a:rPr lang="en-US" sz="1800" dirty="0"/>
              <a:t>3. day of the month (1-31)</a:t>
            </a:r>
          </a:p>
          <a:p>
            <a:pPr lvl="1">
              <a:buFont typeface="Arial" panose="020B0604020202020204" pitchFamily="34" charset="0"/>
              <a:buChar char="•"/>
            </a:pPr>
            <a:r>
              <a:rPr lang="en-US" sz="1800" dirty="0"/>
              <a:t>4. month of the year (1-12)</a:t>
            </a:r>
          </a:p>
          <a:p>
            <a:pPr lvl="1">
              <a:buFont typeface="Arial" panose="020B0604020202020204" pitchFamily="34" charset="0"/>
              <a:buChar char="•"/>
            </a:pPr>
            <a:r>
              <a:rPr lang="en-US" sz="1800" dirty="0"/>
              <a:t>5. day of the week (0-6 with 0=Sunday).</a:t>
            </a:r>
          </a:p>
          <a:p>
            <a:pPr lvl="2">
              <a:buFont typeface="Arial" panose="020B0604020202020204" pitchFamily="34" charset="0"/>
              <a:buChar char="•"/>
            </a:pPr>
            <a:r>
              <a:rPr lang="en-US" sz="1600" dirty="0"/>
              <a:t>Note: Each of these patterns may be either an asterisk ( * - meaning all valid values) or a list of elements separated by commas.  </a:t>
            </a:r>
            <a:endParaRPr lang="ro-RO" sz="1600" dirty="0"/>
          </a:p>
        </p:txBody>
      </p:sp>
      <p:sp>
        <p:nvSpPr>
          <p:cNvPr id="3" name="Title 2"/>
          <p:cNvSpPr>
            <a:spLocks noGrp="1"/>
          </p:cNvSpPr>
          <p:nvPr>
            <p:ph type="title"/>
          </p:nvPr>
        </p:nvSpPr>
        <p:spPr/>
        <p:txBody>
          <a:bodyPr/>
          <a:lstStyle/>
          <a:p>
            <a:r>
              <a:rPr lang="en-US" dirty="0"/>
              <a:t>crontab</a:t>
            </a:r>
            <a:endParaRPr lang="ro-RO" dirty="0"/>
          </a:p>
        </p:txBody>
      </p:sp>
    </p:spTree>
    <p:extLst>
      <p:ext uri="{BB962C8B-B14F-4D97-AF65-F5344CB8AC3E}">
        <p14:creationId xmlns:p14="http://schemas.microsoft.com/office/powerpoint/2010/main" val="148968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Courier New" panose="02070309020205020404" pitchFamily="49" charset="0"/>
              <a:buChar char="o"/>
            </a:pPr>
            <a:r>
              <a:rPr lang="en-US" sz="2000" b="1" dirty="0"/>
              <a:t>0 0 1,15 * 1 /home/myhomedir/myscript.sh</a:t>
            </a:r>
          </a:p>
          <a:p>
            <a:pPr marL="109728" indent="0">
              <a:buNone/>
            </a:pPr>
            <a:r>
              <a:rPr lang="en-US" sz="2000" dirty="0"/>
              <a:t> - </a:t>
            </a:r>
            <a:r>
              <a:rPr lang="en-US" sz="2000" dirty="0" err="1"/>
              <a:t>ruleaza</a:t>
            </a:r>
            <a:r>
              <a:rPr lang="en-US" sz="2000" dirty="0"/>
              <a:t> </a:t>
            </a:r>
            <a:r>
              <a:rPr lang="en-US" sz="2000" dirty="0" err="1"/>
              <a:t>scriptul</a:t>
            </a:r>
            <a:r>
              <a:rPr lang="en-US" sz="2000" dirty="0"/>
              <a:t> myscript.sh la </a:t>
            </a:r>
            <a:r>
              <a:rPr lang="en-US" sz="2000" dirty="0" err="1"/>
              <a:t>ora</a:t>
            </a:r>
            <a:r>
              <a:rPr lang="en-US" sz="2000" dirty="0"/>
              <a:t> 00:00 in prima </a:t>
            </a:r>
            <a:r>
              <a:rPr lang="en-US" sz="2000" dirty="0" err="1"/>
              <a:t>zi</a:t>
            </a:r>
            <a:r>
              <a:rPr lang="en-US" sz="2000" dirty="0"/>
              <a:t> a </a:t>
            </a:r>
            <a:r>
              <a:rPr lang="en-US" sz="2000" dirty="0" err="1"/>
              <a:t>lunii</a:t>
            </a:r>
            <a:r>
              <a:rPr lang="en-US" sz="2000" dirty="0"/>
              <a:t>, in data de 15 a </a:t>
            </a:r>
            <a:r>
              <a:rPr lang="en-US" sz="2000" dirty="0" err="1"/>
              <a:t>lunii</a:t>
            </a:r>
            <a:r>
              <a:rPr lang="en-US" sz="2000" dirty="0"/>
              <a:t>, precum </a:t>
            </a:r>
            <a:r>
              <a:rPr lang="en-US" sz="2000" dirty="0" err="1"/>
              <a:t>si</a:t>
            </a:r>
            <a:r>
              <a:rPr lang="en-US" sz="2000" dirty="0"/>
              <a:t> in </a:t>
            </a:r>
            <a:r>
              <a:rPr lang="en-US" sz="2000" dirty="0" err="1"/>
              <a:t>fiecare</a:t>
            </a:r>
            <a:r>
              <a:rPr lang="en-US" sz="2000" dirty="0"/>
              <a:t> prima </a:t>
            </a:r>
            <a:r>
              <a:rPr lang="en-US" sz="2000" dirty="0" err="1"/>
              <a:t>zi</a:t>
            </a:r>
            <a:r>
              <a:rPr lang="en-US" sz="2000" dirty="0"/>
              <a:t> a </a:t>
            </a:r>
            <a:r>
              <a:rPr lang="en-US" sz="2000" dirty="0" err="1"/>
              <a:t>saptamanii</a:t>
            </a:r>
            <a:r>
              <a:rPr lang="en-US" sz="2000" dirty="0"/>
              <a:t> (</a:t>
            </a:r>
            <a:r>
              <a:rPr lang="en-US" sz="2000" dirty="0" err="1"/>
              <a:t>Luni</a:t>
            </a:r>
            <a:r>
              <a:rPr lang="en-US" sz="2000" dirty="0"/>
              <a:t>)</a:t>
            </a:r>
            <a:endParaRPr lang="en-US" sz="2400" dirty="0"/>
          </a:p>
          <a:p>
            <a:pPr>
              <a:buFont typeface="Courier New" panose="02070309020205020404" pitchFamily="49" charset="0"/>
              <a:buChar char="o"/>
            </a:pPr>
            <a:r>
              <a:rPr lang="en-US" sz="2000" b="1" dirty="0"/>
              <a:t>30 16 * * 5 service apache2 restart</a:t>
            </a:r>
          </a:p>
          <a:p>
            <a:pPr>
              <a:buFontTx/>
              <a:buChar char="-"/>
            </a:pPr>
            <a:r>
              <a:rPr lang="en-US" sz="2000" dirty="0"/>
              <a:t>restart al </a:t>
            </a:r>
            <a:r>
              <a:rPr lang="en-US" sz="2000" dirty="0" err="1"/>
              <a:t>serviciului</a:t>
            </a:r>
            <a:r>
              <a:rPr lang="en-US" sz="2000" dirty="0"/>
              <a:t> de Apache2 in </a:t>
            </a:r>
            <a:r>
              <a:rPr lang="en-US" sz="2000" dirty="0" err="1"/>
              <a:t>fiecare</a:t>
            </a:r>
            <a:r>
              <a:rPr lang="en-US" sz="2000" dirty="0"/>
              <a:t> 5-a </a:t>
            </a:r>
            <a:r>
              <a:rPr lang="en-US" sz="2000" dirty="0" err="1"/>
              <a:t>zi</a:t>
            </a:r>
            <a:r>
              <a:rPr lang="en-US" sz="2000" dirty="0"/>
              <a:t> a </a:t>
            </a:r>
            <a:r>
              <a:rPr lang="en-US" sz="2000" dirty="0" err="1"/>
              <a:t>saptamanii</a:t>
            </a:r>
            <a:r>
              <a:rPr lang="en-US" sz="2000" dirty="0"/>
              <a:t> (</a:t>
            </a:r>
            <a:r>
              <a:rPr lang="en-US" sz="2000" dirty="0" err="1"/>
              <a:t>Vineri</a:t>
            </a:r>
            <a:r>
              <a:rPr lang="en-US" sz="2000" dirty="0"/>
              <a:t>), la </a:t>
            </a:r>
            <a:r>
              <a:rPr lang="en-US" sz="2000" dirty="0" err="1"/>
              <a:t>ora</a:t>
            </a:r>
            <a:r>
              <a:rPr lang="en-US" sz="2000" dirty="0"/>
              <a:t> 16:30</a:t>
            </a:r>
          </a:p>
          <a:p>
            <a:pPr>
              <a:buFont typeface="Courier New" panose="02070309020205020404" pitchFamily="49" charset="0"/>
              <a:buChar char="o"/>
            </a:pPr>
            <a:r>
              <a:rPr lang="en-US" sz="2000" b="1" dirty="0"/>
              <a:t>15 21 1,15,30 1,6 * ping 8.8.8.8 &gt; ping_result.txt</a:t>
            </a:r>
          </a:p>
          <a:p>
            <a:pPr>
              <a:buFontTx/>
              <a:buChar char="-"/>
            </a:pPr>
            <a:r>
              <a:rPr lang="en-US" sz="2000" dirty="0"/>
              <a:t>in </a:t>
            </a:r>
            <a:r>
              <a:rPr lang="en-US" sz="2000" dirty="0" err="1"/>
              <a:t>zilele</a:t>
            </a:r>
            <a:r>
              <a:rPr lang="en-US" sz="2000" dirty="0"/>
              <a:t> de 1, 15 </a:t>
            </a:r>
            <a:r>
              <a:rPr lang="en-US" sz="2000" dirty="0" err="1"/>
              <a:t>si</a:t>
            </a:r>
            <a:r>
              <a:rPr lang="en-US" sz="2000" dirty="0"/>
              <a:t> 30 a </a:t>
            </a:r>
            <a:r>
              <a:rPr lang="en-US" sz="2000" dirty="0" err="1"/>
              <a:t>lunilor</a:t>
            </a:r>
            <a:r>
              <a:rPr lang="en-US" sz="2000" dirty="0"/>
              <a:t> 1 </a:t>
            </a:r>
            <a:r>
              <a:rPr lang="en-US" sz="2000" dirty="0" err="1"/>
              <a:t>si</a:t>
            </a:r>
            <a:r>
              <a:rPr lang="en-US" sz="2000" dirty="0"/>
              <a:t> 6 (</a:t>
            </a:r>
            <a:r>
              <a:rPr lang="en-US" sz="2000" dirty="0" err="1"/>
              <a:t>Ianuarie</a:t>
            </a:r>
            <a:r>
              <a:rPr lang="en-US" sz="2000" dirty="0"/>
              <a:t> </a:t>
            </a:r>
            <a:r>
              <a:rPr lang="en-US" sz="2000" dirty="0" err="1"/>
              <a:t>si</a:t>
            </a:r>
            <a:r>
              <a:rPr lang="en-US" sz="2000" dirty="0"/>
              <a:t> </a:t>
            </a:r>
            <a:r>
              <a:rPr lang="en-US" sz="2000" dirty="0" err="1"/>
              <a:t>Iunie</a:t>
            </a:r>
            <a:r>
              <a:rPr lang="en-US" sz="2000" dirty="0"/>
              <a:t>), la </a:t>
            </a:r>
            <a:r>
              <a:rPr lang="en-US" sz="2000" dirty="0" err="1"/>
              <a:t>ora</a:t>
            </a:r>
            <a:r>
              <a:rPr lang="en-US" sz="2000" dirty="0"/>
              <a:t> 21:15 se </a:t>
            </a:r>
            <a:r>
              <a:rPr lang="en-US" sz="2000" dirty="0" err="1"/>
              <a:t>va</a:t>
            </a:r>
            <a:r>
              <a:rPr lang="en-US" sz="2000" dirty="0"/>
              <a:t> </a:t>
            </a:r>
            <a:r>
              <a:rPr lang="en-US" sz="2000" dirty="0" err="1"/>
              <a:t>rula</a:t>
            </a:r>
            <a:r>
              <a:rPr lang="en-US" sz="2000" dirty="0"/>
              <a:t> </a:t>
            </a:r>
            <a:r>
              <a:rPr lang="en-US" sz="2000" dirty="0" err="1"/>
              <a:t>comanda</a:t>
            </a:r>
            <a:r>
              <a:rPr lang="en-US" sz="2000" dirty="0"/>
              <a:t> de ping </a:t>
            </a:r>
            <a:r>
              <a:rPr lang="en-US" sz="2000" dirty="0" err="1"/>
              <a:t>catre</a:t>
            </a:r>
            <a:r>
              <a:rPr lang="en-US" sz="2000" dirty="0"/>
              <a:t> 8.8.8.8 </a:t>
            </a:r>
            <a:r>
              <a:rPr lang="en-US" sz="2000" dirty="0" err="1"/>
              <a:t>iar</a:t>
            </a:r>
            <a:r>
              <a:rPr lang="en-US" sz="2000" dirty="0"/>
              <a:t> </a:t>
            </a:r>
            <a:r>
              <a:rPr lang="en-US" sz="2000" dirty="0" err="1"/>
              <a:t>outputul</a:t>
            </a:r>
            <a:r>
              <a:rPr lang="en-US" sz="2000" dirty="0"/>
              <a:t> </a:t>
            </a:r>
            <a:r>
              <a:rPr lang="en-US" sz="2000" dirty="0" err="1"/>
              <a:t>comenzii</a:t>
            </a:r>
            <a:r>
              <a:rPr lang="en-US" sz="2000" dirty="0"/>
              <a:t> (</a:t>
            </a:r>
            <a:r>
              <a:rPr lang="en-US" sz="2000" dirty="0" err="1"/>
              <a:t>rezultatul</a:t>
            </a:r>
            <a:r>
              <a:rPr lang="en-US" sz="2000" dirty="0"/>
              <a:t>) </a:t>
            </a:r>
            <a:r>
              <a:rPr lang="en-US" sz="2000" dirty="0" err="1"/>
              <a:t>va</a:t>
            </a:r>
            <a:r>
              <a:rPr lang="en-US" sz="2000" dirty="0"/>
              <a:t> fi </a:t>
            </a:r>
            <a:r>
              <a:rPr lang="en-US" sz="2000" dirty="0" err="1"/>
              <a:t>stocat</a:t>
            </a:r>
            <a:r>
              <a:rPr lang="en-US" sz="2000" dirty="0"/>
              <a:t> in </a:t>
            </a:r>
            <a:r>
              <a:rPr lang="en-US" sz="2000" dirty="0" err="1"/>
              <a:t>fisierul</a:t>
            </a:r>
            <a:r>
              <a:rPr lang="en-US" sz="2000" dirty="0"/>
              <a:t> ping_result.txt</a:t>
            </a:r>
          </a:p>
          <a:p>
            <a:pPr>
              <a:buFontTx/>
              <a:buChar char="-"/>
            </a:pPr>
            <a:r>
              <a:rPr lang="en-US" sz="2000" b="1" dirty="0"/>
              <a:t>crontab –l to display all cronjobs</a:t>
            </a:r>
            <a:endParaRPr lang="ro-RO" sz="2000" b="1" dirty="0"/>
          </a:p>
        </p:txBody>
      </p:sp>
      <p:sp>
        <p:nvSpPr>
          <p:cNvPr id="3" name="Title 2"/>
          <p:cNvSpPr>
            <a:spLocks noGrp="1"/>
          </p:cNvSpPr>
          <p:nvPr>
            <p:ph type="title"/>
          </p:nvPr>
        </p:nvSpPr>
        <p:spPr>
          <a:xfrm>
            <a:off x="76200" y="228600"/>
            <a:ext cx="9906000" cy="1134208"/>
          </a:xfrm>
        </p:spPr>
        <p:txBody>
          <a:bodyPr>
            <a:noAutofit/>
          </a:bodyPr>
          <a:lstStyle/>
          <a:p>
            <a:r>
              <a:rPr lang="en-US" sz="2200" dirty="0"/>
              <a:t>crontab (</a:t>
            </a:r>
            <a:r>
              <a:rPr lang="en-US" sz="2200" dirty="0" err="1"/>
              <a:t>exemple</a:t>
            </a:r>
            <a:r>
              <a:rPr lang="en-US" sz="2200" dirty="0"/>
              <a:t>)</a:t>
            </a:r>
            <a:br>
              <a:rPr lang="en-US" sz="2200" dirty="0"/>
            </a:br>
            <a:r>
              <a:rPr lang="en-US" sz="2200" dirty="0"/>
              <a:t>Format: </a:t>
            </a:r>
            <a:r>
              <a:rPr lang="en-US" sz="2200" dirty="0" err="1"/>
              <a:t>minut</a:t>
            </a:r>
            <a:r>
              <a:rPr lang="en-US" sz="2200" dirty="0"/>
              <a:t> </a:t>
            </a:r>
            <a:r>
              <a:rPr lang="en-US" sz="2200" dirty="0" err="1"/>
              <a:t>ora</a:t>
            </a:r>
            <a:r>
              <a:rPr lang="en-US" sz="2200" dirty="0"/>
              <a:t> </a:t>
            </a:r>
            <a:r>
              <a:rPr lang="en-US" sz="2200" dirty="0" err="1"/>
              <a:t>zi</a:t>
            </a:r>
            <a:r>
              <a:rPr lang="en-US" sz="2200" dirty="0"/>
              <a:t> </a:t>
            </a:r>
            <a:r>
              <a:rPr lang="en-US" sz="2200" dirty="0" err="1"/>
              <a:t>luna</a:t>
            </a:r>
            <a:r>
              <a:rPr lang="en-US" sz="2200" dirty="0"/>
              <a:t> </a:t>
            </a:r>
            <a:r>
              <a:rPr lang="en-US" sz="2200" dirty="0" err="1"/>
              <a:t>zi</a:t>
            </a:r>
            <a:r>
              <a:rPr lang="en-US" sz="2200" dirty="0"/>
              <a:t>-a-</a:t>
            </a:r>
            <a:r>
              <a:rPr lang="en-US" sz="2200" dirty="0" err="1"/>
              <a:t>saptamanii</a:t>
            </a:r>
            <a:r>
              <a:rPr lang="en-US" sz="2200" dirty="0"/>
              <a:t> </a:t>
            </a:r>
            <a:r>
              <a:rPr lang="en-US" sz="2200" dirty="0" err="1"/>
              <a:t>comanda_de_executat</a:t>
            </a:r>
            <a:endParaRPr lang="ro-RO" sz="2200" dirty="0"/>
          </a:p>
        </p:txBody>
      </p:sp>
    </p:spTree>
    <p:extLst>
      <p:ext uri="{BB962C8B-B14F-4D97-AF65-F5344CB8AC3E}">
        <p14:creationId xmlns:p14="http://schemas.microsoft.com/office/powerpoint/2010/main" val="376348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Most Linux distributions includes scripts in </a:t>
            </a:r>
            <a:r>
              <a:rPr lang="en-US" sz="2400" b="1" dirty="0"/>
              <a:t>/</a:t>
            </a:r>
            <a:r>
              <a:rPr lang="en-US" sz="2400" b="1" dirty="0" err="1"/>
              <a:t>etc</a:t>
            </a:r>
            <a:r>
              <a:rPr lang="en-US" sz="2400" b="1" dirty="0"/>
              <a:t>/</a:t>
            </a:r>
            <a:r>
              <a:rPr lang="en-US" sz="2400" b="1" dirty="0" err="1"/>
              <a:t>init.d</a:t>
            </a:r>
            <a:r>
              <a:rPr lang="en-US" sz="2400" dirty="0"/>
              <a:t> directory, which are started during the boot process (or executed when you shutdown or reboot the system).</a:t>
            </a:r>
            <a:endParaRPr lang="ro-RO" sz="2400" dirty="0"/>
          </a:p>
        </p:txBody>
      </p:sp>
      <p:sp>
        <p:nvSpPr>
          <p:cNvPr id="3" name="Title 2"/>
          <p:cNvSpPr>
            <a:spLocks noGrp="1"/>
          </p:cNvSpPr>
          <p:nvPr>
            <p:ph type="title"/>
          </p:nvPr>
        </p:nvSpPr>
        <p:spPr/>
        <p:txBody>
          <a:bodyPr>
            <a:normAutofit/>
          </a:bodyPr>
          <a:lstStyle/>
          <a:p>
            <a:r>
              <a:rPr lang="en-US" dirty="0" err="1"/>
              <a:t>init.d</a:t>
            </a:r>
            <a:endParaRPr lang="ro-RO" dirty="0"/>
          </a:p>
        </p:txBody>
      </p:sp>
    </p:spTree>
    <p:extLst>
      <p:ext uri="{BB962C8B-B14F-4D97-AF65-F5344CB8AC3E}">
        <p14:creationId xmlns:p14="http://schemas.microsoft.com/office/powerpoint/2010/main" val="8294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err="1"/>
              <a:t>netstat</a:t>
            </a:r>
            <a:r>
              <a:rPr lang="en-US" b="1" dirty="0"/>
              <a:t> – </a:t>
            </a:r>
            <a:r>
              <a:rPr lang="en-US" dirty="0"/>
              <a:t>network utility tool </a:t>
            </a:r>
            <a:r>
              <a:rPr lang="en-US" dirty="0" err="1"/>
              <a:t>prin</a:t>
            </a:r>
            <a:r>
              <a:rPr lang="en-US" dirty="0"/>
              <a:t> care se pot </a:t>
            </a:r>
            <a:r>
              <a:rPr lang="en-US" dirty="0" err="1"/>
              <a:t>vedea</a:t>
            </a:r>
            <a:r>
              <a:rPr lang="en-US" dirty="0"/>
              <a:t> </a:t>
            </a:r>
            <a:r>
              <a:rPr lang="en-US" dirty="0" err="1"/>
              <a:t>anumite</a:t>
            </a:r>
            <a:r>
              <a:rPr lang="en-US" dirty="0"/>
              <a:t> </a:t>
            </a:r>
            <a:r>
              <a:rPr lang="en-US" dirty="0" err="1"/>
              <a:t>informatii</a:t>
            </a:r>
            <a:r>
              <a:rPr lang="en-US" dirty="0"/>
              <a:t> </a:t>
            </a:r>
            <a:r>
              <a:rPr lang="en-US" dirty="0" err="1"/>
              <a:t>ce</a:t>
            </a:r>
            <a:r>
              <a:rPr lang="en-US" dirty="0"/>
              <a:t> tin de </a:t>
            </a:r>
            <a:r>
              <a:rPr lang="en-US" dirty="0" err="1"/>
              <a:t>networkingul</a:t>
            </a:r>
            <a:r>
              <a:rPr lang="en-US" dirty="0"/>
              <a:t> </a:t>
            </a:r>
            <a:r>
              <a:rPr lang="en-US" dirty="0" err="1"/>
              <a:t>unui</a:t>
            </a:r>
            <a:r>
              <a:rPr lang="en-US" dirty="0"/>
              <a:t> system (</a:t>
            </a:r>
            <a:r>
              <a:rPr lang="en-US" dirty="0" err="1"/>
              <a:t>conexiunile</a:t>
            </a:r>
            <a:r>
              <a:rPr lang="en-US" dirty="0"/>
              <a:t> </a:t>
            </a:r>
            <a:r>
              <a:rPr lang="en-US" dirty="0" err="1"/>
              <a:t>existente</a:t>
            </a:r>
            <a:r>
              <a:rPr lang="en-US" dirty="0"/>
              <a:t>, </a:t>
            </a:r>
            <a:r>
              <a:rPr lang="en-US" dirty="0" err="1"/>
              <a:t>porturi</a:t>
            </a:r>
            <a:r>
              <a:rPr lang="en-US" dirty="0"/>
              <a:t> </a:t>
            </a:r>
            <a:r>
              <a:rPr lang="en-US" dirty="0" err="1"/>
              <a:t>deschise</a:t>
            </a:r>
            <a:r>
              <a:rPr lang="en-US" dirty="0"/>
              <a:t>, routing table, </a:t>
            </a:r>
            <a:r>
              <a:rPr lang="en-US" dirty="0" err="1"/>
              <a:t>etc</a:t>
            </a:r>
            <a:r>
              <a:rPr lang="en-US" dirty="0"/>
              <a:t>)</a:t>
            </a:r>
            <a:endParaRPr lang="en-US" b="1" dirty="0"/>
          </a:p>
          <a:p>
            <a:r>
              <a:rPr lang="en-US" b="1" dirty="0" err="1"/>
              <a:t>netstat</a:t>
            </a:r>
            <a:r>
              <a:rPr lang="en-US" b="1" dirty="0"/>
              <a:t> </a:t>
            </a:r>
            <a:r>
              <a:rPr lang="en-US" dirty="0"/>
              <a:t>are </a:t>
            </a:r>
            <a:r>
              <a:rPr lang="en-US" dirty="0" err="1"/>
              <a:t>mai</a:t>
            </a:r>
            <a:r>
              <a:rPr lang="en-US" dirty="0"/>
              <a:t> multi </a:t>
            </a:r>
            <a:r>
              <a:rPr lang="en-US" dirty="0" err="1"/>
              <a:t>parametrii</a:t>
            </a:r>
            <a:r>
              <a:rPr lang="en-US" dirty="0"/>
              <a:t> </a:t>
            </a:r>
            <a:r>
              <a:rPr lang="en-US" dirty="0" err="1"/>
              <a:t>disponibili</a:t>
            </a:r>
            <a:r>
              <a:rPr lang="en-US" dirty="0"/>
              <a:t> (</a:t>
            </a:r>
            <a:r>
              <a:rPr lang="en-US" dirty="0" err="1"/>
              <a:t>netstat</a:t>
            </a:r>
            <a:r>
              <a:rPr lang="en-US" dirty="0"/>
              <a:t> –-help)</a:t>
            </a:r>
          </a:p>
          <a:p>
            <a:r>
              <a:rPr lang="en-US" b="1" dirty="0" err="1"/>
              <a:t>netstat</a:t>
            </a:r>
            <a:r>
              <a:rPr lang="en-US" b="1" dirty="0"/>
              <a:t> –</a:t>
            </a:r>
            <a:r>
              <a:rPr lang="en-US" b="1" dirty="0" err="1"/>
              <a:t>antup</a:t>
            </a:r>
            <a:endParaRPr lang="en-US" b="1" dirty="0"/>
          </a:p>
          <a:p>
            <a:endParaRPr lang="en-US" b="1" dirty="0"/>
          </a:p>
          <a:p>
            <a:r>
              <a:rPr lang="en-US" b="1" dirty="0"/>
              <a:t>md5sum – tool </a:t>
            </a:r>
            <a:r>
              <a:rPr lang="en-US" b="1" dirty="0" err="1"/>
              <a:t>pentru</a:t>
            </a:r>
            <a:r>
              <a:rPr lang="en-US" b="1" dirty="0"/>
              <a:t> </a:t>
            </a:r>
            <a:r>
              <a:rPr lang="en-US" b="1" dirty="0" err="1"/>
              <a:t>verificarea</a:t>
            </a:r>
            <a:r>
              <a:rPr lang="en-US" b="1" dirty="0"/>
              <a:t> </a:t>
            </a:r>
            <a:r>
              <a:rPr lang="en-US" b="1" dirty="0" err="1"/>
              <a:t>integritatii</a:t>
            </a:r>
            <a:r>
              <a:rPr lang="en-US" b="1" dirty="0"/>
              <a:t> </a:t>
            </a:r>
            <a:r>
              <a:rPr lang="en-US" b="1" dirty="0" err="1"/>
              <a:t>si</a:t>
            </a:r>
            <a:r>
              <a:rPr lang="en-US" b="1" dirty="0"/>
              <a:t> a </a:t>
            </a:r>
            <a:r>
              <a:rPr lang="en-US" b="1" dirty="0" err="1"/>
              <a:t>autenticitatii</a:t>
            </a:r>
            <a:r>
              <a:rPr lang="en-US" b="1" dirty="0"/>
              <a:t> </a:t>
            </a:r>
            <a:r>
              <a:rPr lang="en-US" b="1" dirty="0" err="1"/>
              <a:t>unui</a:t>
            </a:r>
            <a:r>
              <a:rPr lang="en-US" b="1" dirty="0"/>
              <a:t> </a:t>
            </a:r>
            <a:r>
              <a:rPr lang="en-US" b="1" dirty="0" err="1"/>
              <a:t>fisier</a:t>
            </a:r>
            <a:r>
              <a:rPr lang="en-US" b="1" dirty="0"/>
              <a:t> (original / valid hash needed)</a:t>
            </a:r>
          </a:p>
          <a:p>
            <a:r>
              <a:rPr lang="en-US" b="1" dirty="0"/>
              <a:t>md5sum </a:t>
            </a:r>
            <a:r>
              <a:rPr lang="en-US" b="1" dirty="0" err="1"/>
              <a:t>fisier</a:t>
            </a:r>
            <a:endParaRPr lang="en-US" b="1" dirty="0"/>
          </a:p>
          <a:p>
            <a:r>
              <a:rPr lang="en-US" b="1" dirty="0"/>
              <a:t>md5sum –c </a:t>
            </a:r>
            <a:r>
              <a:rPr lang="en-US" b="1" dirty="0" err="1"/>
              <a:t>hash_locations</a:t>
            </a:r>
            <a:endParaRPr lang="en-US" b="1" dirty="0"/>
          </a:p>
          <a:p>
            <a:endParaRPr lang="en-US" b="1" dirty="0"/>
          </a:p>
        </p:txBody>
      </p:sp>
      <p:sp>
        <p:nvSpPr>
          <p:cNvPr id="3" name="Title 2"/>
          <p:cNvSpPr>
            <a:spLocks noGrp="1"/>
          </p:cNvSpPr>
          <p:nvPr>
            <p:ph type="title"/>
          </p:nvPr>
        </p:nvSpPr>
        <p:spPr/>
        <p:txBody>
          <a:bodyPr/>
          <a:lstStyle/>
          <a:p>
            <a:r>
              <a:rPr lang="en-US" dirty="0" err="1"/>
              <a:t>netstat</a:t>
            </a:r>
            <a:r>
              <a:rPr lang="en-US" dirty="0"/>
              <a:t> &amp; md5sum</a:t>
            </a:r>
            <a:endParaRPr lang="ro-RO" dirty="0"/>
          </a:p>
        </p:txBody>
      </p:sp>
    </p:spTree>
    <p:extLst>
      <p:ext uri="{BB962C8B-B14F-4D97-AF65-F5344CB8AC3E}">
        <p14:creationId xmlns:p14="http://schemas.microsoft.com/office/powerpoint/2010/main" val="172630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Bourne Again Shell is the GNU Project’s shell.</a:t>
            </a:r>
          </a:p>
          <a:p>
            <a:r>
              <a:rPr lang="en-US" dirty="0" err="1"/>
              <a:t>Incorporeaza</a:t>
            </a:r>
            <a:r>
              <a:rPr lang="en-US" dirty="0"/>
              <a:t> “tool-</a:t>
            </a:r>
            <a:r>
              <a:rPr lang="en-US" dirty="0" err="1"/>
              <a:t>uri</a:t>
            </a:r>
            <a:r>
              <a:rPr lang="en-US" dirty="0"/>
              <a:t>” utile din </a:t>
            </a:r>
            <a:r>
              <a:rPr lang="en-US" dirty="0" err="1"/>
              <a:t>ksh</a:t>
            </a:r>
            <a:r>
              <a:rPr lang="en-US" dirty="0"/>
              <a:t> </a:t>
            </a:r>
            <a:r>
              <a:rPr lang="en-US" dirty="0" err="1"/>
              <a:t>si</a:t>
            </a:r>
            <a:r>
              <a:rPr lang="en-US" dirty="0"/>
              <a:t> C shell (</a:t>
            </a:r>
            <a:r>
              <a:rPr lang="en-US" dirty="0" err="1"/>
              <a:t>sh</a:t>
            </a:r>
            <a:r>
              <a:rPr lang="en-US" dirty="0"/>
              <a:t>)</a:t>
            </a:r>
          </a:p>
          <a:p>
            <a:r>
              <a:rPr lang="en-US" dirty="0"/>
              <a:t>Un script shell </a:t>
            </a:r>
            <a:r>
              <a:rPr lang="en-US" dirty="0" err="1"/>
              <a:t>este</a:t>
            </a:r>
            <a:r>
              <a:rPr lang="en-US" dirty="0"/>
              <a:t> un </a:t>
            </a:r>
            <a:r>
              <a:rPr lang="en-US" dirty="0" err="1"/>
              <a:t>fisier</a:t>
            </a:r>
            <a:r>
              <a:rPr lang="en-US" dirty="0"/>
              <a:t> </a:t>
            </a:r>
            <a:r>
              <a:rPr lang="en-US" dirty="0" err="1"/>
              <a:t>executabil</a:t>
            </a:r>
            <a:r>
              <a:rPr lang="en-US" dirty="0"/>
              <a:t> care </a:t>
            </a:r>
            <a:r>
              <a:rPr lang="en-US" dirty="0" err="1"/>
              <a:t>contine</a:t>
            </a:r>
            <a:r>
              <a:rPr lang="en-US" dirty="0"/>
              <a:t> </a:t>
            </a:r>
            <a:r>
              <a:rPr lang="en-US" dirty="0" err="1"/>
              <a:t>comenzi</a:t>
            </a:r>
            <a:r>
              <a:rPr lang="en-US" dirty="0"/>
              <a:t> de </a:t>
            </a:r>
            <a:r>
              <a:rPr lang="en-US" dirty="0" err="1"/>
              <a:t>baza</a:t>
            </a:r>
            <a:r>
              <a:rPr lang="en-US" dirty="0"/>
              <a:t> </a:t>
            </a:r>
            <a:r>
              <a:rPr lang="en-US" dirty="0" err="1"/>
              <a:t>sau</a:t>
            </a:r>
            <a:r>
              <a:rPr lang="en-US" dirty="0"/>
              <a:t> </a:t>
            </a:r>
            <a:r>
              <a:rPr lang="en-US" dirty="0" err="1"/>
              <a:t>comenzi</a:t>
            </a:r>
            <a:r>
              <a:rPr lang="en-US" dirty="0"/>
              <a:t> specific shell-</a:t>
            </a:r>
            <a:r>
              <a:rPr lang="en-US" dirty="0" err="1"/>
              <a:t>urilor</a:t>
            </a:r>
            <a:endParaRPr lang="en-US" dirty="0"/>
          </a:p>
          <a:p>
            <a:r>
              <a:rPr lang="en-US" dirty="0" err="1"/>
              <a:t>Exemple</a:t>
            </a:r>
            <a:r>
              <a:rPr lang="en-US"/>
              <a:t>:</a:t>
            </a:r>
            <a:endParaRPr lang="en-US" dirty="0"/>
          </a:p>
        </p:txBody>
      </p:sp>
      <p:sp>
        <p:nvSpPr>
          <p:cNvPr id="3" name="Title 2"/>
          <p:cNvSpPr>
            <a:spLocks noGrp="1"/>
          </p:cNvSpPr>
          <p:nvPr>
            <p:ph type="title"/>
          </p:nvPr>
        </p:nvSpPr>
        <p:spPr/>
        <p:txBody>
          <a:bodyPr/>
          <a:lstStyle/>
          <a:p>
            <a:r>
              <a:rPr lang="en-US" dirty="0"/>
              <a:t>Bash</a:t>
            </a:r>
            <a:endParaRPr lang="ro-RO" dirty="0"/>
          </a:p>
        </p:txBody>
      </p:sp>
    </p:spTree>
    <p:extLst>
      <p:ext uri="{BB962C8B-B14F-4D97-AF65-F5344CB8AC3E}">
        <p14:creationId xmlns:p14="http://schemas.microsoft.com/office/powerpoint/2010/main" val="192363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Linux is a Unix clone written from scratch by Linus Torvalds (with the help of others), initially launched in 1991</a:t>
            </a:r>
          </a:p>
          <a:p>
            <a:r>
              <a:rPr lang="en-US" dirty="0"/>
              <a:t>Unix is a multitasking, multi-user computer operating system originally developed in 1969 by a group of AT&amp;T employees at Bell Labs.</a:t>
            </a:r>
          </a:p>
          <a:p>
            <a:r>
              <a:rPr lang="en-US" dirty="0"/>
              <a:t>99.4% of Top500 Super Computers use Linux</a:t>
            </a:r>
          </a:p>
          <a:p>
            <a:pPr lvl="1"/>
            <a:endParaRPr lang="en-US" dirty="0"/>
          </a:p>
        </p:txBody>
      </p:sp>
      <p:sp>
        <p:nvSpPr>
          <p:cNvPr id="2" name="Title 1"/>
          <p:cNvSpPr>
            <a:spLocks noGrp="1"/>
          </p:cNvSpPr>
          <p:nvPr>
            <p:ph type="title"/>
          </p:nvPr>
        </p:nvSpPr>
        <p:spPr/>
        <p:txBody>
          <a:bodyPr/>
          <a:lstStyle/>
          <a:p>
            <a:r>
              <a:rPr lang="en-US" dirty="0"/>
              <a:t>Linux/Unix?</a:t>
            </a:r>
          </a:p>
        </p:txBody>
      </p:sp>
    </p:spTree>
    <p:extLst>
      <p:ext uri="{BB962C8B-B14F-4D97-AF65-F5344CB8AC3E}">
        <p14:creationId xmlns:p14="http://schemas.microsoft.com/office/powerpoint/2010/main" val="28619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762" y="228600"/>
            <a:ext cx="8305800" cy="762000"/>
          </a:xfrm>
        </p:spPr>
        <p:txBody>
          <a:bodyPr>
            <a:normAutofit fontScale="90000"/>
          </a:bodyPr>
          <a:lstStyle/>
          <a:p>
            <a:pPr algn="ctr"/>
            <a:r>
              <a:rPr lang="en-US" sz="2800" dirty="0"/>
              <a:t>Linux has many distributions (distro’s, variants, </a:t>
            </a:r>
            <a:r>
              <a:rPr lang="en-US" sz="2800" dirty="0" err="1"/>
              <a:t>flavours</a:t>
            </a:r>
            <a:r>
              <a:rPr lang="en-US" sz="2800" dirty="0"/>
              <a:t>)</a:t>
            </a:r>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2999"/>
            <a:ext cx="740092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46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ro-RO"/>
          </a:p>
        </p:txBody>
      </p:sp>
      <p:sp>
        <p:nvSpPr>
          <p:cNvPr id="3" name="Title 2"/>
          <p:cNvSpPr>
            <a:spLocks noGrp="1"/>
          </p:cNvSpPr>
          <p:nvPr>
            <p:ph type="title"/>
          </p:nvPr>
        </p:nvSpPr>
        <p:spPr/>
        <p:txBody>
          <a:bodyPr/>
          <a:lstStyle/>
          <a:p>
            <a:r>
              <a:rPr lang="en-US" dirty="0"/>
              <a:t>Linux Structure</a:t>
            </a:r>
            <a:endParaRPr lang="ro-RO" dirty="0"/>
          </a:p>
        </p:txBody>
      </p:sp>
      <p:pic>
        <p:nvPicPr>
          <p:cNvPr id="4" name="Picture 3"/>
          <p:cNvPicPr>
            <a:picLocks noChangeAspect="1"/>
          </p:cNvPicPr>
          <p:nvPr/>
        </p:nvPicPr>
        <p:blipFill>
          <a:blip r:embed="rId2"/>
          <a:stretch>
            <a:fillRect/>
          </a:stretch>
        </p:blipFill>
        <p:spPr>
          <a:xfrm>
            <a:off x="573468" y="1481328"/>
            <a:ext cx="7997064" cy="4445001"/>
          </a:xfrm>
          <a:prstGeom prst="rect">
            <a:avLst/>
          </a:prstGeom>
        </p:spPr>
      </p:pic>
    </p:spTree>
    <p:extLst>
      <p:ext uri="{BB962C8B-B14F-4D97-AF65-F5344CB8AC3E}">
        <p14:creationId xmlns:p14="http://schemas.microsoft.com/office/powerpoint/2010/main" val="41925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a:bodyPr>
          <a:lstStyle/>
          <a:p>
            <a:r>
              <a:rPr lang="en-US" sz="2400" dirty="0"/>
              <a:t>A shell is a computer program that interprets the commands you type and sends them to the operating system. Secondly, it provide a programming environment consisting of environment variables.</a:t>
            </a:r>
          </a:p>
          <a:p>
            <a:r>
              <a:rPr lang="en-US" sz="2400" dirty="0"/>
              <a:t>BASH/TCSH/others</a:t>
            </a:r>
          </a:p>
          <a:p>
            <a:r>
              <a:rPr lang="en-US" sz="2400" dirty="0"/>
              <a:t>To determine your shell type:</a:t>
            </a:r>
          </a:p>
          <a:p>
            <a:pPr lvl="1"/>
            <a:r>
              <a:rPr lang="en-US" sz="2400" b="1" dirty="0"/>
              <a:t>echo $SHELL </a:t>
            </a:r>
            <a:r>
              <a:rPr lang="en-US" sz="2400" dirty="0"/>
              <a:t>(shell prints contents of </a:t>
            </a:r>
            <a:r>
              <a:rPr lang="en-US" sz="2400" dirty="0" err="1"/>
              <a:t>env</a:t>
            </a:r>
            <a:endParaRPr lang="en-US" sz="2400" dirty="0"/>
          </a:p>
          <a:p>
            <a:pPr lvl="1"/>
            <a:endParaRPr lang="en-US" sz="2400" b="1" dirty="0"/>
          </a:p>
          <a:p>
            <a:pPr marL="393192" lvl="1" indent="0">
              <a:buNone/>
            </a:pPr>
            <a:r>
              <a:rPr lang="en-US" sz="2400" dirty="0"/>
              <a:t>System info:</a:t>
            </a:r>
          </a:p>
          <a:p>
            <a:pPr lvl="1"/>
            <a:r>
              <a:rPr lang="en-US" sz="2400" b="1" dirty="0" err="1"/>
              <a:t>uname</a:t>
            </a:r>
            <a:r>
              <a:rPr lang="en-US" sz="2400" b="1" dirty="0"/>
              <a:t> -a</a:t>
            </a:r>
          </a:p>
          <a:p>
            <a:pPr marL="393192" lvl="1" indent="0">
              <a:buNone/>
            </a:pP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a:t>The Shell</a:t>
            </a:r>
          </a:p>
        </p:txBody>
      </p:sp>
    </p:spTree>
    <p:extLst>
      <p:ext uri="{BB962C8B-B14F-4D97-AF65-F5344CB8AC3E}">
        <p14:creationId xmlns:p14="http://schemas.microsoft.com/office/powerpoint/2010/main" val="142282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Type: </a:t>
            </a:r>
            <a:r>
              <a:rPr lang="en-US" dirty="0" err="1"/>
              <a:t>whoami</a:t>
            </a:r>
            <a:endParaRPr lang="en-US" dirty="0"/>
          </a:p>
          <a:p>
            <a:r>
              <a:rPr lang="en-US" dirty="0"/>
              <a:t>Get help for any command:</a:t>
            </a:r>
          </a:p>
          <a:p>
            <a:pPr lvl="1"/>
            <a:r>
              <a:rPr lang="en-US" b="1" dirty="0" err="1"/>
              <a:t>whoami</a:t>
            </a:r>
            <a:r>
              <a:rPr lang="en-US" b="1" dirty="0"/>
              <a:t> –-help</a:t>
            </a:r>
          </a:p>
          <a:p>
            <a:pPr lvl="1"/>
            <a:r>
              <a:rPr lang="en-US" b="1" dirty="0"/>
              <a:t>man </a:t>
            </a:r>
            <a:r>
              <a:rPr lang="en-US" b="1" dirty="0" err="1"/>
              <a:t>whoami</a:t>
            </a:r>
            <a:endParaRPr lang="en-US" b="1" dirty="0"/>
          </a:p>
          <a:p>
            <a:r>
              <a:rPr lang="en-US" dirty="0"/>
              <a:t>You can also Google it! </a:t>
            </a:r>
            <a:r>
              <a:rPr lang="en-US" dirty="0">
                <a:sym typeface="Wingdings" panose="05000000000000000000" pitchFamily="2" charset="2"/>
              </a:rPr>
              <a:t></a:t>
            </a:r>
          </a:p>
          <a:p>
            <a:pPr marL="109728" indent="0">
              <a:buNone/>
            </a:pPr>
            <a:endParaRPr lang="en-US" dirty="0"/>
          </a:p>
          <a:p>
            <a:endParaRPr lang="en-US" dirty="0"/>
          </a:p>
        </p:txBody>
      </p:sp>
      <p:sp>
        <p:nvSpPr>
          <p:cNvPr id="3" name="Title 2"/>
          <p:cNvSpPr>
            <a:spLocks noGrp="1"/>
          </p:cNvSpPr>
          <p:nvPr>
            <p:ph type="title"/>
          </p:nvPr>
        </p:nvSpPr>
        <p:spPr/>
        <p:txBody>
          <a:bodyPr>
            <a:normAutofit/>
          </a:bodyPr>
          <a:lstStyle/>
          <a:p>
            <a:r>
              <a:rPr lang="en-US" sz="3600" dirty="0"/>
              <a:t>Your first Linux commands</a:t>
            </a:r>
          </a:p>
        </p:txBody>
      </p:sp>
    </p:spTree>
    <p:extLst>
      <p:ext uri="{BB962C8B-B14F-4D97-AF65-F5344CB8AC3E}">
        <p14:creationId xmlns:p14="http://schemas.microsoft.com/office/powerpoint/2010/main" val="397976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43345" y="1524000"/>
            <a:ext cx="8229600" cy="4648200"/>
          </a:xfrm>
        </p:spPr>
        <p:txBody>
          <a:bodyPr>
            <a:normAutofit fontScale="77500" lnSpcReduction="20000"/>
          </a:bodyPr>
          <a:lstStyle/>
          <a:p>
            <a:r>
              <a:rPr lang="en-US" b="1" dirty="0"/>
              <a:t>Network:</a:t>
            </a:r>
            <a:r>
              <a:rPr lang="en-US" dirty="0"/>
              <a:t> </a:t>
            </a:r>
            <a:r>
              <a:rPr lang="en-US" dirty="0" err="1"/>
              <a:t>ssh</a:t>
            </a:r>
            <a:r>
              <a:rPr lang="en-US" dirty="0"/>
              <a:t>, </a:t>
            </a:r>
            <a:r>
              <a:rPr lang="en-US" dirty="0" err="1"/>
              <a:t>scp</a:t>
            </a:r>
            <a:r>
              <a:rPr lang="en-US" dirty="0"/>
              <a:t>, ping, telnet, traceroute, </a:t>
            </a:r>
            <a:r>
              <a:rPr lang="en-US" dirty="0" err="1"/>
              <a:t>wget</a:t>
            </a:r>
            <a:endParaRPr lang="en-US" dirty="0"/>
          </a:p>
          <a:p>
            <a:r>
              <a:rPr lang="en-US" b="1" dirty="0"/>
              <a:t>Shells:</a:t>
            </a:r>
            <a:r>
              <a:rPr lang="en-US" dirty="0"/>
              <a:t> BASH, TCSH, alias, watch, clear, history, echo, </a:t>
            </a:r>
            <a:r>
              <a:rPr lang="en-US" dirty="0" err="1"/>
              <a:t>setenv</a:t>
            </a:r>
            <a:endParaRPr lang="en-US" dirty="0"/>
          </a:p>
          <a:p>
            <a:r>
              <a:rPr lang="en-US" sz="2800" b="1" dirty="0"/>
              <a:t>Process Management: </a:t>
            </a:r>
            <a:r>
              <a:rPr lang="en-US" sz="2800" dirty="0" err="1"/>
              <a:t>ps</a:t>
            </a:r>
            <a:r>
              <a:rPr lang="en-US" sz="2800" dirty="0"/>
              <a:t>, top, kill, </a:t>
            </a:r>
            <a:r>
              <a:rPr lang="en-US" sz="2800" dirty="0" err="1"/>
              <a:t>killall</a:t>
            </a:r>
            <a:r>
              <a:rPr lang="en-US" sz="2800" dirty="0"/>
              <a:t>, </a:t>
            </a:r>
            <a:r>
              <a:rPr lang="en-US" sz="2800" dirty="0" err="1"/>
              <a:t>fg</a:t>
            </a:r>
            <a:r>
              <a:rPr lang="en-US" sz="2800" dirty="0"/>
              <a:t>, </a:t>
            </a:r>
            <a:r>
              <a:rPr lang="en-US" sz="2800" dirty="0" err="1"/>
              <a:t>bg</a:t>
            </a:r>
            <a:endParaRPr lang="en-US" dirty="0"/>
          </a:p>
          <a:p>
            <a:r>
              <a:rPr lang="en-US" b="1" dirty="0"/>
              <a:t>System Information: </a:t>
            </a:r>
            <a:r>
              <a:rPr lang="en-US" dirty="0"/>
              <a:t>w, </a:t>
            </a:r>
            <a:r>
              <a:rPr lang="en-US" dirty="0" err="1"/>
              <a:t>whoami</a:t>
            </a:r>
            <a:r>
              <a:rPr lang="en-US" dirty="0"/>
              <a:t>, man, info, which, free, echo, date, </a:t>
            </a:r>
            <a:r>
              <a:rPr lang="en-US" dirty="0" err="1"/>
              <a:t>cal</a:t>
            </a:r>
            <a:r>
              <a:rPr lang="en-US" dirty="0"/>
              <a:t>, </a:t>
            </a:r>
            <a:r>
              <a:rPr lang="en-US" dirty="0" err="1"/>
              <a:t>df</a:t>
            </a:r>
            <a:r>
              <a:rPr lang="en-US" dirty="0"/>
              <a:t>, free, man, info</a:t>
            </a:r>
          </a:p>
          <a:p>
            <a:r>
              <a:rPr lang="en-US" b="1" dirty="0"/>
              <a:t>Command Information: </a:t>
            </a:r>
            <a:r>
              <a:rPr lang="en-US" dirty="0"/>
              <a:t>man, info</a:t>
            </a:r>
          </a:p>
          <a:p>
            <a:r>
              <a:rPr lang="en-US" b="1" dirty="0"/>
              <a:t>Symbols:</a:t>
            </a:r>
            <a:r>
              <a:rPr lang="en-US" dirty="0"/>
              <a:t> |, &gt;, &gt;&gt;, &lt;, &amp;, &gt;&amp;, 2&gt;&amp;1, ;, ~, ., .., $!, !:&lt;n&gt;, !&lt;n&gt;</a:t>
            </a:r>
          </a:p>
          <a:p>
            <a:r>
              <a:rPr lang="en-US" b="1" dirty="0"/>
              <a:t>Filters:</a:t>
            </a:r>
            <a:r>
              <a:rPr lang="en-US" dirty="0"/>
              <a:t> </a:t>
            </a:r>
            <a:r>
              <a:rPr lang="en-US" dirty="0" err="1"/>
              <a:t>grep</a:t>
            </a:r>
            <a:r>
              <a:rPr lang="en-US" dirty="0"/>
              <a:t>, </a:t>
            </a:r>
            <a:r>
              <a:rPr lang="en-US" dirty="0" err="1"/>
              <a:t>egrep</a:t>
            </a:r>
            <a:r>
              <a:rPr lang="en-US" dirty="0"/>
              <a:t>, more, less, head, tail</a:t>
            </a:r>
          </a:p>
          <a:p>
            <a:r>
              <a:rPr lang="en-US" b="1" dirty="0"/>
              <a:t>Hotkeys:</a:t>
            </a:r>
            <a:r>
              <a:rPr lang="en-US" dirty="0"/>
              <a:t> &lt;ctrl&gt;&lt;c&gt;, &lt;ctrl&gt;&lt;d&gt;</a:t>
            </a:r>
          </a:p>
          <a:p>
            <a:r>
              <a:rPr lang="en-US" b="1" dirty="0"/>
              <a:t>File System: </a:t>
            </a:r>
            <a:r>
              <a:rPr lang="en-US" dirty="0"/>
              <a:t>ls, </a:t>
            </a:r>
            <a:r>
              <a:rPr lang="en-US" dirty="0" err="1"/>
              <a:t>mkdir</a:t>
            </a:r>
            <a:r>
              <a:rPr lang="en-US" dirty="0"/>
              <a:t>, cd, </a:t>
            </a:r>
            <a:r>
              <a:rPr lang="en-US" dirty="0" err="1"/>
              <a:t>pwd</a:t>
            </a:r>
            <a:r>
              <a:rPr lang="en-US" dirty="0"/>
              <a:t>, mv, ln, touch, cat, find,  </a:t>
            </a:r>
            <a:r>
              <a:rPr lang="en-US" dirty="0" err="1"/>
              <a:t>cmp</a:t>
            </a:r>
            <a:r>
              <a:rPr lang="en-US" dirty="0"/>
              <a:t>, /net/&lt;hostname&gt;/&lt;path&gt;, du, </a:t>
            </a:r>
            <a:r>
              <a:rPr lang="en-US" dirty="0" err="1"/>
              <a:t>df</a:t>
            </a:r>
            <a:r>
              <a:rPr lang="en-US" dirty="0"/>
              <a:t>, </a:t>
            </a:r>
            <a:r>
              <a:rPr lang="en-US" dirty="0" err="1"/>
              <a:t>chmod</a:t>
            </a:r>
            <a:r>
              <a:rPr lang="en-US" dirty="0"/>
              <a:t>, find</a:t>
            </a:r>
          </a:p>
          <a:p>
            <a:r>
              <a:rPr lang="en-US" b="1" dirty="0"/>
              <a:t>Line Editors: </a:t>
            </a:r>
            <a:r>
              <a:rPr lang="en-US" dirty="0" err="1"/>
              <a:t>awk</a:t>
            </a:r>
            <a:r>
              <a:rPr lang="en-US" dirty="0"/>
              <a:t>, </a:t>
            </a:r>
            <a:r>
              <a:rPr lang="en-US" dirty="0" err="1"/>
              <a:t>sed</a:t>
            </a:r>
            <a:endParaRPr lang="en-US" dirty="0"/>
          </a:p>
          <a:p>
            <a:r>
              <a:rPr lang="en-US" b="1" dirty="0"/>
              <a:t>File Editors:</a:t>
            </a:r>
            <a:r>
              <a:rPr lang="en-US" dirty="0"/>
              <a:t> vim, </a:t>
            </a:r>
            <a:r>
              <a:rPr lang="en-US" dirty="0" err="1"/>
              <a:t>nano</a:t>
            </a:r>
            <a:r>
              <a:rPr lang="en-US" dirty="0"/>
              <a:t>, </a:t>
            </a:r>
            <a:r>
              <a:rPr lang="en-US" dirty="0" err="1"/>
              <a:t>emas</a:t>
            </a:r>
            <a:endParaRPr lang="en-US" dirty="0"/>
          </a:p>
          <a:p>
            <a:endParaRPr lang="en-US"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a:t>The Basics</a:t>
            </a:r>
            <a:br>
              <a:rPr lang="en-US" dirty="0"/>
            </a:br>
            <a:br>
              <a:rPr lang="en-US" sz="2700" dirty="0"/>
            </a:br>
            <a:br>
              <a:rPr lang="en-US" sz="2700" dirty="0"/>
            </a:br>
            <a:endParaRPr lang="en-US" sz="2700" dirty="0"/>
          </a:p>
        </p:txBody>
      </p:sp>
    </p:spTree>
    <p:extLst>
      <p:ext uri="{BB962C8B-B14F-4D97-AF65-F5344CB8AC3E}">
        <p14:creationId xmlns:p14="http://schemas.microsoft.com/office/powerpoint/2010/main" val="34348039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Effect transition="in" filter="fade">
                                      <p:cBhvr>
                                        <p:cTn id="77" dur="1000"/>
                                        <p:tgtEl>
                                          <p:spTgt spid="2">
                                            <p:txEl>
                                              <p:pRg st="10" end="10"/>
                                            </p:txEl>
                                          </p:spTgt>
                                        </p:tgtEl>
                                      </p:cBhvr>
                                    </p:animEffect>
                                    <p:anim calcmode="lin" valueType="num">
                                      <p:cBhvr>
                                        <p:cTn id="7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Useful options for the “</a:t>
            </a:r>
            <a:r>
              <a:rPr lang="en-US" b="1" dirty="0" err="1"/>
              <a:t>ls</a:t>
            </a:r>
            <a:r>
              <a:rPr lang="en-US" dirty="0"/>
              <a:t>” command:</a:t>
            </a:r>
          </a:p>
          <a:p>
            <a:pPr lvl="1"/>
            <a:r>
              <a:rPr lang="en-US" b="1" dirty="0" err="1"/>
              <a:t>ls</a:t>
            </a:r>
            <a:r>
              <a:rPr lang="en-US" b="1" dirty="0"/>
              <a:t> -a</a:t>
            </a:r>
            <a:r>
              <a:rPr lang="en-US" dirty="0"/>
              <a:t> List all file including hidden file beginning with a period “</a:t>
            </a:r>
            <a:r>
              <a:rPr lang="en-US" b="1" dirty="0"/>
              <a:t>.</a:t>
            </a:r>
            <a:r>
              <a:rPr lang="en-US" dirty="0"/>
              <a:t>”</a:t>
            </a:r>
          </a:p>
          <a:p>
            <a:pPr lvl="1"/>
            <a:r>
              <a:rPr lang="en-US" b="1" dirty="0"/>
              <a:t>ls -F </a:t>
            </a:r>
            <a:r>
              <a:rPr lang="en-US" dirty="0"/>
              <a:t>Put an indicator character at the end of each name</a:t>
            </a:r>
          </a:p>
          <a:p>
            <a:pPr lvl="1"/>
            <a:r>
              <a:rPr lang="en-US" b="1" dirty="0" err="1"/>
              <a:t>ls</a:t>
            </a:r>
            <a:r>
              <a:rPr lang="en-US" b="1" dirty="0"/>
              <a:t> –l </a:t>
            </a:r>
            <a:r>
              <a:rPr lang="en-US" dirty="0"/>
              <a:t>Simple long listing</a:t>
            </a:r>
          </a:p>
          <a:p>
            <a:pPr lvl="1"/>
            <a:r>
              <a:rPr lang="en-US" b="1" dirty="0" err="1"/>
              <a:t>ls</a:t>
            </a:r>
            <a:r>
              <a:rPr lang="en-US" b="1" dirty="0"/>
              <a:t> –</a:t>
            </a:r>
            <a:r>
              <a:rPr lang="en-US" b="1" dirty="0" err="1"/>
              <a:t>lh</a:t>
            </a:r>
            <a:r>
              <a:rPr lang="en-US" b="1" dirty="0"/>
              <a:t> </a:t>
            </a:r>
            <a:r>
              <a:rPr lang="en-US" dirty="0"/>
              <a:t>Give human readable file sizes</a:t>
            </a:r>
          </a:p>
          <a:p>
            <a:pPr lvl="1"/>
            <a:r>
              <a:rPr lang="en-US" b="1" dirty="0" err="1"/>
              <a:t>ls</a:t>
            </a:r>
            <a:r>
              <a:rPr lang="en-US" b="1" dirty="0"/>
              <a:t> –</a:t>
            </a:r>
            <a:r>
              <a:rPr lang="en-US" b="1" dirty="0" err="1"/>
              <a:t>lS</a:t>
            </a:r>
            <a:r>
              <a:rPr lang="en-US" b="1" dirty="0"/>
              <a:t> </a:t>
            </a:r>
            <a:r>
              <a:rPr lang="en-US" dirty="0"/>
              <a:t>Sort files by file size</a:t>
            </a:r>
          </a:p>
          <a:p>
            <a:pPr lvl="1"/>
            <a:r>
              <a:rPr lang="en-US" b="1" dirty="0" err="1"/>
              <a:t>ls</a:t>
            </a:r>
            <a:r>
              <a:rPr lang="en-US" b="1" dirty="0"/>
              <a:t> –</a:t>
            </a:r>
            <a:r>
              <a:rPr lang="en-US" b="1" dirty="0" err="1"/>
              <a:t>lt</a:t>
            </a:r>
            <a:r>
              <a:rPr lang="en-US" b="1" dirty="0"/>
              <a:t> </a:t>
            </a:r>
            <a:r>
              <a:rPr lang="en-US" dirty="0"/>
              <a:t>Sort files by modification time</a:t>
            </a:r>
            <a:endParaRPr lang="en-US" b="1" dirty="0"/>
          </a:p>
        </p:txBody>
      </p:sp>
      <p:sp>
        <p:nvSpPr>
          <p:cNvPr id="5" name="Title 4"/>
          <p:cNvSpPr>
            <a:spLocks noGrp="1"/>
          </p:cNvSpPr>
          <p:nvPr>
            <p:ph type="title"/>
          </p:nvPr>
        </p:nvSpPr>
        <p:spPr/>
        <p:txBody>
          <a:bodyPr/>
          <a:lstStyle/>
          <a:p>
            <a:r>
              <a:rPr lang="en-US" dirty="0" err="1"/>
              <a:t>pwd</a:t>
            </a:r>
            <a:r>
              <a:rPr lang="en-US" dirty="0"/>
              <a:t> &amp; List (ls)</a:t>
            </a:r>
          </a:p>
        </p:txBody>
      </p:sp>
    </p:spTree>
    <p:extLst>
      <p:ext uri="{BB962C8B-B14F-4D97-AF65-F5344CB8AC3E}">
        <p14:creationId xmlns:p14="http://schemas.microsoft.com/office/powerpoint/2010/main" val="664992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0</TotalTime>
  <Words>1836</Words>
  <Application>Microsoft Office PowerPoint</Application>
  <PresentationFormat>On-screen Show (4:3)</PresentationFormat>
  <Paragraphs>219</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Lucida Sans Unicode</vt:lpstr>
      <vt:lpstr>Verdana</vt:lpstr>
      <vt:lpstr>Wingdings</vt:lpstr>
      <vt:lpstr>Wingdings 2</vt:lpstr>
      <vt:lpstr>Wingdings 3</vt:lpstr>
      <vt:lpstr>Concourse</vt:lpstr>
      <vt:lpstr>Linux Basics </vt:lpstr>
      <vt:lpstr>PowerPoint Presentation</vt:lpstr>
      <vt:lpstr>Linux/Unix?</vt:lpstr>
      <vt:lpstr>Linux has many distributions (distro’s, variants, flavours)</vt:lpstr>
      <vt:lpstr>Linux Structure</vt:lpstr>
      <vt:lpstr>The Shell</vt:lpstr>
      <vt:lpstr>Your first Linux commands</vt:lpstr>
      <vt:lpstr>The Basics   </vt:lpstr>
      <vt:lpstr>pwd &amp; List (ls)</vt:lpstr>
      <vt:lpstr>cd, mkdir, cp, rm, mv, echo</vt:lpstr>
      <vt:lpstr>Install packages/tools </vt:lpstr>
      <vt:lpstr>File System Ownership and Permissions</vt:lpstr>
      <vt:lpstr>File and Directory Ownership and Permissions</vt:lpstr>
      <vt:lpstr>Changing ownership</vt:lpstr>
      <vt:lpstr>df &amp; du</vt:lpstr>
      <vt:lpstr>Symbolic links (ln)</vt:lpstr>
      <vt:lpstr>Arhivare </vt:lpstr>
      <vt:lpstr>head, tail, sort, grep</vt:lpstr>
      <vt:lpstr>Find</vt:lpstr>
      <vt:lpstr>Procese</vt:lpstr>
      <vt:lpstr>ps aux</vt:lpstr>
      <vt:lpstr>State codes</vt:lpstr>
      <vt:lpstr>Process tree</vt:lpstr>
      <vt:lpstr>Kill</vt:lpstr>
      <vt:lpstr>crontab</vt:lpstr>
      <vt:lpstr>crontab (exemple) Format: minut ora zi luna zi-a-saptamanii comanda_de_executat</vt:lpstr>
      <vt:lpstr>init.d</vt:lpstr>
      <vt:lpstr>netstat &amp; md5sum</vt:lpstr>
      <vt:lpstr>Bash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Don Johnson</dc:creator>
  <cp:lastModifiedBy>Isac, Ionut Alexandru</cp:lastModifiedBy>
  <cp:revision>226</cp:revision>
  <cp:lastPrinted>2012-09-09T21:57:38Z</cp:lastPrinted>
  <dcterms:created xsi:type="dcterms:W3CDTF">2012-08-28T23:29:57Z</dcterms:created>
  <dcterms:modified xsi:type="dcterms:W3CDTF">2017-06-30T10:37:40Z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-860384964</vt:i4>
  </property>
  <property fmtid="{D5CDD505-2E9C-101B-9397-08002B2CF9AE}" pid="3" name="_NewReviewCycle">
    <vt:lpwstr/>
  </property>
  <property fmtid="{D5CDD505-2E9C-101B-9397-08002B2CF9AE}" pid="4" name="_EmailSubject">
    <vt:lpwstr>Curs Linux</vt:lpwstr>
  </property>
  <property fmtid="{D5CDD505-2E9C-101B-9397-08002B2CF9AE}" pid="5" name="_AuthorEmail">
    <vt:lpwstr>ionut-alexandru.isac@atos.net</vt:lpwstr>
  </property>
  <property fmtid="{D5CDD505-2E9C-101B-9397-08002B2CF9AE}" pid="6" name="_AuthorEmailDisplayName">
    <vt:lpwstr>Isac, Ionut Alexandru</vt:lpwstr>
  </property>
</Properties>
</file>