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9" r:id="rId5"/>
    <p:sldId id="260" r:id="rId6"/>
    <p:sldId id="270" r:id="rId7"/>
    <p:sldId id="261" r:id="rId8"/>
    <p:sldId id="271" r:id="rId9"/>
    <p:sldId id="262" r:id="rId10"/>
    <p:sldId id="263" r:id="rId11"/>
    <p:sldId id="268" r:id="rId12"/>
    <p:sldId id="264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E746C-06F2-4907-AE5C-341004B59EFB}" v="2" dt="2024-01-16T09:52:37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718" autoAdjust="0"/>
  </p:normalViewPr>
  <p:slideViewPr>
    <p:cSldViewPr>
      <p:cViewPr varScale="1">
        <p:scale>
          <a:sx n="105" d="100"/>
          <a:sy n="105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 PANTAZICA (77018)" userId="65dd1fd0-c597-4793-af88-dcb5b49ea386" providerId="ADAL" clId="{5F9E746C-06F2-4907-AE5C-341004B59EFB}"/>
    <pc:docChg chg="custSel modMainMaster">
      <pc:chgData name="Mihaela PANTAZICA (77018)" userId="65dd1fd0-c597-4793-af88-dcb5b49ea386" providerId="ADAL" clId="{5F9E746C-06F2-4907-AE5C-341004B59EFB}" dt="2024-01-16T09:53:19.245" v="14" actId="1076"/>
      <pc:docMkLst>
        <pc:docMk/>
      </pc:docMkLst>
      <pc:sldMasterChg chg="modSldLayout">
        <pc:chgData name="Mihaela PANTAZICA (77018)" userId="65dd1fd0-c597-4793-af88-dcb5b49ea386" providerId="ADAL" clId="{5F9E746C-06F2-4907-AE5C-341004B59EFB}" dt="2024-01-16T09:53:19.245" v="14" actId="1076"/>
        <pc:sldMasterMkLst>
          <pc:docMk/>
          <pc:sldMasterMk cId="0" sldId="2147483648"/>
        </pc:sldMasterMkLst>
        <pc:sldLayoutChg chg="addSp delSp modSp mod">
          <pc:chgData name="Mihaela PANTAZICA (77018)" userId="65dd1fd0-c597-4793-af88-dcb5b49ea386" providerId="ADAL" clId="{5F9E746C-06F2-4907-AE5C-341004B59EFB}" dt="2024-01-16T09:53:19.245" v="14" actId="1076"/>
          <pc:sldLayoutMkLst>
            <pc:docMk/>
            <pc:sldMasterMk cId="0" sldId="2147483648"/>
            <pc:sldLayoutMk cId="0" sldId="2147483755"/>
          </pc:sldLayoutMkLst>
          <pc:picChg chg="del mod">
            <ac:chgData name="Mihaela PANTAZICA (77018)" userId="65dd1fd0-c597-4793-af88-dcb5b49ea386" providerId="ADAL" clId="{5F9E746C-06F2-4907-AE5C-341004B59EFB}" dt="2024-01-16T09:52:30.850" v="6" actId="478"/>
            <ac:picMkLst>
              <pc:docMk/>
              <pc:sldMasterMk cId="0" sldId="2147483648"/>
              <pc:sldLayoutMk cId="0" sldId="2147483755"/>
              <ac:picMk id="4" creationId="{00000000-0000-0000-0000-000000000000}"/>
            </ac:picMkLst>
          </pc:picChg>
          <pc:picChg chg="add mod">
            <ac:chgData name="Mihaela PANTAZICA (77018)" userId="65dd1fd0-c597-4793-af88-dcb5b49ea386" providerId="ADAL" clId="{5F9E746C-06F2-4907-AE5C-341004B59EFB}" dt="2024-01-16T09:52:24.281" v="5" actId="1076"/>
            <ac:picMkLst>
              <pc:docMk/>
              <pc:sldMasterMk cId="0" sldId="2147483648"/>
              <pc:sldLayoutMk cId="0" sldId="2147483755"/>
              <ac:picMk id="5" creationId="{9A8A37A8-1FA0-72F1-11F6-E35F7D2573F9}"/>
            </ac:picMkLst>
          </pc:picChg>
          <pc:picChg chg="mod">
            <ac:chgData name="Mihaela PANTAZICA (77018)" userId="65dd1fd0-c597-4793-af88-dcb5b49ea386" providerId="ADAL" clId="{5F9E746C-06F2-4907-AE5C-341004B59EFB}" dt="2024-01-16T09:53:19.245" v="14" actId="1076"/>
            <ac:picMkLst>
              <pc:docMk/>
              <pc:sldMasterMk cId="0" sldId="2147483648"/>
              <pc:sldLayoutMk cId="0" sldId="2147483755"/>
              <ac:picMk id="6" creationId="{00000000-0000-0000-0000-000000000000}"/>
            </ac:picMkLst>
          </pc:picChg>
          <pc:picChg chg="mod">
            <ac:chgData name="Mihaela PANTAZICA (77018)" userId="65dd1fd0-c597-4793-af88-dcb5b49ea386" providerId="ADAL" clId="{5F9E746C-06F2-4907-AE5C-341004B59EFB}" dt="2024-01-16T09:53:10.683" v="13" actId="14100"/>
            <ac:picMkLst>
              <pc:docMk/>
              <pc:sldMasterMk cId="0" sldId="2147483648"/>
              <pc:sldLayoutMk cId="0" sldId="2147483755"/>
              <ac:picMk id="10" creationId="{871CAC81-6169-4629-9F80-B677A4FE702D}"/>
            </ac:picMkLst>
          </pc:picChg>
          <pc:picChg chg="add mod">
            <ac:chgData name="Mihaela PANTAZICA (77018)" userId="65dd1fd0-c597-4793-af88-dcb5b49ea386" providerId="ADAL" clId="{5F9E746C-06F2-4907-AE5C-341004B59EFB}" dt="2024-01-16T09:53:02.081" v="11" actId="1076"/>
            <ac:picMkLst>
              <pc:docMk/>
              <pc:sldMasterMk cId="0" sldId="2147483648"/>
              <pc:sldLayoutMk cId="0" sldId="2147483755"/>
              <ac:picMk id="11" creationId="{6DC47A62-F13E-9FCF-6DFA-331684058E3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1/19/2025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4" name="Picture 3" descr="A circular logo with a dome and a building in the middle&#10;&#10;Description automatically generated">
            <a:extLst>
              <a:ext uri="{FF2B5EF4-FFF2-40B4-BE49-F238E27FC236}">
                <a16:creationId xmlns:a16="http://schemas.microsoft.com/office/drawing/2014/main" id="{806F23B7-D4CC-0ECB-B4C7-6D89675BB2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" y="266532"/>
            <a:ext cx="673735" cy="67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62F6F635-2965-A334-FFBB-A2C7AAA14BC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81" b="-890"/>
          <a:stretch>
            <a:fillRect/>
          </a:stretch>
        </p:blipFill>
        <p:spPr bwMode="auto">
          <a:xfrm>
            <a:off x="7494588" y="364004"/>
            <a:ext cx="130048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ro-RO" altLang="en-US" sz="2400" b="1" dirty="0">
                <a:latin typeface="Arial" charset="0"/>
                <a:cs typeface="Arial" charset="0"/>
              </a:rPr>
              <a:t>Circuite Electronice Fundamentale 2 – Proiect (CEF2-Pr)</a:t>
            </a:r>
            <a:r>
              <a:rPr lang="en-US" altLang="en-US" sz="2400" b="1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</a:t>
            </a:r>
            <a:r>
              <a:rPr lang="ro-RO" sz="2000" b="1" dirty="0">
                <a:ea typeface="+mj-ea"/>
              </a:rPr>
              <a:t> Ciuhureanu Andrei</a:t>
            </a:r>
            <a:r>
              <a:rPr lang="en-US" sz="2000" b="1" dirty="0">
                <a:ea typeface="+mj-ea"/>
              </a:rPr>
              <a:t> </a:t>
            </a:r>
          </a:p>
          <a:p>
            <a:pPr>
              <a:defRPr/>
            </a:pPr>
            <a:r>
              <a:rPr lang="en-US" sz="2000" b="1" dirty="0">
                <a:ea typeface="+mj-ea"/>
              </a:rPr>
              <a:t>Grupa 4</a:t>
            </a:r>
            <a:r>
              <a:rPr lang="ro-RO" sz="2000" b="1" dirty="0">
                <a:ea typeface="+mj-ea"/>
              </a:rPr>
              <a:t>31D</a:t>
            </a:r>
            <a:endParaRPr lang="en-US" sz="2000" b="1" dirty="0">
              <a:ea typeface="+mj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 </a:t>
            </a:r>
            <a:r>
              <a:rPr lang="ro-RO" sz="2400" b="1" dirty="0">
                <a:ea typeface="+mj-ea"/>
              </a:rPr>
              <a:t>Amplificator de tensiune (joasă frecvență)</a:t>
            </a:r>
            <a:r>
              <a:rPr lang="en-US" sz="2400" b="1" dirty="0">
                <a:ea typeface="+mj-ea"/>
              </a:rPr>
              <a:t> 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Layout PCB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Foto PCB echipat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Maxim </a:t>
            </a:r>
            <a:r>
              <a:rPr lang="en-GB" altLang="ro-RO" dirty="0">
                <a:solidFill>
                  <a:srgbClr val="FF0000"/>
                </a:solidFill>
              </a:rPr>
              <a:t>o</a:t>
            </a:r>
            <a:r>
              <a:rPr lang="ro-RO" altLang="ro-RO" dirty="0">
                <a:solidFill>
                  <a:srgbClr val="FF0000"/>
                </a:solidFill>
              </a:rPr>
              <a:t> pagină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altLang="ro-RO" dirty="0"/>
              <a:t> </a:t>
            </a:r>
            <a:r>
              <a:rPr lang="ro-RO" altLang="ro-RO" dirty="0"/>
              <a:t>Foto forme de undă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Tabele măsurători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Tot ceea ce justifică funcționarea proiectului în specificațiile impuse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ro-RO" altLang="ro-RO" dirty="0">
                <a:solidFill>
                  <a:srgbClr val="FF0000"/>
                </a:solidFill>
              </a:rPr>
              <a:t>Maxim două pagini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2334"/>
              </p:ext>
            </p:extLst>
          </p:nvPr>
        </p:nvGraphicFramePr>
        <p:xfrm>
          <a:off x="304800" y="2362200"/>
          <a:ext cx="8382000" cy="404626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Amplificare în tensiune: Av=10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10.01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Rezistența de intrare </a:t>
                      </a:r>
                      <a:r>
                        <a:rPr kumimoji="0" lang="ro-RO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Ri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&gt;150[k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218 k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&gt; (150 k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</a:t>
                      </a:r>
                      <a:r>
                        <a:rPr kumimoji="0" lang="ro-RO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ța de ieșire </a:t>
                      </a:r>
                      <a:r>
                        <a:rPr kumimoji="0" lang="ro-RO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Ro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&lt;0.9[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50.1 m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&lt; (0.9 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Rezisten</a:t>
                      </a:r>
                      <a:r>
                        <a:rPr kumimoji="0" lang="ro-RO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ța de sarcină RL=90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[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RL=88 </a:t>
                      </a:r>
                      <a:r>
                        <a:rPr kumimoji="0" lang="el-GR" altLang="ro-R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Ω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743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Se comentează rezultatele obținute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Ce îmbunătățiri ar putea fi aduse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În cazul în care proiectul nu a funcționat la prima încercare, se scot în evidență erorile de concept/realizare (d.p.d.v al proiectării schemei, layout-ului, etc. 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C</a:t>
            </a:r>
            <a:r>
              <a:rPr lang="ro-RO" altLang="ro-RO" dirty="0"/>
              <a:t>um ar putea fi depanat – plan de depanare (organigramă)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Ce </a:t>
            </a:r>
            <a:r>
              <a:rPr lang="ro-RO" altLang="ro-RO" dirty="0" err="1"/>
              <a:t>cunoș</a:t>
            </a:r>
            <a:r>
              <a:rPr lang="en-US" altLang="ro-RO" dirty="0"/>
              <a:t>tin</a:t>
            </a:r>
            <a:r>
              <a:rPr lang="ro-RO" altLang="ro-RO" dirty="0"/>
              <a:t>ț</a:t>
            </a:r>
            <a:r>
              <a:rPr lang="en-US" altLang="ro-RO" dirty="0"/>
              <a:t>e au </a:t>
            </a:r>
            <a:r>
              <a:rPr lang="en-US" altLang="ro-RO" dirty="0" err="1"/>
              <a:t>fost</a:t>
            </a:r>
            <a:r>
              <a:rPr lang="en-US" altLang="ro-RO" dirty="0"/>
              <a:t> dob</a:t>
            </a:r>
            <a:r>
              <a:rPr lang="ro-RO" altLang="ro-RO" dirty="0"/>
              <a:t>â</a:t>
            </a:r>
            <a:r>
              <a:rPr lang="en-US" altLang="ro-RO" dirty="0" err="1"/>
              <a:t>ndite</a:t>
            </a:r>
            <a:r>
              <a:rPr lang="en-US" altLang="ro-RO" dirty="0"/>
              <a:t> pe </a:t>
            </a:r>
            <a:r>
              <a:rPr lang="en-US" altLang="ro-RO" dirty="0" err="1"/>
              <a:t>parcursul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ilor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/>
              <a:t>urate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Eviden</a:t>
            </a:r>
            <a:r>
              <a:rPr lang="ro-RO" altLang="ro-RO" dirty="0"/>
              <a:t>ț</a:t>
            </a:r>
            <a:r>
              <a:rPr lang="en-US" altLang="ro-RO" dirty="0" err="1"/>
              <a:t>ia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, </a:t>
            </a:r>
            <a:r>
              <a:rPr lang="en-US" altLang="ro-RO" dirty="0" err="1"/>
              <a:t>dac</a:t>
            </a:r>
            <a:r>
              <a:rPr lang="ro-RO" altLang="ro-RO" dirty="0"/>
              <a:t>ă</a:t>
            </a:r>
            <a:r>
              <a:rPr lang="en-US" altLang="ro-RO" dirty="0"/>
              <a:t> exist</a:t>
            </a:r>
            <a:r>
              <a:rPr lang="ro-RO" altLang="ro-RO" dirty="0"/>
              <a:t>ă</a:t>
            </a:r>
            <a:r>
              <a:rPr lang="en-US" altLang="ro-RO" dirty="0"/>
              <a:t>,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legate de </a:t>
            </a:r>
            <a:r>
              <a:rPr lang="en-US" altLang="ro-RO" dirty="0" err="1"/>
              <a:t>activitatea</a:t>
            </a:r>
            <a:r>
              <a:rPr lang="en-US" altLang="ro-RO" dirty="0"/>
              <a:t> </a:t>
            </a:r>
            <a:r>
              <a:rPr lang="en-US" altLang="ro-RO" dirty="0" err="1"/>
              <a:t>depus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/ </a:t>
            </a:r>
            <a:r>
              <a:rPr lang="en-US" altLang="ro-RO" dirty="0" err="1"/>
              <a:t>sau</a:t>
            </a:r>
            <a:r>
              <a:rPr lang="en-US" altLang="ro-RO" dirty="0"/>
              <a:t> </a:t>
            </a:r>
            <a:r>
              <a:rPr lang="en-US" altLang="ro-RO" dirty="0" err="1"/>
              <a:t>preciza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slabe</a:t>
            </a:r>
            <a:r>
              <a:rPr lang="en-US" altLang="ro-RO" dirty="0"/>
              <a:t> </a:t>
            </a:r>
            <a:r>
              <a:rPr lang="en-US" altLang="ro-RO" dirty="0" err="1"/>
              <a:t>existente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organizarea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ur</a:t>
            </a:r>
            <a:r>
              <a:rPr lang="ro-RO" altLang="ro-RO" dirty="0"/>
              <a:t>ă</a:t>
            </a:r>
            <a:r>
              <a:rPr lang="en-US" altLang="ro-RO" dirty="0" err="1"/>
              <a:t>rii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ro-RO" altLang="ro-RO" dirty="0"/>
              <a:t> 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Care </a:t>
            </a:r>
            <a:r>
              <a:rPr lang="en-US" altLang="ro-RO" dirty="0" err="1"/>
              <a:t>ar</a:t>
            </a:r>
            <a:r>
              <a:rPr lang="en-US" altLang="ro-RO" dirty="0"/>
              <a:t> fi </a:t>
            </a:r>
            <a:r>
              <a:rPr lang="en-US" altLang="ro-RO" dirty="0" err="1"/>
              <a:t>propunerea</a:t>
            </a:r>
            <a:r>
              <a:rPr lang="en-US" altLang="ro-RO" dirty="0"/>
              <a:t> </a:t>
            </a:r>
            <a:r>
              <a:rPr lang="en-US" altLang="ro-RO" dirty="0" err="1"/>
              <a:t>voastr</a:t>
            </a:r>
            <a:r>
              <a:rPr lang="ro-RO" altLang="ro-RO" dirty="0"/>
              <a:t>ă</a:t>
            </a:r>
            <a:r>
              <a:rPr lang="en-US" altLang="ro-RO" dirty="0"/>
              <a:t>, </a:t>
            </a:r>
            <a:r>
              <a:rPr lang="en-US" altLang="ro-RO" dirty="0" err="1"/>
              <a:t>privind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care </a:t>
            </a:r>
            <a:r>
              <a:rPr lang="en-US" altLang="ro-RO" dirty="0" err="1"/>
              <a:t>ar</a:t>
            </a:r>
            <a:r>
              <a:rPr lang="en-US" altLang="ro-RO" dirty="0"/>
              <a:t> </a:t>
            </a:r>
            <a:r>
              <a:rPr lang="en-US" altLang="ro-RO" dirty="0" err="1"/>
              <a:t>trebui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oare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cerute</a:t>
            </a:r>
            <a:r>
              <a:rPr lang="en-US" altLang="ro-RO" dirty="0"/>
              <a:t> de </a:t>
            </a:r>
            <a:r>
              <a:rPr lang="en-US" altLang="ro-RO" dirty="0" err="1"/>
              <a:t>proiect</a:t>
            </a:r>
            <a:r>
              <a:rPr lang="en-US" altLang="ro-RO" dirty="0"/>
              <a:t>, </a:t>
            </a:r>
            <a:r>
              <a:rPr lang="en-US" altLang="ro-RO" dirty="0" err="1"/>
              <a:t>pentru</a:t>
            </a:r>
            <a:r>
              <a:rPr lang="en-US" altLang="ro-RO" dirty="0"/>
              <a:t> a se </a:t>
            </a:r>
            <a:r>
              <a:rPr lang="en-US" altLang="ro-RO" dirty="0" err="1"/>
              <a:t>asigura</a:t>
            </a:r>
            <a:r>
              <a:rPr lang="en-US" altLang="ro-RO" dirty="0"/>
              <a:t> </a:t>
            </a:r>
            <a:r>
              <a:rPr lang="en-US" altLang="ro-RO" dirty="0" err="1"/>
              <a:t>finalizarea</a:t>
            </a:r>
            <a:r>
              <a:rPr lang="en-US" altLang="ro-RO" dirty="0"/>
              <a:t> </a:t>
            </a:r>
            <a:r>
              <a:rPr lang="en-US" altLang="ro-RO" dirty="0" err="1"/>
              <a:t>sa</a:t>
            </a:r>
            <a:r>
              <a:rPr lang="en-US" altLang="ro-RO" dirty="0"/>
              <a:t>. </a:t>
            </a:r>
            <a:r>
              <a:rPr lang="en-US" altLang="ro-RO" dirty="0" err="1"/>
              <a:t>Prezenta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diagrama</a:t>
            </a:r>
            <a:r>
              <a:rPr lang="en-US" altLang="ro-RO" dirty="0"/>
              <a:t> Gantt </a:t>
            </a:r>
            <a:r>
              <a:rPr lang="en-US" altLang="ro-RO" dirty="0" err="1"/>
              <a:t>corespunz</a:t>
            </a:r>
            <a:r>
              <a:rPr lang="ro-RO" altLang="ro-RO" dirty="0"/>
              <a:t>ă</a:t>
            </a:r>
            <a:r>
              <a:rPr lang="en-US" altLang="ro-RO" dirty="0" err="1"/>
              <a:t>toare</a:t>
            </a:r>
            <a:r>
              <a:rPr lang="en-US" altLang="ro-RO" dirty="0"/>
              <a:t>.</a:t>
            </a:r>
            <a:endParaRPr lang="ro-RO" altLang="ro-RO" dirty="0"/>
          </a:p>
          <a:p>
            <a:pPr indent="231775"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e trec 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en-US" dirty="0" err="1"/>
              <a:t>Semnal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 in </a:t>
            </a:r>
            <a:r>
              <a:rPr lang="en-US" dirty="0" err="1"/>
              <a:t>gama</a:t>
            </a:r>
            <a:r>
              <a:rPr lang="en-US" dirty="0"/>
              <a:t>: </a:t>
            </a:r>
            <a:r>
              <a:rPr lang="ro-RO" dirty="0"/>
              <a:t>540</a:t>
            </a:r>
            <a:r>
              <a:rPr lang="en-US" dirty="0"/>
              <a:t> [mV];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it-IT" dirty="0"/>
              <a:t>Sarcina la ieșire, RL: </a:t>
            </a:r>
            <a:r>
              <a:rPr lang="ro-RO" dirty="0"/>
              <a:t>90</a:t>
            </a:r>
            <a:r>
              <a:rPr lang="it-IT" dirty="0"/>
              <a:t> [</a:t>
            </a:r>
            <a:r>
              <a:rPr lang="ro-RO" dirty="0"/>
              <a:t>Ω</a:t>
            </a:r>
            <a:r>
              <a:rPr lang="it-IT" dirty="0"/>
              <a:t>];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en-US" dirty="0" err="1"/>
              <a:t>Rezistența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Ri &gt;150 [k</a:t>
            </a:r>
            <a:r>
              <a:rPr lang="el-GR" dirty="0"/>
              <a:t>Ω</a:t>
            </a:r>
            <a:r>
              <a:rPr lang="en-US" dirty="0"/>
              <a:t>];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pt-BR" dirty="0"/>
              <a:t>Rezistența de ieșire Ro &lt; 0,</a:t>
            </a:r>
            <a:r>
              <a:rPr lang="ro-RO" dirty="0"/>
              <a:t>9</a:t>
            </a:r>
            <a:r>
              <a:rPr lang="pt-BR" dirty="0"/>
              <a:t> [</a:t>
            </a:r>
            <a:r>
              <a:rPr lang="el-GR" dirty="0"/>
              <a:t>Ω</a:t>
            </a:r>
            <a:r>
              <a:rPr lang="pt-BR" dirty="0"/>
              <a:t>];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it-IT" dirty="0"/>
              <a:t>Amplificare în tensiune, Av: 10;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it-IT" dirty="0"/>
              <a:t>Domeniul temperaturilor de funcționare: 0°-70°C (verificabil prin testare în </a:t>
            </a:r>
            <a:r>
              <a:rPr lang="ro-RO" dirty="0"/>
              <a:t>    </a:t>
            </a:r>
            <a:r>
              <a:rPr lang="it-IT" dirty="0"/>
              <a:t>temperatură);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en-US" dirty="0" err="1"/>
              <a:t>Semnalizarea</a:t>
            </a:r>
            <a:r>
              <a:rPr lang="en-US" dirty="0"/>
              <a:t> </a:t>
            </a:r>
            <a:r>
              <a:rPr lang="en-US" dirty="0" err="1"/>
              <a:t>prezenței</a:t>
            </a:r>
            <a:r>
              <a:rPr lang="en-US" dirty="0"/>
              <a:t> </a:t>
            </a:r>
            <a:r>
              <a:rPr lang="en-US" dirty="0" err="1"/>
              <a:t>tensiunilor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cu </a:t>
            </a:r>
            <a:r>
              <a:rPr lang="en-US" dirty="0" err="1"/>
              <a:t>diodă</a:t>
            </a:r>
            <a:r>
              <a:rPr lang="en-US" dirty="0"/>
              <a:t> de tip LED;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en-US" dirty="0" err="1"/>
              <a:t>Dimensiunile</a:t>
            </a:r>
            <a:r>
              <a:rPr lang="en-US" dirty="0"/>
              <a:t> PCB:</a:t>
            </a:r>
            <a:r>
              <a:rPr lang="ro-RO" dirty="0"/>
              <a:t> 40mm x 40mm</a:t>
            </a:r>
            <a:r>
              <a:rPr lang="en-US" dirty="0"/>
              <a:t>;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en-US" dirty="0"/>
              <a:t>Material FR4, </a:t>
            </a:r>
            <a:r>
              <a:rPr lang="en-US" dirty="0" err="1"/>
              <a:t>dublu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/ </a:t>
            </a:r>
            <a:r>
              <a:rPr lang="en-US" dirty="0" err="1"/>
              <a:t>grosimea</a:t>
            </a:r>
            <a:r>
              <a:rPr lang="en-US" dirty="0"/>
              <a:t> </a:t>
            </a:r>
            <a:r>
              <a:rPr lang="en-US" dirty="0" err="1"/>
              <a:t>foliei</a:t>
            </a:r>
            <a:r>
              <a:rPr lang="en-US" dirty="0"/>
              <a:t> de </a:t>
            </a:r>
            <a:r>
              <a:rPr lang="en-US" dirty="0" err="1"/>
              <a:t>cupru</a:t>
            </a:r>
            <a:r>
              <a:rPr lang="en-US" dirty="0"/>
              <a:t> 18 </a:t>
            </a:r>
            <a:r>
              <a:rPr lang="el-GR" dirty="0"/>
              <a:t>μ</a:t>
            </a:r>
            <a:r>
              <a:rPr lang="en-US" dirty="0"/>
              <a:t>m, </a:t>
            </a:r>
            <a:r>
              <a:rPr lang="en-US" dirty="0" err="1"/>
              <a:t>grosimea</a:t>
            </a:r>
            <a:r>
              <a:rPr lang="en-US" dirty="0"/>
              <a:t> </a:t>
            </a:r>
            <a:r>
              <a:rPr lang="en-US" dirty="0" err="1"/>
              <a:t>plăcii</a:t>
            </a:r>
            <a:r>
              <a:rPr lang="en-US" dirty="0"/>
              <a:t> 1,6 mm</a:t>
            </a:r>
            <a:r>
              <a:rPr lang="ro-RO" dirty="0"/>
              <a:t>.</a:t>
            </a: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19" name="Imagine 18" descr="O imagine care conține diagramă, text, linie, Plan&#10;&#10;Descriere generată automat">
            <a:extLst>
              <a:ext uri="{FF2B5EF4-FFF2-40B4-BE49-F238E27FC236}">
                <a16:creationId xmlns:a16="http://schemas.microsoft.com/office/drawing/2014/main" id="{4C3CA58D-57E2-38D6-08A8-F046DCC20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93875"/>
            <a:ext cx="8382000" cy="327025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471B5-A68D-E5B2-9B65-527E77402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8D39DBD-A163-3401-1E78-CDF381D69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 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7FEB2D49-CFD9-96F8-019F-8B905FD3A1A1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o-RO" altLang="ro-RO" dirty="0"/>
              <a:t> Conform acestei scheme bloc, amplificatorul cu reacție este alcătuit din:</a:t>
            </a:r>
          </a:p>
          <a:p>
            <a:r>
              <a:rPr lang="en-US" altLang="ro-RO" sz="2400" dirty="0"/>
              <a:t>-</a:t>
            </a:r>
            <a:r>
              <a:rPr lang="ro-RO" altLang="ro-RO" sz="2400" dirty="0"/>
              <a:t> </a:t>
            </a:r>
            <a:r>
              <a:rPr lang="en-US" altLang="ro-RO" sz="2400" dirty="0"/>
              <a:t> </a:t>
            </a:r>
            <a:r>
              <a:rPr lang="ro-RO" altLang="ro-RO" sz="2400" dirty="0"/>
              <a:t>Amplificatorul de bază: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Este </a:t>
            </a:r>
            <a:r>
              <a:rPr lang="en-US" altLang="ro-RO" dirty="0" err="1"/>
              <a:t>componenta</a:t>
            </a:r>
            <a:r>
              <a:rPr lang="en-US" altLang="ro-RO" dirty="0"/>
              <a:t> principal</a:t>
            </a:r>
            <a:r>
              <a:rPr lang="ro-RO" altLang="ro-RO" dirty="0"/>
              <a:t>ă care realizează amplificarea semnalului Si.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S</a:t>
            </a:r>
            <a:r>
              <a:rPr lang="en-US" dirty="0" err="1"/>
              <a:t>i</a:t>
            </a:r>
            <a:r>
              <a:rPr lang="en-US" dirty="0"/>
              <a:t>​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calculat</a:t>
            </a:r>
            <a:r>
              <a:rPr lang="en-US" dirty="0"/>
              <a:t> ca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</a:t>
            </a:r>
            <a:r>
              <a:rPr lang="en-US" dirty="0" err="1"/>
              <a:t>generatorului</a:t>
            </a:r>
            <a:r>
              <a:rPr lang="en-US" dirty="0"/>
              <a:t> </a:t>
            </a:r>
            <a:r>
              <a:rPr lang="ro-RO" dirty="0"/>
              <a:t>Sg</a:t>
            </a:r>
            <a:r>
              <a:rPr lang="en-US" dirty="0"/>
              <a:t>​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reacție</a:t>
            </a:r>
            <a:r>
              <a:rPr lang="en-US" dirty="0"/>
              <a:t> </a:t>
            </a:r>
            <a:r>
              <a:rPr lang="ro-RO" dirty="0" err="1"/>
              <a:t>Sf</a:t>
            </a:r>
            <a:r>
              <a:rPr lang="ro-RO" dirty="0"/>
              <a:t> </a:t>
            </a:r>
            <a:r>
              <a:rPr lang="en-US" dirty="0"/>
              <a:t>(din </a:t>
            </a:r>
            <a:r>
              <a:rPr lang="en-US" dirty="0" err="1"/>
              <a:t>rețeaua</a:t>
            </a:r>
            <a:r>
              <a:rPr lang="en-US" dirty="0"/>
              <a:t> de </a:t>
            </a:r>
            <a:r>
              <a:rPr lang="en-US" dirty="0" err="1"/>
              <a:t>reacție</a:t>
            </a:r>
            <a:r>
              <a:rPr lang="en-US" dirty="0"/>
              <a:t> </a:t>
            </a:r>
            <a:r>
              <a:rPr lang="en-US" dirty="0" err="1"/>
              <a:t>negativă</a:t>
            </a:r>
            <a:r>
              <a:rPr lang="en-US" dirty="0"/>
              <a:t>).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dirty="0"/>
              <a:t>Produce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 err="1"/>
              <a:t>So</a:t>
            </a:r>
            <a:r>
              <a:rPr lang="en-US" dirty="0"/>
              <a:t>​,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obținut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ro-RO" dirty="0"/>
              <a:t>amplificarea acestui circuit.</a:t>
            </a:r>
          </a:p>
          <a:p>
            <a:r>
              <a:rPr lang="en-US" altLang="ro-RO" sz="2400" dirty="0"/>
              <a:t>-  </a:t>
            </a:r>
            <a:r>
              <a:rPr lang="ro-RO" altLang="ro-RO" sz="2400" dirty="0"/>
              <a:t>Rețeaua de reacție negativă:</a:t>
            </a:r>
            <a:endParaRPr lang="en-US" altLang="ro-RO" sz="2400" dirty="0"/>
          </a:p>
          <a:p>
            <a:pPr>
              <a:buFont typeface="Arial" charset="0"/>
              <a:buChar char="•"/>
            </a:pPr>
            <a:r>
              <a:rPr lang="ro-RO" dirty="0"/>
              <a:t> </a:t>
            </a:r>
            <a:r>
              <a:rPr lang="en-US" dirty="0" err="1"/>
              <a:t>Preia</a:t>
            </a:r>
            <a:r>
              <a:rPr lang="en-US" dirty="0"/>
              <a:t> 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ro-RO" dirty="0" err="1"/>
              <a:t>So</a:t>
            </a:r>
            <a:r>
              <a:rPr lang="en-US" dirty="0"/>
              <a:t>​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procesează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genera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reacție</a:t>
            </a:r>
            <a:r>
              <a:rPr lang="en-US" dirty="0"/>
              <a:t> </a:t>
            </a:r>
            <a:r>
              <a:rPr lang="ro-RO" dirty="0" err="1"/>
              <a:t>Sf</a:t>
            </a:r>
            <a:r>
              <a:rPr lang="en-US" dirty="0"/>
              <a:t>​.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semnal</a:t>
            </a:r>
            <a:r>
              <a:rPr lang="en-US" dirty="0"/>
              <a:t> </a:t>
            </a:r>
            <a:r>
              <a:rPr lang="ro-RO" dirty="0" err="1"/>
              <a:t>Sf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trimis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 la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amplificatorului</a:t>
            </a:r>
            <a:r>
              <a:rPr lang="en-US" dirty="0"/>
              <a:t>, </a:t>
            </a:r>
            <a:r>
              <a:rPr lang="en-US" dirty="0" err="1"/>
              <a:t>reducând</a:t>
            </a:r>
            <a:r>
              <a:rPr lang="en-US" dirty="0"/>
              <a:t> </a:t>
            </a:r>
            <a:r>
              <a:rPr lang="en-US" dirty="0" err="1"/>
              <a:t>efectiv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</a:t>
            </a:r>
            <a:r>
              <a:rPr lang="en-US" dirty="0" err="1"/>
              <a:t>inițial</a:t>
            </a:r>
            <a:r>
              <a:rPr lang="en-US" dirty="0"/>
              <a:t> </a:t>
            </a:r>
            <a:r>
              <a:rPr lang="ro-RO" dirty="0"/>
              <a:t>Sg</a:t>
            </a:r>
            <a:r>
              <a:rPr lang="en-US" dirty="0"/>
              <a:t>​.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dirty="0"/>
              <a:t> A</a:t>
            </a:r>
            <a:r>
              <a:rPr lang="en-US" dirty="0" err="1"/>
              <a:t>jută</a:t>
            </a:r>
            <a:r>
              <a:rPr lang="en-US" dirty="0"/>
              <a:t> la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amplificării</a:t>
            </a:r>
            <a:r>
              <a:rPr lang="en-US" dirty="0"/>
              <a:t>, </a:t>
            </a:r>
            <a:r>
              <a:rPr lang="en-US" dirty="0" err="1"/>
              <a:t>stabilitatea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ro-RO" dirty="0"/>
              <a:t>,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distorsiunilor</a:t>
            </a:r>
            <a:r>
              <a:rPr lang="ro-RO" dirty="0"/>
              <a:t> și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banda</a:t>
            </a:r>
            <a:r>
              <a:rPr lang="ro-RO" dirty="0"/>
              <a:t> de</a:t>
            </a:r>
            <a:r>
              <a:rPr lang="en-US" dirty="0"/>
              <a:t> </a:t>
            </a:r>
            <a:r>
              <a:rPr lang="en-US" dirty="0" err="1"/>
              <a:t>frecvenţe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.</a:t>
            </a:r>
            <a:endParaRPr lang="ro-RO" dirty="0"/>
          </a:p>
          <a:p>
            <a:r>
              <a:rPr lang="ro-RO" altLang="ro-RO" dirty="0"/>
              <a:t> -</a:t>
            </a:r>
            <a:r>
              <a:rPr lang="en-US" altLang="ro-RO" baseline="3000" dirty="0"/>
              <a:t>&gt;</a:t>
            </a:r>
            <a:r>
              <a:rPr lang="ro-RO" altLang="ro-RO" dirty="0"/>
              <a:t> În cazul nostru, amplificatorul de bază este alcătuit din 3 etaje elementare: (etaj diferențial de intrare, etaj configurație emitor comun și etaj de ieșire în clasă AB), iar reacția negativă este de tip serie-paralel.</a:t>
            </a:r>
            <a:endParaRPr lang="ro-RO" dirty="0"/>
          </a:p>
          <a:p>
            <a:pPr>
              <a:buFont typeface="Arial" charset="0"/>
              <a:buChar char="•"/>
            </a:pPr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536831884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ro-RO" dirty="0"/>
          </a:p>
        </p:txBody>
      </p:sp>
      <p:pic>
        <p:nvPicPr>
          <p:cNvPr id="5" name="Imagine 4" descr="O imagine care conține text, diagramă, Plan, schematic&#10;&#10;Descriere generată automat">
            <a:extLst>
              <a:ext uri="{FF2B5EF4-FFF2-40B4-BE49-F238E27FC236}">
                <a16:creationId xmlns:a16="http://schemas.microsoft.com/office/drawing/2014/main" id="{C1FC8D5D-2467-4244-7BA8-3496154A7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23" y="1447800"/>
            <a:ext cx="6756753" cy="4684776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E5DD-DB9B-87D4-EF1D-3E325EDD6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38599F6-E378-4338-E399-9E040A04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3FD297B2-14C3-E5CC-7F8D-352513D8B279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dirty="0" err="1"/>
              <a:t>Etajul</a:t>
            </a:r>
            <a:r>
              <a:rPr lang="en-US" dirty="0"/>
              <a:t> </a:t>
            </a:r>
            <a:r>
              <a:rPr lang="en-US" dirty="0" err="1"/>
              <a:t>diferențial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amplifică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semnalelor</a:t>
            </a:r>
            <a:r>
              <a:rPr lang="en-US" dirty="0"/>
              <a:t> de pe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intrări</a:t>
            </a:r>
            <a:r>
              <a:rPr lang="en-US" dirty="0"/>
              <a:t>. Este </a:t>
            </a:r>
            <a:r>
              <a:rPr lang="en-US" dirty="0" err="1"/>
              <a:t>configurat</a:t>
            </a:r>
            <a:r>
              <a:rPr lang="en-US" dirty="0"/>
              <a:t> cu </a:t>
            </a:r>
            <a:r>
              <a:rPr lang="en-US" dirty="0" err="1"/>
              <a:t>sarcină</a:t>
            </a:r>
            <a:r>
              <a:rPr lang="en-US" dirty="0"/>
              <a:t> </a:t>
            </a:r>
            <a:r>
              <a:rPr lang="en-US" dirty="0" err="1"/>
              <a:t>activă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are </a:t>
            </a:r>
            <a:r>
              <a:rPr lang="en-US" dirty="0" err="1"/>
              <a:t>ieșirea</a:t>
            </a:r>
            <a:r>
              <a:rPr lang="en-US" dirty="0"/>
              <a:t> </a:t>
            </a:r>
            <a:r>
              <a:rPr lang="en-US" dirty="0" err="1"/>
              <a:t>asimetrică</a:t>
            </a:r>
            <a:r>
              <a:rPr lang="en-US" dirty="0"/>
              <a:t>. </a:t>
            </a:r>
            <a:r>
              <a:rPr lang="en-US" dirty="0" err="1"/>
              <a:t>Oglinda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PSF </a:t>
            </a:r>
            <a:r>
              <a:rPr lang="en-US" dirty="0" err="1"/>
              <a:t>curenți</a:t>
            </a:r>
            <a:r>
              <a:rPr lang="en-US" dirty="0"/>
              <a:t> </a:t>
            </a:r>
            <a:r>
              <a:rPr lang="en-US" dirty="0" err="1"/>
              <a:t>egali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ramuri</a:t>
            </a:r>
            <a:r>
              <a:rPr lang="en-US" dirty="0"/>
              <a:t> </a:t>
            </a:r>
            <a:r>
              <a:rPr lang="ro-RO" dirty="0"/>
              <a:t>și</a:t>
            </a:r>
            <a:r>
              <a:rPr lang="en-US" dirty="0"/>
              <a:t> </a:t>
            </a:r>
            <a:r>
              <a:rPr lang="en-US" dirty="0" err="1"/>
              <a:t>îmbunătăț</a:t>
            </a:r>
            <a:r>
              <a:rPr lang="ro-RO" dirty="0" err="1"/>
              <a:t>ește</a:t>
            </a:r>
            <a:r>
              <a:rPr lang="ro-RO" dirty="0"/>
              <a:t> </a:t>
            </a:r>
            <a:r>
              <a:rPr lang="en-US" dirty="0" err="1"/>
              <a:t>amplificarea</a:t>
            </a:r>
            <a:r>
              <a:rPr lang="en-US" dirty="0"/>
              <a:t> de mod </a:t>
            </a:r>
            <a:r>
              <a:rPr lang="en-US" dirty="0" err="1"/>
              <a:t>diferențial</a:t>
            </a:r>
            <a:r>
              <a:rPr lang="ro-RO" dirty="0"/>
              <a:t>.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dirty="0" err="1"/>
              <a:t>Etajul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configurație</a:t>
            </a:r>
            <a:r>
              <a:rPr lang="en-US" dirty="0"/>
              <a:t> </a:t>
            </a:r>
            <a:r>
              <a:rPr lang="en-US" dirty="0" err="1"/>
              <a:t>emitor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amplifică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de la </a:t>
            </a:r>
            <a:r>
              <a:rPr lang="en-US" dirty="0" err="1"/>
              <a:t>ieșirea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</a:t>
            </a:r>
            <a:r>
              <a:rPr lang="en-US" dirty="0" err="1"/>
              <a:t>etaj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un </a:t>
            </a:r>
            <a:r>
              <a:rPr lang="en-US" dirty="0" err="1"/>
              <a:t>câștig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 al </a:t>
            </a:r>
            <a:r>
              <a:rPr lang="en-US" dirty="0" err="1"/>
              <a:t>tensiunii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contribuind</a:t>
            </a:r>
            <a:r>
              <a:rPr lang="en-US" dirty="0"/>
              <a:t> la </a:t>
            </a:r>
            <a:r>
              <a:rPr lang="en-US" dirty="0" err="1"/>
              <a:t>stabilitatea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 a </a:t>
            </a:r>
            <a:r>
              <a:rPr lang="en-US" dirty="0" err="1"/>
              <a:t>circuitului</a:t>
            </a:r>
            <a:r>
              <a:rPr lang="en-US" dirty="0"/>
              <a:t>.</a:t>
            </a:r>
            <a:endParaRPr lang="ro-RO" dirty="0"/>
          </a:p>
          <a:p>
            <a:pPr>
              <a:buFont typeface="Arial" charset="0"/>
              <a:buChar char="•"/>
            </a:pPr>
            <a:r>
              <a:rPr lang="ro-RO" altLang="ro-RO" dirty="0"/>
              <a:t> Etajul de ieșire în clasă AB, configurație </a:t>
            </a:r>
            <a:r>
              <a:rPr lang="ro-RO" altLang="ro-RO" dirty="0" err="1"/>
              <a:t>push-pull</a:t>
            </a:r>
            <a:r>
              <a:rPr lang="ro-RO" altLang="ro-RO" dirty="0"/>
              <a:t>, asigură distorsiuni reduse, un randament bun și o impedanță cât mai mică de ieșire. Acesta repetă semnalul amplificat la ieșirea din circuit.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Sursa de curent, cu </a:t>
            </a:r>
            <a:r>
              <a:rPr lang="ro-RO" altLang="ro-RO" dirty="0" err="1"/>
              <a:t>autopolarizare</a:t>
            </a:r>
            <a:r>
              <a:rPr lang="ro-RO" altLang="ro-RO" dirty="0"/>
              <a:t>, generează cei doi curenți constanți de polarizare pentru etajul de intrare și pentru celelalte două etaje.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dirty="0" err="1"/>
              <a:t>Rețeaua</a:t>
            </a:r>
            <a:r>
              <a:rPr lang="en-US" dirty="0"/>
              <a:t> de </a:t>
            </a:r>
            <a:r>
              <a:rPr lang="en-US" dirty="0" err="1"/>
              <a:t>reacție</a:t>
            </a:r>
            <a:r>
              <a:rPr lang="en-US" dirty="0"/>
              <a:t> </a:t>
            </a:r>
            <a:r>
              <a:rPr lang="en-US" dirty="0" err="1"/>
              <a:t>negativă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divizor</a:t>
            </a:r>
            <a:r>
              <a:rPr lang="en-US" dirty="0"/>
              <a:t> </a:t>
            </a:r>
            <a:r>
              <a:rPr lang="en-US" dirty="0" err="1"/>
              <a:t>rezistiv</a:t>
            </a:r>
            <a:r>
              <a:rPr lang="en-US" dirty="0"/>
              <a:t> care </a:t>
            </a:r>
            <a:r>
              <a:rPr lang="en-US" dirty="0" err="1"/>
              <a:t>preia</a:t>
            </a:r>
            <a:r>
              <a:rPr lang="en-US" dirty="0"/>
              <a:t> o </a:t>
            </a:r>
            <a:r>
              <a:rPr lang="en-US" dirty="0" err="1"/>
              <a:t>fracțiune</a:t>
            </a:r>
            <a:r>
              <a:rPr lang="en-US" dirty="0"/>
              <a:t> din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aplică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 la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etajului</a:t>
            </a:r>
            <a:r>
              <a:rPr lang="en-US" dirty="0"/>
              <a:t> </a:t>
            </a:r>
            <a:r>
              <a:rPr lang="en-US" dirty="0" err="1"/>
              <a:t>diferențial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câștigul</a:t>
            </a:r>
            <a:r>
              <a:rPr lang="en-US" dirty="0"/>
              <a:t> global al </a:t>
            </a:r>
            <a:r>
              <a:rPr lang="en-US" dirty="0" err="1"/>
              <a:t>amplificatorului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888818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pic>
        <p:nvPicPr>
          <p:cNvPr id="3" name="Imagine 2" descr="O imagine care conține text, diagramă, Plan, linie&#10;&#10;Descriere generată automat">
            <a:extLst>
              <a:ext uri="{FF2B5EF4-FFF2-40B4-BE49-F238E27FC236}">
                <a16:creationId xmlns:a16="http://schemas.microsoft.com/office/drawing/2014/main" id="{4406BBFD-36CE-3274-7FC7-A74943F00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1524000"/>
            <a:ext cx="4095750" cy="2988094"/>
          </a:xfrm>
          <a:prstGeom prst="rect">
            <a:avLst/>
          </a:prstGeom>
        </p:spPr>
      </p:pic>
      <p:pic>
        <p:nvPicPr>
          <p:cNvPr id="5" name="Imagine 4" descr="O imagine care conține text, diagramă, Plan, linie&#10;&#10;Descriere generată automat">
            <a:extLst>
              <a:ext uri="{FF2B5EF4-FFF2-40B4-BE49-F238E27FC236}">
                <a16:creationId xmlns:a16="http://schemas.microsoft.com/office/drawing/2014/main" id="{CCF9CF44-4E57-2DF2-3D75-227385FC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519238"/>
            <a:ext cx="4076700" cy="2997619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8212A87A-295E-7420-C57C-BFEF774981FA}"/>
              </a:ext>
            </a:extLst>
          </p:cNvPr>
          <p:cNvSpPr txBox="1"/>
          <p:nvPr/>
        </p:nvSpPr>
        <p:spPr>
          <a:xfrm>
            <a:off x="1252539" y="4738461"/>
            <a:ext cx="2085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Curenți în DC</a:t>
            </a:r>
            <a:endParaRPr lang="en-US" sz="24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5FBE8535-3C09-B5F7-1112-9E77882CB36A}"/>
              </a:ext>
            </a:extLst>
          </p:cNvPr>
          <p:cNvSpPr txBox="1"/>
          <p:nvPr/>
        </p:nvSpPr>
        <p:spPr>
          <a:xfrm>
            <a:off x="5760243" y="4738461"/>
            <a:ext cx="221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Tensiuni în DC</a:t>
            </a:r>
            <a:endParaRPr lang="en-US" sz="2400" dirty="0"/>
          </a:p>
        </p:txBody>
      </p:sp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93C02-8428-2CB8-C984-4DD24CFC2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B7C3A8D-CFB2-A7FC-AADB-1A5CC425A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Simulări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9CD2E95-3A39-06AF-9238-580C63F36C7A}"/>
              </a:ext>
            </a:extLst>
          </p:cNvPr>
          <p:cNvSpPr txBox="1"/>
          <p:nvPr/>
        </p:nvSpPr>
        <p:spPr>
          <a:xfrm>
            <a:off x="219693" y="3872528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dirty="0"/>
              <a:t>Formele de undă în transient</a:t>
            </a:r>
            <a:endParaRPr lang="en-US" sz="2400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55C06488-84B2-3821-4547-47E98BEB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1" y="1669564"/>
            <a:ext cx="4360946" cy="2057400"/>
          </a:xfrm>
          <a:prstGeom prst="rect">
            <a:avLst/>
          </a:prstGeom>
        </p:spPr>
      </p:pic>
      <p:pic>
        <p:nvPicPr>
          <p:cNvPr id="2" name="Imagine 1" descr="O imagine care conține captură de ecran, text, Interval, linie&#10;&#10;Descriere generată automat">
            <a:extLst>
              <a:ext uri="{FF2B5EF4-FFF2-40B4-BE49-F238E27FC236}">
                <a16:creationId xmlns:a16="http://schemas.microsoft.com/office/drawing/2014/main" id="{7D9837A9-CF92-7A7E-91A9-3A62FF39F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39" y="1669564"/>
            <a:ext cx="4450991" cy="2057400"/>
          </a:xfrm>
          <a:prstGeom prst="rect">
            <a:avLst/>
          </a:prstGeom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9AD4B7A6-CA7F-FF05-E34B-F3D53A995F35}"/>
              </a:ext>
            </a:extLst>
          </p:cNvPr>
          <p:cNvSpPr txBox="1"/>
          <p:nvPr/>
        </p:nvSpPr>
        <p:spPr>
          <a:xfrm>
            <a:off x="219693" y="4724400"/>
            <a:ext cx="877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- </a:t>
            </a:r>
            <a:r>
              <a:rPr lang="en-US" dirty="0" err="1"/>
              <a:t>Reprezentarea</a:t>
            </a:r>
            <a:r>
              <a:rPr lang="en-US" dirty="0"/>
              <a:t> Bode </a:t>
            </a:r>
            <a:r>
              <a:rPr lang="en-US" dirty="0" err="1"/>
              <a:t>confirmă</a:t>
            </a:r>
            <a:r>
              <a:rPr lang="en-US" dirty="0"/>
              <a:t> </a:t>
            </a:r>
            <a:r>
              <a:rPr lang="en-US" dirty="0" err="1"/>
              <a:t>stabilitatea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, </a:t>
            </a:r>
            <a:r>
              <a:rPr lang="en-US" dirty="0" err="1"/>
              <a:t>întrucât</a:t>
            </a:r>
            <a:r>
              <a:rPr lang="en-US" dirty="0"/>
              <a:t> la </a:t>
            </a:r>
            <a:r>
              <a:rPr lang="en-US" dirty="0" err="1"/>
              <a:t>câștigul</a:t>
            </a:r>
            <a:r>
              <a:rPr lang="en-US" dirty="0"/>
              <a:t> de 0</a:t>
            </a:r>
            <a:r>
              <a:rPr lang="ro-RO" dirty="0"/>
              <a:t> </a:t>
            </a:r>
            <a:r>
              <a:rPr lang="en-US" dirty="0"/>
              <a:t>dB, </a:t>
            </a:r>
            <a:r>
              <a:rPr lang="ro-RO" dirty="0"/>
              <a:t> 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45°,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un </a:t>
            </a:r>
            <a:r>
              <a:rPr lang="en-US" dirty="0" err="1"/>
              <a:t>răspuns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lipsit</a:t>
            </a:r>
            <a:r>
              <a:rPr lang="en-US" dirty="0"/>
              <a:t> de </a:t>
            </a:r>
            <a:r>
              <a:rPr lang="en-US" dirty="0" err="1"/>
              <a:t>oscilații</a:t>
            </a:r>
            <a:r>
              <a:rPr lang="en-US" dirty="0"/>
              <a:t>.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66ECDB6-E309-D58E-81EC-04AD5A39D257}"/>
              </a:ext>
            </a:extLst>
          </p:cNvPr>
          <p:cNvSpPr txBox="1"/>
          <p:nvPr/>
        </p:nvSpPr>
        <p:spPr>
          <a:xfrm>
            <a:off x="5193069" y="3872527"/>
            <a:ext cx="30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Reprezentarea</a:t>
            </a:r>
            <a:r>
              <a:rPr lang="en-US" sz="2400" dirty="0"/>
              <a:t> Bode</a:t>
            </a:r>
          </a:p>
        </p:txBody>
      </p:sp>
    </p:spTree>
    <p:extLst>
      <p:ext uri="{BB962C8B-B14F-4D97-AF65-F5344CB8AC3E}">
        <p14:creationId xmlns:p14="http://schemas.microsoft.com/office/powerpoint/2010/main" val="161950081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Layout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37BBF61-7F54-8DC8-78CF-85FA3863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8" y="1943100"/>
            <a:ext cx="2685356" cy="269367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ED10F8E-2B4D-6E95-5AC0-EE340A9D8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51" y="1943100"/>
            <a:ext cx="2693670" cy="2693670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F016E463-CC77-7D0C-675A-ACA84C9A4A46}"/>
              </a:ext>
            </a:extLst>
          </p:cNvPr>
          <p:cNvSpPr txBox="1"/>
          <p:nvPr/>
        </p:nvSpPr>
        <p:spPr>
          <a:xfrm>
            <a:off x="713379" y="1502718"/>
            <a:ext cx="191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Vedere TOP</a:t>
            </a:r>
            <a:endParaRPr lang="en-US" sz="24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8EB0BDF6-A0D3-3E8B-D355-867ADDED6A09}"/>
              </a:ext>
            </a:extLst>
          </p:cNvPr>
          <p:cNvSpPr txBox="1"/>
          <p:nvPr/>
        </p:nvSpPr>
        <p:spPr>
          <a:xfrm>
            <a:off x="3209796" y="1496675"/>
            <a:ext cx="255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/>
              <a:t>Vedere BOTTOM</a:t>
            </a:r>
            <a:endParaRPr lang="en-US" sz="24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3C917AEC-E6DC-C1B2-009D-EE335C693C2A}"/>
              </a:ext>
            </a:extLst>
          </p:cNvPr>
          <p:cNvSpPr txBox="1"/>
          <p:nvPr/>
        </p:nvSpPr>
        <p:spPr>
          <a:xfrm>
            <a:off x="5903466" y="1143000"/>
            <a:ext cx="31810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- Componentele au fost plasate, astfel încât să respecte ordinea schemei electrice. </a:t>
            </a:r>
            <a:r>
              <a:rPr lang="ro-RO" dirty="0" err="1"/>
              <a:t>Markerii</a:t>
            </a:r>
            <a:r>
              <a:rPr lang="ro-RO" dirty="0"/>
              <a:t> </a:t>
            </a:r>
            <a:r>
              <a:rPr lang="ro-RO" dirty="0" err="1"/>
              <a:t>fiduciali</a:t>
            </a:r>
            <a:r>
              <a:rPr lang="ro-RO" dirty="0"/>
              <a:t> au fost plasați, conform cerinței, la 200 mil față de margine, în colțuri opuse. </a:t>
            </a:r>
            <a:r>
              <a:rPr lang="ro-RO" dirty="0" err="1"/>
              <a:t>Jumperii</a:t>
            </a:r>
            <a:r>
              <a:rPr lang="ro-RO" dirty="0"/>
              <a:t> au fost puși lângă margine pentru o alimentare a circuitului cât mai facilă și </a:t>
            </a:r>
            <a:r>
              <a:rPr lang="it-IT" dirty="0"/>
              <a:t>datorită dimensiunilor </a:t>
            </a:r>
            <a:r>
              <a:rPr lang="ro-RO" dirty="0"/>
              <a:t>acestora</a:t>
            </a:r>
            <a:r>
              <a:rPr lang="it-IT" dirty="0"/>
              <a:t> mai mari comparativ cu restul componentelor.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AF5F080-578E-EF70-5C45-1903FF1D638F}"/>
              </a:ext>
            </a:extLst>
          </p:cNvPr>
          <p:cNvSpPr txBox="1"/>
          <p:nvPr/>
        </p:nvSpPr>
        <p:spPr>
          <a:xfrm>
            <a:off x="304800" y="4723745"/>
            <a:ext cx="8207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- </a:t>
            </a:r>
            <a:r>
              <a:rPr lang="en-US" dirty="0" err="1"/>
              <a:t>Traseele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ale </a:t>
            </a:r>
            <a:r>
              <a:rPr lang="en-US" dirty="0" err="1"/>
              <a:t>circuitului</a:t>
            </a:r>
            <a:r>
              <a:rPr lang="en-US" dirty="0"/>
              <a:t> au o </a:t>
            </a:r>
            <a:r>
              <a:rPr lang="en-US" dirty="0" err="1"/>
              <a:t>lățime</a:t>
            </a:r>
            <a:r>
              <a:rPr lang="en-US" dirty="0"/>
              <a:t> de 18 mil, </a:t>
            </a:r>
            <a:r>
              <a:rPr lang="en-US" dirty="0" err="1"/>
              <a:t>deoarece</a:t>
            </a:r>
            <a:r>
              <a:rPr lang="en-US" dirty="0"/>
              <a:t>, conform </a:t>
            </a:r>
            <a:r>
              <a:rPr lang="en-US" dirty="0" err="1"/>
              <a:t>simulărilor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pot </a:t>
            </a:r>
            <a:r>
              <a:rPr lang="en-US" dirty="0" err="1"/>
              <a:t>circula</a:t>
            </a:r>
            <a:r>
              <a:rPr lang="en-US" dirty="0"/>
              <a:t> </a:t>
            </a:r>
            <a:r>
              <a:rPr lang="en-US" dirty="0" err="1"/>
              <a:t>curenți</a:t>
            </a:r>
            <a:r>
              <a:rPr lang="en-US" dirty="0"/>
              <a:t> de </a:t>
            </a:r>
            <a:r>
              <a:rPr lang="en-US" dirty="0" err="1"/>
              <a:t>ordinul</a:t>
            </a:r>
            <a:r>
              <a:rPr lang="en-US" dirty="0"/>
              <a:t> </a:t>
            </a:r>
            <a:r>
              <a:rPr lang="en-US" dirty="0" err="1"/>
              <a:t>sutelor</a:t>
            </a:r>
            <a:r>
              <a:rPr lang="en-US" dirty="0"/>
              <a:t> de mA. </a:t>
            </a:r>
            <a:r>
              <a:rPr lang="en-US" dirty="0" err="1"/>
              <a:t>Traseele</a:t>
            </a:r>
            <a:r>
              <a:rPr lang="en-US" dirty="0"/>
              <a:t> de </a:t>
            </a:r>
            <a:r>
              <a:rPr lang="en-US" dirty="0" err="1"/>
              <a:t>masă</a:t>
            </a:r>
            <a:r>
              <a:rPr lang="en-US" dirty="0"/>
              <a:t> au o </a:t>
            </a:r>
            <a:r>
              <a:rPr lang="en-US" dirty="0" err="1"/>
              <a:t>lățime</a:t>
            </a:r>
            <a:r>
              <a:rPr lang="en-US" dirty="0"/>
              <a:t> de 26 mil, </a:t>
            </a:r>
            <a:r>
              <a:rPr lang="en-US" dirty="0" err="1"/>
              <a:t>întrucât</a:t>
            </a:r>
            <a:r>
              <a:rPr lang="en-US" dirty="0"/>
              <a:t> </a:t>
            </a:r>
            <a:r>
              <a:rPr lang="en-US" dirty="0" err="1"/>
              <a:t>transportă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curenți</a:t>
            </a:r>
            <a:r>
              <a:rPr lang="en-US" dirty="0"/>
              <a:t> din circuit.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trasee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intermediare</a:t>
            </a:r>
            <a:r>
              <a:rPr lang="en-US" dirty="0"/>
              <a:t>, au o </a:t>
            </a:r>
            <a:r>
              <a:rPr lang="en-US" dirty="0" err="1"/>
              <a:t>lățime</a:t>
            </a:r>
            <a:r>
              <a:rPr lang="en-US" dirty="0"/>
              <a:t> de 16 mil.</a:t>
            </a:r>
          </a:p>
        </p:txBody>
      </p: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2877</TotalTime>
  <Words>1114</Words>
  <Application>Microsoft Office PowerPoint</Application>
  <PresentationFormat>Expunere pe ecran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Circuite Electronice Fundamentale 2 – Proiect (CEF2-Pr) </vt:lpstr>
      <vt:lpstr>Date de proiectare</vt:lpstr>
      <vt:lpstr>Schema bloc</vt:lpstr>
      <vt:lpstr>Schema bloc </vt:lpstr>
      <vt:lpstr>Schema electrică </vt:lpstr>
      <vt:lpstr>Schema electrică </vt:lpstr>
      <vt:lpstr>Simulări</vt:lpstr>
      <vt:lpstr>Simulări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Andrei CIUHUREANU (133161)</cp:lastModifiedBy>
  <cp:revision>250</cp:revision>
  <dcterms:created xsi:type="dcterms:W3CDTF">2014-01-15T22:07:17Z</dcterms:created>
  <dcterms:modified xsi:type="dcterms:W3CDTF">2025-01-19T11:53:12Z</dcterms:modified>
</cp:coreProperties>
</file>