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AEC7-49DC-4A58-BBFE-C4360196496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6B16DDE-B735-44E6-8E3F-859E8CB5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7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AEC7-49DC-4A58-BBFE-C4360196496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DE-B735-44E6-8E3F-859E8CB5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3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AEC7-49DC-4A58-BBFE-C4360196496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DE-B735-44E6-8E3F-859E8CB5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8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AEC7-49DC-4A58-BBFE-C4360196496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DE-B735-44E6-8E3F-859E8CB5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2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C9BAEC7-49DC-4A58-BBFE-C4360196496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6B16DDE-B735-44E6-8E3F-859E8CB5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AEC7-49DC-4A58-BBFE-C4360196496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DE-B735-44E6-8E3F-859E8CB5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6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AEC7-49DC-4A58-BBFE-C4360196496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DE-B735-44E6-8E3F-859E8CB5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4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AEC7-49DC-4A58-BBFE-C4360196496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DE-B735-44E6-8E3F-859E8CB5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0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AEC7-49DC-4A58-BBFE-C4360196496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DE-B735-44E6-8E3F-859E8CB5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5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AEC7-49DC-4A58-BBFE-C4360196496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DE-B735-44E6-8E3F-859E8CB5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AEC7-49DC-4A58-BBFE-C43601964966}" type="datetimeFigureOut">
              <a:rPr lang="en-US" smtClean="0"/>
              <a:t>12/6/2020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DE-B735-44E6-8E3F-859E8CB5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3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C9BAEC7-49DC-4A58-BBFE-C4360196496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6B16DDE-B735-44E6-8E3F-859E8CB5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7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0102-8253-49C1-974F-48086DE82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171" y="1556657"/>
            <a:ext cx="8836664" cy="1586038"/>
          </a:xfrm>
        </p:spPr>
        <p:txBody>
          <a:bodyPr>
            <a:normAutofit fontScale="90000"/>
          </a:bodyPr>
          <a:lstStyle/>
          <a:p>
            <a:r>
              <a:rPr lang="en-US" sz="3200" b="1" dirty="0" err="1"/>
              <a:t>Verificati</a:t>
            </a:r>
            <a:r>
              <a:rPr lang="en-US" sz="3200" b="1" dirty="0"/>
              <a:t> </a:t>
            </a:r>
            <a:r>
              <a:rPr lang="en-US" sz="3200" b="1" dirty="0" err="1"/>
              <a:t>daca</a:t>
            </a:r>
            <a:r>
              <a:rPr lang="en-US" sz="3200" b="1" dirty="0"/>
              <a:t> se </a:t>
            </a:r>
            <a:r>
              <a:rPr lang="en-US" sz="3200" b="1" dirty="0" err="1"/>
              <a:t>poate</a:t>
            </a:r>
            <a:r>
              <a:rPr lang="en-US" sz="3200" b="1" dirty="0"/>
              <a:t> </a:t>
            </a:r>
            <a:r>
              <a:rPr lang="en-US" sz="3200" b="1" dirty="0" err="1"/>
              <a:t>obtine</a:t>
            </a:r>
            <a:r>
              <a:rPr lang="en-US" sz="3200" b="1" dirty="0"/>
              <a:t> </a:t>
            </a:r>
            <a:r>
              <a:rPr lang="en-US" sz="3200" b="1" dirty="0" err="1"/>
              <a:t>concluzia</a:t>
            </a:r>
            <a:r>
              <a:rPr lang="en-US" sz="3200" b="1" dirty="0"/>
              <a:t> </a:t>
            </a:r>
            <a:r>
              <a:rPr lang="en-US" sz="3200" b="1" dirty="0" err="1"/>
              <a:t>pornind</a:t>
            </a:r>
            <a:r>
              <a:rPr lang="en-US" sz="3200" b="1" dirty="0"/>
              <a:t> de la </a:t>
            </a:r>
            <a:r>
              <a:rPr lang="en-US" sz="3200" b="1" dirty="0" err="1"/>
              <a:t>ipoteze</a:t>
            </a:r>
            <a:r>
              <a:rPr lang="en-US" sz="3200" b="1" dirty="0"/>
              <a:t>, </a:t>
            </a:r>
            <a:r>
              <a:rPr lang="en-US" sz="3200" b="1" dirty="0" err="1"/>
              <a:t>prin</a:t>
            </a:r>
            <a:r>
              <a:rPr lang="en-US" sz="3200" b="1" dirty="0"/>
              <a:t> </a:t>
            </a:r>
            <a:r>
              <a:rPr lang="en-US" sz="3200" b="1" dirty="0" err="1"/>
              <a:t>utilizarea</a:t>
            </a:r>
            <a:r>
              <a:rPr lang="en-US" sz="3200" b="1" dirty="0"/>
              <a:t> </a:t>
            </a:r>
            <a:r>
              <a:rPr lang="en-US" sz="3200" b="1" dirty="0" err="1"/>
              <a:t>rezolutie</a:t>
            </a:r>
            <a:r>
              <a:rPr lang="en-US" sz="3200" b="1" dirty="0"/>
              <a:t> cu </a:t>
            </a:r>
            <a:r>
              <a:rPr lang="en-US" sz="3200" b="1" dirty="0" err="1"/>
              <a:t>strategia</a:t>
            </a:r>
            <a:r>
              <a:rPr lang="en-US" sz="3200" b="1" dirty="0"/>
              <a:t> input </a:t>
            </a:r>
            <a:r>
              <a:rPr lang="en-US" sz="3200" b="1" dirty="0" err="1"/>
              <a:t>si</a:t>
            </a:r>
            <a:r>
              <a:rPr lang="en-US" sz="3200" b="1" dirty="0"/>
              <a:t> a </a:t>
            </a:r>
            <a:r>
              <a:rPr lang="en-US" sz="3200" b="1" dirty="0" err="1"/>
              <a:t>clauzei</a:t>
            </a:r>
            <a:r>
              <a:rPr lang="en-US" sz="3200" b="1" dirty="0"/>
              <a:t> </a:t>
            </a:r>
            <a:r>
              <a:rPr lang="en-US" sz="3200" b="1" dirty="0" err="1"/>
              <a:t>radacina</a:t>
            </a:r>
            <a:r>
              <a:rPr lang="en-US" sz="3200" b="1" dirty="0"/>
              <a:t> </a:t>
            </a:r>
            <a:r>
              <a:rPr lang="en-US" sz="3200" b="1" dirty="0" err="1"/>
              <a:t>negativa</a:t>
            </a: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C509D-136E-490C-8683-D6378DAB3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116" y="3429000"/>
            <a:ext cx="10617800" cy="1301450"/>
          </a:xfrm>
        </p:spPr>
        <p:txBody>
          <a:bodyPr>
            <a:normAutofit/>
          </a:bodyPr>
          <a:lstStyle/>
          <a:p>
            <a:r>
              <a:rPr lang="en-US" sz="3200" dirty="0"/>
              <a:t>(</a:t>
            </a:r>
            <a:r>
              <a:rPr lang="en-US" sz="3200" dirty="0">
                <a:sym typeface="Symbol" panose="05050102010706020507" pitchFamily="18" charset="2"/>
              </a:rPr>
              <a:t>x)(y) (P(x , y)R(x)), (x)(y)P(x , y)</a:t>
            </a:r>
            <a:r>
              <a:rPr lang="en-US" sz="3200" dirty="0"/>
              <a:t>  |</a:t>
            </a:r>
            <a:r>
              <a:rPr lang="it-IT" sz="3200" dirty="0"/>
              <a:t>– </a:t>
            </a:r>
            <a:r>
              <a:rPr lang="en-US" sz="3200" dirty="0"/>
              <a:t>(</a:t>
            </a:r>
            <a:r>
              <a:rPr lang="el-GR" sz="3200" dirty="0"/>
              <a:t>ꓱ</a:t>
            </a:r>
            <a:r>
              <a:rPr lang="en-US" sz="3200" dirty="0"/>
              <a:t>z)R(z)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161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1F81-B0F5-450E-B421-09E83B0C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Care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clauza</a:t>
            </a:r>
            <a:r>
              <a:rPr lang="en-US" b="1" dirty="0"/>
              <a:t> cu </a:t>
            </a:r>
            <a:r>
              <a:rPr lang="en-US" b="1" dirty="0" err="1"/>
              <a:t>radacina</a:t>
            </a:r>
            <a:r>
              <a:rPr lang="en-US" b="1" dirty="0"/>
              <a:t> </a:t>
            </a:r>
            <a:r>
              <a:rPr lang="en-US" b="1" dirty="0" err="1"/>
              <a:t>negativa</a:t>
            </a:r>
            <a:r>
              <a:rPr lang="en-US" b="1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72BF9-22FB-4C69-9330-BB856A6D04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33165" y="2093975"/>
                <a:ext cx="12410982" cy="4082987"/>
              </a:xfrm>
            </p:spPr>
            <p:txBody>
              <a:bodyPr/>
              <a:lstStyle/>
              <a:p>
                <a:pPr lvl="4"/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US" sz="4400" baseline="-25000" dirty="0"/>
                          <m:t>c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4400" dirty="0"/>
                  <a:t> </a:t>
                </a:r>
                <a:r>
                  <a:rPr lang="en-US" sz="4400" dirty="0">
                    <a:sym typeface="Symbol" panose="05050102010706020507" pitchFamily="18" charset="2"/>
                  </a:rPr>
                  <a:t>=  P(x , y)  R(x)</a:t>
                </a:r>
              </a:p>
              <a:p>
                <a:pPr lvl="4"/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US" sz="4400" baseline="-25000" dirty="0"/>
                          <m:t>c</m:t>
                        </m:r>
                      </m:e>
                      <m:sup>
                        <m:r>
                          <a:rPr lang="en-US" sz="4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400" dirty="0">
                    <a:sym typeface="Symbol" panose="05050102010706020507" pitchFamily="18" charset="2"/>
                  </a:rPr>
                  <a:t> = P(x , y)</a:t>
                </a:r>
                <a:r>
                  <a:rPr lang="en-US" sz="4400" dirty="0"/>
                  <a:t>  </a:t>
                </a:r>
                <a:endParaRPr lang="en-US" sz="4400" dirty="0">
                  <a:sym typeface="Symbol" panose="05050102010706020507" pitchFamily="18" charset="2"/>
                </a:endParaRPr>
              </a:p>
              <a:p>
                <a:pPr lvl="4"/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sz="4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p>
                        <m:r>
                          <a:rPr lang="en-US" sz="4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sup>
                    </m:sSup>
                    <m:r>
                      <a:rPr lang="en-US" sz="4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4400" dirty="0">
                    <a:sym typeface="Symbol" panose="05050102010706020507" pitchFamily="18" charset="2"/>
                  </a:rPr>
                  <a:t>=  R(z)</a:t>
                </a:r>
                <a:endParaRPr lang="en-US" sz="4400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72BF9-22FB-4C69-9330-BB856A6D04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33165" y="2093975"/>
                <a:ext cx="12410982" cy="4082987"/>
              </a:xfrm>
              <a:blipFill>
                <a:blip r:embed="rId2"/>
                <a:stretch>
                  <a:fillRect t="-4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03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1F81-B0F5-450E-B421-09E83B0C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Care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clauza</a:t>
            </a:r>
            <a:r>
              <a:rPr lang="en-US" b="1" dirty="0"/>
              <a:t> cu </a:t>
            </a:r>
            <a:r>
              <a:rPr lang="en-US" b="1" dirty="0" err="1"/>
              <a:t>radacina</a:t>
            </a:r>
            <a:r>
              <a:rPr lang="en-US" b="1" dirty="0"/>
              <a:t> </a:t>
            </a:r>
            <a:r>
              <a:rPr lang="en-US" b="1" dirty="0" err="1"/>
              <a:t>negativa</a:t>
            </a:r>
            <a:r>
              <a:rPr lang="en-US" b="1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72BF9-22FB-4C69-9330-BB856A6D04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33165" y="2093975"/>
                <a:ext cx="12410982" cy="4082987"/>
              </a:xfrm>
            </p:spPr>
            <p:txBody>
              <a:bodyPr/>
              <a:lstStyle/>
              <a:p>
                <a:pPr lvl="4"/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US" sz="4400" b="0" i="0" baseline="-25000" dirty="0" smtClean="0"/>
                          <m:t>1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4400" dirty="0"/>
                  <a:t> </a:t>
                </a:r>
                <a:r>
                  <a:rPr lang="en-US" sz="4400" dirty="0">
                    <a:sym typeface="Symbol" panose="05050102010706020507" pitchFamily="18" charset="2"/>
                  </a:rPr>
                  <a:t>=  P(x , y)  R(x)</a:t>
                </a:r>
              </a:p>
              <a:p>
                <a:pPr lvl="4"/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US" sz="4400" b="0" i="0" baseline="-25000" dirty="0" smtClean="0"/>
                          <m:t>2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4400" dirty="0"/>
                  <a:t> </a:t>
                </a:r>
                <a:r>
                  <a:rPr lang="en-US" sz="4400" dirty="0">
                    <a:sym typeface="Symbol" panose="05050102010706020507" pitchFamily="18" charset="2"/>
                  </a:rPr>
                  <a:t>= P(x , y)</a:t>
                </a:r>
                <a:r>
                  <a:rPr lang="en-US" sz="4400" dirty="0"/>
                  <a:t>  </a:t>
                </a:r>
                <a:endParaRPr lang="en-US" sz="4400" dirty="0">
                  <a:sym typeface="Symbol" panose="05050102010706020507" pitchFamily="18" charset="2"/>
                </a:endParaRPr>
              </a:p>
              <a:p>
                <a:pPr lvl="4"/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4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sz="4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p>
                        <m:r>
                          <a:rPr lang="en-US" sz="4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sup>
                    </m:sSup>
                    <m:r>
                      <a:rPr lang="en-US" sz="4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4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=  R(z)</a:t>
                </a:r>
                <a:endParaRPr lang="en-US" sz="4400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72BF9-22FB-4C69-9330-BB856A6D04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33165" y="2093975"/>
                <a:ext cx="12410982" cy="4082987"/>
              </a:xfrm>
              <a:blipFill>
                <a:blip r:embed="rId2"/>
                <a:stretch>
                  <a:fillRect t="-4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459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64B5-1685-4D92-8968-D4534EB5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Aplicam</a:t>
            </a:r>
            <a:r>
              <a:rPr lang="en-US" b="1" dirty="0"/>
              <a:t> </a:t>
            </a:r>
            <a:r>
              <a:rPr lang="en-US" b="1" dirty="0" err="1"/>
              <a:t>rezoluția</a:t>
            </a:r>
            <a:r>
              <a:rPr lang="en-US" b="1" dirty="0"/>
              <a:t> </a:t>
            </a:r>
            <a:r>
              <a:rPr lang="en-US" b="1" dirty="0" err="1"/>
              <a:t>liniară</a:t>
            </a:r>
            <a:r>
              <a:rPr lang="en-US" b="1" dirty="0"/>
              <a:t> + </a:t>
            </a:r>
            <a:r>
              <a:rPr lang="en-US" b="1" dirty="0" err="1"/>
              <a:t>strategia</a:t>
            </a:r>
            <a:r>
              <a:rPr lang="en-US" b="1" dirty="0"/>
              <a:t> input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2DC0F-59C8-4653-A57D-E8B00B289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8822" y="2202888"/>
                <a:ext cx="11777020" cy="44966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4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US" sz="4400" baseline="-25000" dirty="0"/>
                          <m:t>c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3200" dirty="0"/>
                  <a:t>=</a:t>
                </a:r>
                <a:r>
                  <a:rPr lang="en-US" sz="3200" dirty="0">
                    <a:sym typeface="Symbol" panose="05050102010706020507" pitchFamily="18" charset="2"/>
                  </a:rPr>
                  <a:t> </a:t>
                </a:r>
                <a:r>
                  <a:rPr lang="en-US" sz="4000" dirty="0">
                    <a:sym typeface="Symbol" panose="05050102010706020507" pitchFamily="18" charset="2"/>
                  </a:rPr>
                  <a:t> P(x , y)  R(x)</a:t>
                </a:r>
                <a:r>
                  <a:rPr lang="en-US" sz="4000" dirty="0"/>
                  <a:t> =C</a:t>
                </a:r>
                <a:r>
                  <a:rPr lang="en-US" sz="2400" dirty="0"/>
                  <a:t>1 </a:t>
                </a:r>
                <a:endParaRPr lang="en-US" sz="5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US" sz="4000" baseline="-25000" dirty="0"/>
                          <m:t>c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/>
                  <a:t>=</a:t>
                </a:r>
                <a:r>
                  <a:rPr lang="en-US" sz="4000" dirty="0">
                    <a:sym typeface="Symbol" panose="05050102010706020507" pitchFamily="18" charset="2"/>
                  </a:rPr>
                  <a:t>  P(x , y)</a:t>
                </a:r>
                <a:r>
                  <a:rPr lang="en-US" sz="4000" dirty="0"/>
                  <a:t> =C</a:t>
                </a:r>
                <a:r>
                  <a:rPr lang="en-US" sz="2800" dirty="0"/>
                  <a:t>2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US" sz="4000" baseline="-25000" dirty="0"/>
                          <m:t>c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4000" dirty="0"/>
                  <a:t>=</a:t>
                </a:r>
                <a:r>
                  <a:rPr lang="en-US" sz="4000" dirty="0">
                    <a:sym typeface="Symbol" panose="05050102010706020507" pitchFamily="18" charset="2"/>
                  </a:rPr>
                  <a:t>  </a:t>
                </a:r>
                <a:r>
                  <a:rPr lang="en-US" sz="4000" dirty="0"/>
                  <a:t>R(z)=C</a:t>
                </a:r>
                <a:r>
                  <a:rPr lang="en-US" sz="2400" dirty="0"/>
                  <a:t>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2DC0F-59C8-4653-A57D-E8B00B289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822" y="2202888"/>
                <a:ext cx="11777020" cy="44966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39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08E0-5DBE-4A15-B9AB-AAFFCAEFB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61" y="723328"/>
            <a:ext cx="11740806" cy="541134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3200" dirty="0"/>
          </a:p>
          <a:p>
            <a:endParaRPr lang="en-US" sz="2800" dirty="0">
              <a:sym typeface="Wingdings" panose="05000000000000000000" pitchFamily="2" charset="2"/>
            </a:endParaRPr>
          </a:p>
          <a:p>
            <a:endParaRPr lang="en-US" sz="2800" dirty="0">
              <a:sym typeface="Wingdings" panose="05000000000000000000" pitchFamily="2" charset="2"/>
            </a:endParaRPr>
          </a:p>
          <a:p>
            <a:endParaRPr lang="en-US" sz="2800" dirty="0">
              <a:sym typeface="Wingdings" panose="05000000000000000000" pitchFamily="2" charset="2"/>
            </a:endParaRPr>
          </a:p>
          <a:p>
            <a:endParaRPr lang="en-US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7DC736-9FEA-43C1-9575-6C5B245B17C4}"/>
              </a:ext>
            </a:extLst>
          </p:cNvPr>
          <p:cNvSpPr/>
          <p:nvPr/>
        </p:nvSpPr>
        <p:spPr>
          <a:xfrm>
            <a:off x="1413095" y="3956697"/>
            <a:ext cx="2348054" cy="1255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  C</a:t>
            </a:r>
            <a:r>
              <a:rPr lang="en-US" sz="2000" dirty="0"/>
              <a:t>5=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B4D83-9EA3-4B29-A5A4-E16CCC35637B}"/>
              </a:ext>
            </a:extLst>
          </p:cNvPr>
          <p:cNvSpPr txBox="1"/>
          <p:nvPr/>
        </p:nvSpPr>
        <p:spPr>
          <a:xfrm>
            <a:off x="302660" y="817206"/>
            <a:ext cx="410605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000" dirty="0"/>
              <a:t>1</a:t>
            </a:r>
            <a:r>
              <a:rPr lang="en-US" sz="2800" dirty="0"/>
              <a:t> =</a:t>
            </a:r>
            <a:r>
              <a:rPr lang="en-US" sz="2800" dirty="0">
                <a:sym typeface="Symbol" panose="05050102010706020507" pitchFamily="18" charset="2"/>
              </a:rPr>
              <a:t>  P(x , y)  R(x)</a:t>
            </a:r>
            <a:r>
              <a:rPr lang="en-US" sz="28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96781-F9CF-4BC2-A67B-239913305497}"/>
              </a:ext>
            </a:extLst>
          </p:cNvPr>
          <p:cNvSpPr txBox="1"/>
          <p:nvPr/>
        </p:nvSpPr>
        <p:spPr>
          <a:xfrm>
            <a:off x="8388696" y="847983"/>
            <a:ext cx="27241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</a:t>
            </a:r>
            <a:r>
              <a:rPr lang="en-US" sz="2400" dirty="0"/>
              <a:t>3</a:t>
            </a:r>
            <a:r>
              <a:rPr lang="en-US" sz="3200" dirty="0"/>
              <a:t> =</a:t>
            </a:r>
            <a:r>
              <a:rPr lang="en-US" sz="3200" dirty="0">
                <a:sym typeface="Symbol" panose="05050102010706020507" pitchFamily="18" charset="2"/>
              </a:rPr>
              <a:t>  </a:t>
            </a:r>
            <a:r>
              <a:rPr lang="en-US" sz="3200" dirty="0"/>
              <a:t>R(z</a:t>
            </a:r>
            <a:r>
              <a:rPr lang="en-US" sz="2800" dirty="0"/>
              <a:t>)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1BFA8-434E-4074-98B9-F82CDF964A6E}"/>
              </a:ext>
            </a:extLst>
          </p:cNvPr>
          <p:cNvSpPr txBox="1"/>
          <p:nvPr/>
        </p:nvSpPr>
        <p:spPr>
          <a:xfrm>
            <a:off x="4733925" y="866775"/>
            <a:ext cx="27241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en-US" sz="2000" dirty="0"/>
              <a:t>2</a:t>
            </a:r>
            <a:r>
              <a:rPr lang="en-US" sz="2800" dirty="0"/>
              <a:t> =</a:t>
            </a:r>
            <a:r>
              <a:rPr lang="en-US" sz="2800" dirty="0">
                <a:sym typeface="Symbol" panose="05050102010706020507" pitchFamily="18" charset="2"/>
              </a:rPr>
              <a:t>P(x , y)</a:t>
            </a:r>
            <a:r>
              <a:rPr lang="en-US" sz="2800" dirty="0"/>
              <a:t> 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79FE95-E43B-478C-9FB7-702B3ECF85A2}"/>
              </a:ext>
            </a:extLst>
          </p:cNvPr>
          <p:cNvSpPr txBox="1"/>
          <p:nvPr/>
        </p:nvSpPr>
        <p:spPr>
          <a:xfrm>
            <a:off x="1263066" y="2032924"/>
            <a:ext cx="3050614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ym typeface="Symbol" panose="05050102010706020507" pitchFamily="18" charset="2"/>
              </a:rPr>
              <a:t> P(x , y) </a:t>
            </a:r>
            <a:r>
              <a:rPr lang="en-US" sz="2800" dirty="0"/>
              <a:t>=C</a:t>
            </a:r>
            <a:r>
              <a:rPr lang="en-US" sz="2000" dirty="0"/>
              <a:t>4</a:t>
            </a:r>
          </a:p>
          <a:p>
            <a:pPr algn="ctr"/>
            <a:r>
              <a:rPr lang="en-US" sz="2000" dirty="0"/>
              <a:t>Ꝋ =[x </a:t>
            </a:r>
            <a:r>
              <a:rPr lang="en-US" sz="2000" dirty="0">
                <a:sym typeface="Wingdings" panose="05000000000000000000" pitchFamily="2" charset="2"/>
              </a:rPr>
              <a:t> z</a:t>
            </a:r>
            <a:r>
              <a:rPr lang="en-US" sz="2000" dirty="0"/>
              <a:t>]</a:t>
            </a:r>
            <a:endParaRPr lang="en-US" sz="2000" dirty="0">
              <a:sym typeface="Wingdings" panose="05000000000000000000" pitchFamily="2" charset="2"/>
            </a:endParaRPr>
          </a:p>
          <a:p>
            <a:pPr algn="ctr"/>
            <a:endParaRPr lang="en-US" sz="2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1A994B-5F7B-4468-8F6F-AC6405A93C18}"/>
              </a:ext>
            </a:extLst>
          </p:cNvPr>
          <p:cNvCxnSpPr/>
          <p:nvPr/>
        </p:nvCxnSpPr>
        <p:spPr>
          <a:xfrm>
            <a:off x="2619375" y="1328440"/>
            <a:ext cx="0" cy="736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F32929-54E4-448E-AC24-F737F720D83F}"/>
              </a:ext>
            </a:extLst>
          </p:cNvPr>
          <p:cNvCxnSpPr>
            <a:cxnSpLocks/>
          </p:cNvCxnSpPr>
          <p:nvPr/>
        </p:nvCxnSpPr>
        <p:spPr>
          <a:xfrm flipH="1">
            <a:off x="3549997" y="1413941"/>
            <a:ext cx="5374929" cy="61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FFA4DF-D735-4B69-956E-5A7204EE0B58}"/>
              </a:ext>
            </a:extLst>
          </p:cNvPr>
          <p:cNvSpPr txBox="1"/>
          <p:nvPr/>
        </p:nvSpPr>
        <p:spPr>
          <a:xfrm>
            <a:off x="5987143" y="2111014"/>
            <a:ext cx="277585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  <a:r>
              <a:rPr lang="en-US" dirty="0"/>
              <a:t>2</a:t>
            </a:r>
            <a:r>
              <a:rPr lang="en-US" sz="2400" dirty="0"/>
              <a:t> =</a:t>
            </a:r>
            <a:r>
              <a:rPr lang="en-US" sz="2400" dirty="0">
                <a:sym typeface="Symbol" panose="05050102010706020507" pitchFamily="18" charset="2"/>
              </a:rPr>
              <a:t>P(x , y)</a:t>
            </a:r>
            <a:r>
              <a:rPr lang="en-US" sz="2400" dirty="0"/>
              <a:t> </a:t>
            </a:r>
            <a:endParaRPr lang="en-US" sz="1400" dirty="0"/>
          </a:p>
          <a:p>
            <a:pPr algn="ctr"/>
            <a:r>
              <a:rPr lang="en-US" sz="2400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2979CA-0C8E-48F9-BB55-B0703135CCE7}"/>
              </a:ext>
            </a:extLst>
          </p:cNvPr>
          <p:cNvSpPr/>
          <p:nvPr/>
        </p:nvSpPr>
        <p:spPr>
          <a:xfrm>
            <a:off x="2587110" y="4437182"/>
            <a:ext cx="390525" cy="329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5BCEE1-BAFD-40B0-B18B-036F5FCB5FA4}"/>
              </a:ext>
            </a:extLst>
          </p:cNvPr>
          <p:cNvCxnSpPr>
            <a:cxnSpLocks/>
          </p:cNvCxnSpPr>
          <p:nvPr/>
        </p:nvCxnSpPr>
        <p:spPr>
          <a:xfrm>
            <a:off x="2619363" y="3171697"/>
            <a:ext cx="12" cy="742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33C7D2-441E-4C07-B3BC-683F48BA5B20}"/>
              </a:ext>
            </a:extLst>
          </p:cNvPr>
          <p:cNvCxnSpPr>
            <a:cxnSpLocks/>
          </p:cNvCxnSpPr>
          <p:nvPr/>
        </p:nvCxnSpPr>
        <p:spPr>
          <a:xfrm flipH="1">
            <a:off x="3307924" y="2942011"/>
            <a:ext cx="3277879" cy="1014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F842A5-5104-4B56-90CB-21D687A86008}"/>
              </a:ext>
            </a:extLst>
          </p:cNvPr>
          <p:cNvSpPr txBox="1"/>
          <p:nvPr/>
        </p:nvSpPr>
        <p:spPr>
          <a:xfrm>
            <a:off x="4313680" y="4256314"/>
            <a:ext cx="832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Deci, pe </a:t>
            </a:r>
            <a:r>
              <a:rPr lang="en-US" sz="2800" dirty="0" err="1"/>
              <a:t>baza</a:t>
            </a:r>
            <a:r>
              <a:rPr lang="en-US" sz="2800" dirty="0"/>
              <a:t> </a:t>
            </a:r>
            <a:r>
              <a:rPr lang="en-US" sz="2800" dirty="0" err="1"/>
              <a:t>teoremei</a:t>
            </a:r>
            <a:r>
              <a:rPr lang="en-US" sz="2800" dirty="0"/>
              <a:t>  din curs </a:t>
            </a:r>
            <a:r>
              <a:rPr lang="en-US" sz="2800" dirty="0">
                <a:sym typeface="Wingdings" panose="05000000000000000000" pitchFamily="2" charset="2"/>
              </a:rPr>
              <a:t> U</a:t>
            </a:r>
            <a:r>
              <a:rPr lang="en-US" sz="2000" dirty="0">
                <a:sym typeface="Wingdings" panose="05000000000000000000" pitchFamily="2" charset="2"/>
              </a:rPr>
              <a:t>1</a:t>
            </a:r>
            <a:r>
              <a:rPr lang="en-US" sz="2800" dirty="0">
                <a:sym typeface="Wingdings" panose="05000000000000000000" pitchFamily="2" charset="2"/>
              </a:rPr>
              <a:t>,U</a:t>
            </a:r>
            <a:r>
              <a:rPr lang="en-US" sz="2000" dirty="0">
                <a:sym typeface="Wingdings" panose="05000000000000000000" pitchFamily="2" charset="2"/>
              </a:rPr>
              <a:t>2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/>
              <a:t>|</a:t>
            </a:r>
            <a:r>
              <a:rPr lang="it-IT" sz="2800" dirty="0"/>
              <a:t>–V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316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1" grpId="0" animBg="1"/>
      <p:bldP spid="12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EDA3-3E43-424A-892B-05CBA32B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50" y="685800"/>
            <a:ext cx="11861579" cy="16093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C93A-49C4-4C90-B62F-A3836D38F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50" y="2121408"/>
            <a:ext cx="11362100" cy="40507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91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B890-5116-4C1A-A757-373E14E5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14203-2F96-404F-BE79-77D5FAE9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2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FBB1-98E0-401C-9031-414B8AC0F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2590800"/>
            <a:ext cx="11564116" cy="3954854"/>
          </a:xfrm>
        </p:spPr>
        <p:txBody>
          <a:bodyPr>
            <a:normAutofit fontScale="32500" lnSpcReduction="20000"/>
          </a:bodyPr>
          <a:lstStyle/>
          <a:p>
            <a:endParaRPr lang="en-US" sz="4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8000" dirty="0"/>
              <a:t>(</a:t>
            </a:r>
            <a:r>
              <a:rPr lang="en-US" sz="8000" dirty="0">
                <a:sym typeface="Symbol" panose="05050102010706020507" pitchFamily="18" charset="2"/>
              </a:rPr>
              <a:t>x)(y) (P(x , y)R(x)), (x)(y)P(x , y)</a:t>
            </a:r>
            <a:r>
              <a:rPr lang="en-US" sz="8000" dirty="0"/>
              <a:t>  |</a:t>
            </a:r>
            <a:r>
              <a:rPr lang="it-IT" sz="8000" dirty="0"/>
              <a:t>–  </a:t>
            </a:r>
            <a:r>
              <a:rPr lang="en-US" sz="8000" dirty="0"/>
              <a:t>(</a:t>
            </a:r>
            <a:r>
              <a:rPr lang="el-GR" sz="8000" dirty="0"/>
              <a:t>ꓱ</a:t>
            </a:r>
            <a:r>
              <a:rPr lang="en-US" sz="8000" dirty="0"/>
              <a:t>z)R</a:t>
            </a:r>
            <a:r>
              <a:rPr lang="en-US" sz="7000" dirty="0"/>
              <a:t>(z)</a:t>
            </a:r>
          </a:p>
          <a:p>
            <a:endParaRPr lang="en-US" sz="4500" dirty="0"/>
          </a:p>
          <a:p>
            <a:pPr marL="0" indent="0">
              <a:buNone/>
            </a:pPr>
            <a:r>
              <a:rPr lang="en-US" sz="10000" dirty="0"/>
              <a:t>U</a:t>
            </a:r>
            <a:r>
              <a:rPr lang="en-US" sz="6000" dirty="0"/>
              <a:t>1</a:t>
            </a:r>
            <a:r>
              <a:rPr lang="en-US" sz="8000" dirty="0"/>
              <a:t> </a:t>
            </a:r>
            <a:r>
              <a:rPr lang="en-US" sz="8000" dirty="0">
                <a:sym typeface="Symbol" panose="05050102010706020507" pitchFamily="18" charset="2"/>
              </a:rPr>
              <a:t>  </a:t>
            </a:r>
            <a:r>
              <a:rPr lang="en-US" sz="8000" dirty="0"/>
              <a:t>(</a:t>
            </a:r>
            <a:r>
              <a:rPr lang="en-US" sz="8000" dirty="0">
                <a:sym typeface="Symbol" panose="05050102010706020507" pitchFamily="18" charset="2"/>
              </a:rPr>
              <a:t>x)(y) (P(x , y) R(x))</a:t>
            </a:r>
            <a:r>
              <a:rPr lang="en-US" sz="8000" dirty="0"/>
              <a:t> </a:t>
            </a:r>
          </a:p>
          <a:p>
            <a:pPr marL="0" indent="0">
              <a:buNone/>
            </a:pPr>
            <a:endParaRPr lang="en-US" sz="8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8000" dirty="0">
                <a:sym typeface="Symbol" panose="05050102010706020507" pitchFamily="18" charset="2"/>
              </a:rPr>
              <a:t>U</a:t>
            </a:r>
            <a:r>
              <a:rPr lang="en-US" sz="5000" dirty="0">
                <a:sym typeface="Symbol" panose="05050102010706020507" pitchFamily="18" charset="2"/>
              </a:rPr>
              <a:t>2</a:t>
            </a:r>
            <a:r>
              <a:rPr lang="en-US" sz="8000" dirty="0">
                <a:sym typeface="Symbol" panose="05050102010706020507" pitchFamily="18" charset="2"/>
              </a:rPr>
              <a:t>  (x)(y)P(x , y)</a:t>
            </a:r>
            <a:r>
              <a:rPr lang="en-US" sz="8000" dirty="0"/>
              <a:t>  </a:t>
            </a:r>
          </a:p>
          <a:p>
            <a:pPr marL="0" indent="0">
              <a:buNone/>
            </a:pPr>
            <a:endParaRPr lang="en-US" sz="8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8000" dirty="0">
                <a:sym typeface="Symbol" panose="05050102010706020507" pitchFamily="18" charset="2"/>
              </a:rPr>
              <a:t>V   </a:t>
            </a:r>
            <a:r>
              <a:rPr lang="en-US" sz="8000" dirty="0"/>
              <a:t>(</a:t>
            </a:r>
            <a:r>
              <a:rPr lang="el-GR" sz="8000" dirty="0"/>
              <a:t>ꓱ</a:t>
            </a:r>
            <a:r>
              <a:rPr lang="en-US" sz="8000" dirty="0"/>
              <a:t>z)R(z)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sz="3600" dirty="0"/>
            </a:b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28AD1-9D04-4481-B270-1DBCCC70034F}"/>
              </a:ext>
            </a:extLst>
          </p:cNvPr>
          <p:cNvSpPr txBox="1"/>
          <p:nvPr/>
        </p:nvSpPr>
        <p:spPr>
          <a:xfrm>
            <a:off x="1" y="435429"/>
            <a:ext cx="11985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TREBUIE SĂ </a:t>
            </a:r>
            <a:br>
              <a:rPr lang="en-US" sz="4000" b="1" dirty="0">
                <a:latin typeface="+mj-lt"/>
              </a:rPr>
            </a:br>
            <a:r>
              <a:rPr lang="en-US" sz="4000" b="1" dirty="0">
                <a:latin typeface="+mj-lt"/>
              </a:rPr>
              <a:t>ADUCEM TOATE FORMULELE ȘI NEGAREA CONCLUZIEI LA FORMA CLAUZALĂ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3986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87B01-F69A-43D5-8C86-BFA049F0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2253342"/>
            <a:ext cx="11938141" cy="4247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U</a:t>
            </a:r>
            <a:r>
              <a:rPr lang="en-US" dirty="0"/>
              <a:t>1</a:t>
            </a:r>
            <a:r>
              <a:rPr lang="en-US" sz="3200" dirty="0"/>
              <a:t> </a:t>
            </a:r>
            <a:r>
              <a:rPr lang="en-US" sz="3200" dirty="0">
                <a:sym typeface="Symbol" panose="05050102010706020507" pitchFamily="18" charset="2"/>
              </a:rPr>
              <a:t> </a:t>
            </a:r>
            <a:r>
              <a:rPr lang="en-US" sz="3200" dirty="0"/>
              <a:t>(</a:t>
            </a:r>
            <a:r>
              <a:rPr lang="en-US" sz="3200" dirty="0">
                <a:sym typeface="Symbol" panose="05050102010706020507" pitchFamily="18" charset="2"/>
              </a:rPr>
              <a:t>x)(y) (P(x , y) R(x))</a:t>
            </a:r>
            <a:r>
              <a:rPr lang="en-US" sz="3200" dirty="0"/>
              <a:t> </a:t>
            </a:r>
            <a:endParaRPr lang="en-US" sz="32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200" dirty="0">
                <a:sym typeface="Symbol" panose="05050102010706020507" pitchFamily="18" charset="2"/>
              </a:rPr>
              <a:t>U</a:t>
            </a:r>
            <a:r>
              <a:rPr lang="en-US" sz="2400" dirty="0">
                <a:sym typeface="Symbol" panose="05050102010706020507" pitchFamily="18" charset="2"/>
              </a:rPr>
              <a:t>2</a:t>
            </a:r>
            <a:r>
              <a:rPr lang="en-US" sz="3200" dirty="0">
                <a:sym typeface="Symbol" panose="05050102010706020507" pitchFamily="18" charset="2"/>
              </a:rPr>
              <a:t>  (x)(y)P(x , y)</a:t>
            </a:r>
            <a:r>
              <a:rPr lang="en-US" sz="3200" dirty="0"/>
              <a:t>  </a:t>
            </a:r>
            <a:endParaRPr lang="en-US" sz="32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200" dirty="0">
                <a:sym typeface="Symbol" panose="05050102010706020507" pitchFamily="18" charset="2"/>
              </a:rPr>
              <a:t>V   </a:t>
            </a:r>
            <a:r>
              <a:rPr lang="en-US" sz="3200" dirty="0"/>
              <a:t>(</a:t>
            </a:r>
            <a:r>
              <a:rPr lang="el-GR" sz="3200" dirty="0"/>
              <a:t>ꓱ</a:t>
            </a:r>
            <a:r>
              <a:rPr lang="en-US" sz="3200" dirty="0"/>
              <a:t>z)R(z)</a:t>
            </a:r>
          </a:p>
          <a:p>
            <a:pPr marL="0" indent="0">
              <a:buNone/>
            </a:pPr>
            <a:endParaRPr lang="en-US" sz="32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200" dirty="0">
                <a:sym typeface="Symbol" panose="05050102010706020507" pitchFamily="18" charset="2"/>
              </a:rPr>
              <a:t> P(x , y) R(x)= ?</a:t>
            </a:r>
          </a:p>
          <a:p>
            <a:pPr marL="0" indent="0">
              <a:buNone/>
            </a:pPr>
            <a:r>
              <a:rPr lang="en-US" sz="3200" dirty="0">
                <a:sym typeface="Symbol" panose="05050102010706020507" pitchFamily="18" charset="2"/>
              </a:rPr>
              <a:t> P(x , y) R(x)    P(x , y)  R(x)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3BA30-DF93-43F2-A550-67BA1811B9B5}"/>
              </a:ext>
            </a:extLst>
          </p:cNvPr>
          <p:cNvSpPr txBox="1"/>
          <p:nvPr/>
        </p:nvSpPr>
        <p:spPr>
          <a:xfrm>
            <a:off x="6400800" y="4702628"/>
            <a:ext cx="598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U</a:t>
            </a:r>
            <a:r>
              <a:rPr lang="en-US" sz="2000" dirty="0"/>
              <a:t>1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 </a:t>
            </a:r>
            <a:r>
              <a:rPr lang="en-US" sz="2800" dirty="0"/>
              <a:t>(</a:t>
            </a:r>
            <a:r>
              <a:rPr lang="en-US" sz="2800" dirty="0">
                <a:sym typeface="Symbol" panose="05050102010706020507" pitchFamily="18" charset="2"/>
              </a:rPr>
              <a:t>x)(y)  P(x , y)  R(x)</a:t>
            </a:r>
            <a:r>
              <a:rPr lang="en-US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F7CAF-40CA-4926-B3B3-DC1DEA3EF498}"/>
              </a:ext>
            </a:extLst>
          </p:cNvPr>
          <p:cNvSpPr txBox="1"/>
          <p:nvPr/>
        </p:nvSpPr>
        <p:spPr>
          <a:xfrm>
            <a:off x="0" y="0"/>
            <a:ext cx="114027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PASUL 1: </a:t>
            </a:r>
          </a:p>
          <a:p>
            <a:pPr algn="ctr"/>
            <a:br>
              <a:rPr lang="en-US" b="1" dirty="0">
                <a:latin typeface="+mj-lt"/>
              </a:rPr>
            </a:br>
            <a:r>
              <a:rPr lang="en-US" sz="3200" dirty="0">
                <a:latin typeface="+mj-lt"/>
              </a:rPr>
              <a:t>      </a:t>
            </a:r>
            <a:r>
              <a:rPr lang="en-US" sz="4000" dirty="0">
                <a:latin typeface="+mj-lt"/>
              </a:rPr>
              <a:t>SE INLOCUIESC CONECTIVELE </a:t>
            </a:r>
            <a:r>
              <a:rPr lang="en-US" sz="4000" dirty="0">
                <a:latin typeface="+mj-lt"/>
                <a:sym typeface="Symbol" panose="05050102010706020507" pitchFamily="18" charset="2"/>
              </a:rPr>
              <a:t></a:t>
            </a:r>
            <a:r>
              <a:rPr lang="en-US" sz="4000" dirty="0">
                <a:latin typeface="+mj-lt"/>
              </a:rPr>
              <a:t>, </a:t>
            </a:r>
            <a:r>
              <a:rPr lang="en-US" sz="4000" dirty="0">
                <a:latin typeface="+mj-lt"/>
                <a:sym typeface="Symbol" panose="05050102010706020507" pitchFamily="18" charset="2"/>
              </a:rPr>
              <a:t>  </a:t>
            </a:r>
            <a:r>
              <a:rPr lang="en-US" sz="4000" dirty="0">
                <a:latin typeface="+mj-lt"/>
              </a:rPr>
              <a:t>CU </a:t>
            </a:r>
            <a:r>
              <a:rPr lang="en-US" sz="4000" dirty="0">
                <a:latin typeface="+mj-lt"/>
                <a:sym typeface="Symbol" panose="05050102010706020507" pitchFamily="18" charset="2"/>
              </a:rPr>
              <a:t></a:t>
            </a:r>
            <a:r>
              <a:rPr lang="en-US" sz="4000" dirty="0">
                <a:latin typeface="+mj-lt"/>
              </a:rPr>
              <a:t>, </a:t>
            </a:r>
            <a:r>
              <a:rPr lang="en-US" sz="4000" dirty="0">
                <a:latin typeface="+mj-lt"/>
                <a:sym typeface="Symbol" panose="05050102010706020507" pitchFamily="18" charset="2"/>
              </a:rPr>
              <a:t></a:t>
            </a:r>
            <a:r>
              <a:rPr lang="en-US" sz="4000" dirty="0">
                <a:latin typeface="+mj-lt"/>
              </a:rPr>
              <a:t>, </a:t>
            </a:r>
            <a:r>
              <a:rPr lang="en-US" sz="4000" dirty="0">
                <a:latin typeface="+mj-lt"/>
                <a:sym typeface="Symbol" panose="05050102010706020507" pitchFamily="18" charset="2"/>
              </a:rPr>
              <a:t></a:t>
            </a:r>
            <a:br>
              <a:rPr lang="en-US" sz="2400" dirty="0">
                <a:sym typeface="Symbol" panose="05050102010706020507" pitchFamily="18" charset="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4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44000-6346-4894-B34A-81D732BCF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657" y="3429000"/>
            <a:ext cx="11661288" cy="3429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U</a:t>
            </a:r>
            <a:r>
              <a:rPr lang="en-US" sz="1800" dirty="0">
                <a:solidFill>
                  <a:schemeClr val="tx1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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x)(y)  P(x , y)  R(x)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U</a:t>
            </a:r>
            <a:r>
              <a:rPr lang="en-US" sz="18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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 (x)(y)P(x , y)</a:t>
            </a:r>
            <a:r>
              <a:rPr lang="en-US" sz="2800" dirty="0">
                <a:solidFill>
                  <a:schemeClr val="tx1"/>
                </a:solidFill>
              </a:rPr>
              <a:t>  </a:t>
            </a:r>
            <a:endParaRPr lang="en-US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V</a:t>
            </a:r>
            <a:r>
              <a:rPr lang="en-US" sz="2800" dirty="0">
                <a:sym typeface="Symbol" panose="05050102010706020507" pitchFamily="18" charset="2"/>
              </a:rPr>
              <a:t> 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  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l-GR" sz="2800" dirty="0">
                <a:solidFill>
                  <a:schemeClr val="tx1"/>
                </a:solidFill>
              </a:rPr>
              <a:t>ꓱ</a:t>
            </a:r>
            <a:r>
              <a:rPr lang="en-US" sz="2800" dirty="0">
                <a:solidFill>
                  <a:schemeClr val="tx1"/>
                </a:solidFill>
              </a:rPr>
              <a:t>z)R(z)</a:t>
            </a:r>
            <a:endParaRPr lang="en-US" sz="2400" dirty="0">
              <a:sym typeface="Symbol" panose="05050102010706020507" pitchFamily="18" charset="2"/>
            </a:endParaRPr>
          </a:p>
          <a:p>
            <a:r>
              <a:rPr lang="en-US" sz="3600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sz="3600" dirty="0">
                <a:solidFill>
                  <a:schemeClr val="tx1"/>
                </a:solidFill>
              </a:rPr>
              <a:t>(</a:t>
            </a:r>
            <a:r>
              <a:rPr lang="el-GR" sz="3600" dirty="0">
                <a:solidFill>
                  <a:schemeClr val="tx1"/>
                </a:solidFill>
              </a:rPr>
              <a:t>ꓱ</a:t>
            </a:r>
            <a:r>
              <a:rPr lang="en-US" sz="3600" dirty="0">
                <a:solidFill>
                  <a:schemeClr val="tx1"/>
                </a:solidFill>
              </a:rPr>
              <a:t>z)R</a:t>
            </a:r>
            <a:r>
              <a:rPr lang="en-US" sz="2400" dirty="0">
                <a:solidFill>
                  <a:schemeClr val="tx1"/>
                </a:solidFill>
              </a:rPr>
              <a:t>(z)</a:t>
            </a:r>
            <a:r>
              <a:rPr lang="en-US" sz="3600" dirty="0">
                <a:sym typeface="Symbol" panose="05050102010706020507" pitchFamily="18" charset="2"/>
              </a:rPr>
              <a:t> </a:t>
            </a:r>
            <a:r>
              <a:rPr lang="en-US" sz="3600" dirty="0">
                <a:solidFill>
                  <a:schemeClr val="tx1"/>
                </a:solidFill>
                <a:sym typeface="Symbol" panose="05050102010706020507" pitchFamily="18" charset="2"/>
              </a:rPr>
              <a:t> ?</a:t>
            </a:r>
          </a:p>
          <a:p>
            <a:r>
              <a:rPr 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sz="3200" dirty="0">
                <a:solidFill>
                  <a:schemeClr val="tx1"/>
                </a:solidFill>
              </a:rPr>
              <a:t>(</a:t>
            </a:r>
            <a:r>
              <a:rPr lang="el-GR" sz="3200" dirty="0">
                <a:solidFill>
                  <a:schemeClr val="tx1"/>
                </a:solidFill>
              </a:rPr>
              <a:t>ꓱ</a:t>
            </a:r>
            <a:r>
              <a:rPr lang="en-US" sz="3200" dirty="0">
                <a:solidFill>
                  <a:schemeClr val="tx1"/>
                </a:solidFill>
              </a:rPr>
              <a:t>z)R</a:t>
            </a:r>
            <a:r>
              <a:rPr lang="en-US" dirty="0">
                <a:solidFill>
                  <a:schemeClr val="tx1"/>
                </a:solidFill>
              </a:rPr>
              <a:t>(z)</a:t>
            </a:r>
            <a:r>
              <a:rPr lang="en-US" sz="3200" dirty="0">
                <a:sym typeface="Symbol" panose="05050102010706020507" pitchFamily="18" charset="2"/>
              </a:rPr>
              <a:t>  </a:t>
            </a:r>
            <a:r>
              <a:rPr lang="en-US" sz="3200" dirty="0">
                <a:solidFill>
                  <a:schemeClr val="tx1"/>
                </a:solidFill>
              </a:rPr>
              <a:t>(</a:t>
            </a:r>
            <a:r>
              <a:rPr lang="en-US" sz="3200" dirty="0">
                <a:sym typeface="Symbol" panose="05050102010706020507" pitchFamily="18" charset="2"/>
              </a:rPr>
              <a:t> </a:t>
            </a:r>
            <a:r>
              <a:rPr lang="en-US" sz="3200" dirty="0">
                <a:solidFill>
                  <a:schemeClr val="tx1"/>
                </a:solidFill>
              </a:rPr>
              <a:t>z)</a:t>
            </a:r>
            <a:r>
              <a:rPr 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  </a:t>
            </a:r>
            <a:r>
              <a:rPr lang="en-US" sz="3200" dirty="0">
                <a:solidFill>
                  <a:schemeClr val="tx1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(z)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3FE4D-9D28-44E0-B4AA-A0D930705214}"/>
              </a:ext>
            </a:extLst>
          </p:cNvPr>
          <p:cNvSpPr txBox="1"/>
          <p:nvPr/>
        </p:nvSpPr>
        <p:spPr>
          <a:xfrm>
            <a:off x="6574970" y="5263824"/>
            <a:ext cx="39297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ym typeface="Symbol" panose="05050102010706020507" pitchFamily="18" charset="2"/>
              </a:rPr>
              <a:t>V  </a:t>
            </a:r>
            <a:r>
              <a:rPr lang="en-US" sz="3200" dirty="0"/>
              <a:t>(</a:t>
            </a:r>
            <a:r>
              <a:rPr lang="en-US" sz="3200" dirty="0">
                <a:sym typeface="Symbol" panose="05050102010706020507" pitchFamily="18" charset="2"/>
              </a:rPr>
              <a:t> </a:t>
            </a:r>
            <a:r>
              <a:rPr lang="en-US" sz="3200" dirty="0"/>
              <a:t>z)</a:t>
            </a:r>
            <a:r>
              <a:rPr lang="en-US" sz="3200" dirty="0">
                <a:sym typeface="Symbol" panose="05050102010706020507" pitchFamily="18" charset="2"/>
              </a:rPr>
              <a:t>  </a:t>
            </a:r>
            <a:r>
              <a:rPr lang="en-US" sz="3200" dirty="0"/>
              <a:t>R(z)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A4952-F760-4D05-9594-B3D77A811E40}"/>
              </a:ext>
            </a:extLst>
          </p:cNvPr>
          <p:cNvSpPr txBox="1"/>
          <p:nvPr/>
        </p:nvSpPr>
        <p:spPr>
          <a:xfrm>
            <a:off x="0" y="348343"/>
            <a:ext cx="11876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latin typeface="+mj-lt"/>
              </a:rPr>
              <a:t>PASUL 2: </a:t>
            </a:r>
          </a:p>
          <a:p>
            <a:pPr algn="ctr"/>
            <a:r>
              <a:rPr lang="it-IT" sz="4000" b="1" dirty="0">
                <a:latin typeface="+mj-lt"/>
              </a:rPr>
              <a:t>SE APLICA LEGILE LUI DE MORGAN ASTFEL INCAT CUANTIFICATORII SA NU FIE PRECEDATI DE NEGATIE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020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225A-2AC5-4B3C-AC0E-BD6195FF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4000" dirty="0"/>
              <a:t>U</a:t>
            </a:r>
            <a:r>
              <a:rPr lang="en-US" sz="2800" dirty="0"/>
              <a:t>1</a:t>
            </a:r>
            <a:r>
              <a:rPr lang="en-US" sz="4000" dirty="0"/>
              <a:t> </a:t>
            </a:r>
            <a:r>
              <a:rPr lang="en-US" sz="4000" dirty="0">
                <a:sym typeface="Symbol" panose="05050102010706020507" pitchFamily="18" charset="2"/>
              </a:rPr>
              <a:t> </a:t>
            </a:r>
            <a:r>
              <a:rPr lang="en-US" sz="4000" dirty="0"/>
              <a:t>(</a:t>
            </a:r>
            <a:r>
              <a:rPr lang="en-US" sz="4000" dirty="0">
                <a:sym typeface="Symbol" panose="05050102010706020507" pitchFamily="18" charset="2"/>
              </a:rPr>
              <a:t>x)(y)  P(x , y)  R(x)</a:t>
            </a:r>
            <a:r>
              <a:rPr lang="en-US" sz="4000" dirty="0"/>
              <a:t> </a:t>
            </a:r>
          </a:p>
          <a:p>
            <a:endParaRPr lang="en-US" sz="4000" dirty="0"/>
          </a:p>
          <a:p>
            <a:r>
              <a:rPr lang="en-US" sz="4000" dirty="0">
                <a:sym typeface="Symbol" panose="05050102010706020507" pitchFamily="18" charset="2"/>
              </a:rPr>
              <a:t>U</a:t>
            </a:r>
            <a:r>
              <a:rPr lang="en-US" sz="2800" dirty="0">
                <a:sym typeface="Symbol" panose="05050102010706020507" pitchFamily="18" charset="2"/>
              </a:rPr>
              <a:t>2</a:t>
            </a:r>
            <a:r>
              <a:rPr lang="en-US" sz="4000" dirty="0">
                <a:sym typeface="Symbol" panose="05050102010706020507" pitchFamily="18" charset="2"/>
              </a:rPr>
              <a:t>  (x)(y)P(x , y)</a:t>
            </a:r>
            <a:r>
              <a:rPr lang="en-US" sz="4000" dirty="0"/>
              <a:t>  </a:t>
            </a:r>
          </a:p>
          <a:p>
            <a:endParaRPr lang="en-US" sz="4000" dirty="0">
              <a:sym typeface="Symbol" panose="05050102010706020507" pitchFamily="18" charset="2"/>
            </a:endParaRPr>
          </a:p>
          <a:p>
            <a:r>
              <a:rPr lang="en-US" sz="4000" dirty="0">
                <a:sym typeface="Symbol" panose="05050102010706020507" pitchFamily="18" charset="2"/>
              </a:rPr>
              <a:t>V  </a:t>
            </a:r>
            <a:r>
              <a:rPr lang="en-US" sz="4000" dirty="0"/>
              <a:t>(</a:t>
            </a:r>
            <a:r>
              <a:rPr lang="en-US" sz="4000" dirty="0">
                <a:sym typeface="Symbol" panose="05050102010706020507" pitchFamily="18" charset="2"/>
              </a:rPr>
              <a:t> </a:t>
            </a:r>
            <a:r>
              <a:rPr lang="en-US" sz="4000" dirty="0"/>
              <a:t>z)</a:t>
            </a:r>
            <a:r>
              <a:rPr lang="en-US" sz="4000" dirty="0">
                <a:sym typeface="Symbol" panose="05050102010706020507" pitchFamily="18" charset="2"/>
              </a:rPr>
              <a:t>  </a:t>
            </a:r>
            <a:r>
              <a:rPr lang="en-US" sz="4000" dirty="0"/>
              <a:t>R(z</a:t>
            </a:r>
            <a:r>
              <a:rPr lang="en-US" sz="4400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CAFBB-0F41-449E-A86D-CA980D70791A}"/>
              </a:ext>
            </a:extLst>
          </p:cNvPr>
          <p:cNvSpPr txBox="1"/>
          <p:nvPr/>
        </p:nvSpPr>
        <p:spPr>
          <a:xfrm>
            <a:off x="0" y="262309"/>
            <a:ext cx="119089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it-IT" sz="4000" b="1" dirty="0"/>
            </a:br>
            <a:r>
              <a:rPr lang="it-IT" sz="4000" b="1" dirty="0"/>
              <a:t>SE REDENUMESC VARIABILELE LEGATE ASTFEL INCAT ELE SA FIE DISTINCTE</a:t>
            </a:r>
            <a:endParaRPr lang="en-US" sz="4000" b="1" dirty="0"/>
          </a:p>
          <a:p>
            <a:pPr algn="ctr"/>
            <a:endParaRPr lang="en-US" sz="4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64EF63-321A-4BB6-98A5-E092CDF991C5}"/>
              </a:ext>
            </a:extLst>
          </p:cNvPr>
          <p:cNvSpPr txBox="1"/>
          <p:nvPr/>
        </p:nvSpPr>
        <p:spPr>
          <a:xfrm>
            <a:off x="3189515" y="262309"/>
            <a:ext cx="457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latin typeface="+mj-lt"/>
              </a:rPr>
              <a:t>   PASUL 3: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326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6CC5-4741-44B7-9083-96B58BF7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484631"/>
            <a:ext cx="11876314" cy="2160597"/>
          </a:xfrm>
        </p:spPr>
        <p:txBody>
          <a:bodyPr>
            <a:normAutofit/>
          </a:bodyPr>
          <a:lstStyle/>
          <a:p>
            <a:r>
              <a:rPr lang="it-IT" sz="3200" b="1" dirty="0"/>
              <a:t> Se utilizeaza echivalentele logice care reprezinta legile de extragere a cuantificatorilor in fata formulei</a:t>
            </a:r>
            <a:br>
              <a:rPr lang="it-IT" sz="3200" b="1" dirty="0"/>
            </a:br>
            <a:r>
              <a:rPr lang="it-IT" sz="3200" b="1" dirty="0"/>
              <a:t>Se ajunge la forma normala prenexa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63362-F069-4B71-80BB-3B9499F57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287" y="2645229"/>
                <a:ext cx="10583962" cy="3559627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54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5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𝑈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  <m:sup>
                        <m:r>
                          <a:rPr lang="en-US" sz="5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sz="5400" dirty="0">
                    <a:sym typeface="Symbol" panose="05050102010706020507" pitchFamily="18" charset="2"/>
                  </a:rPr>
                  <a:t>= </a:t>
                </a:r>
                <a:r>
                  <a:rPr lang="en-US" sz="5400" dirty="0"/>
                  <a:t>(</a:t>
                </a:r>
                <a:r>
                  <a:rPr lang="en-US" sz="5400" dirty="0">
                    <a:sym typeface="Symbol" panose="05050102010706020507" pitchFamily="18" charset="2"/>
                  </a:rPr>
                  <a:t>x)(y)  P(x , y)  R(x)</a:t>
                </a:r>
                <a:r>
                  <a:rPr lang="en-US" sz="5400" dirty="0"/>
                  <a:t> </a:t>
                </a:r>
              </a:p>
              <a:p>
                <a:endParaRPr lang="en-US" sz="3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80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4800" i="1" dirty="0"/>
                          <m:t>U</m:t>
                        </m:r>
                        <m:r>
                          <m:rPr>
                            <m:nor/>
                          </m:rPr>
                          <a:rPr lang="en-US" sz="4000" i="1" dirty="0"/>
                          <m:t>2</m:t>
                        </m:r>
                      </m:e>
                      <m:sup>
                        <m:r>
                          <a:rPr lang="en-US" sz="4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sz="6600" dirty="0">
                    <a:sym typeface="Symbol" panose="05050102010706020507" pitchFamily="18" charset="2"/>
                  </a:rPr>
                  <a:t> </a:t>
                </a:r>
                <a:r>
                  <a:rPr lang="en-US" sz="4800" dirty="0">
                    <a:sym typeface="Symbol" panose="05050102010706020507" pitchFamily="18" charset="2"/>
                  </a:rPr>
                  <a:t>= (x)(y)P(x , y)</a:t>
                </a:r>
                <a:r>
                  <a:rPr lang="en-US" sz="4800" dirty="0"/>
                  <a:t> </a:t>
                </a:r>
                <a:r>
                  <a:rPr lang="en-US" sz="4400" dirty="0"/>
                  <a:t> </a:t>
                </a:r>
                <a:endParaRPr lang="en-US" sz="3600" dirty="0"/>
              </a:p>
              <a:p>
                <a:endParaRPr lang="en-US" sz="4800" dirty="0"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4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sz="4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p>
                        <m:r>
                          <a:rPr lang="en-US" sz="4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sz="4800" dirty="0"/>
                  <a:t>=</a:t>
                </a:r>
                <a:r>
                  <a:rPr lang="en-US" sz="4800" dirty="0">
                    <a:sym typeface="Symbol" panose="05050102010706020507" pitchFamily="18" charset="2"/>
                  </a:rPr>
                  <a:t> </a:t>
                </a:r>
                <a:r>
                  <a:rPr lang="en-US" sz="4800" dirty="0"/>
                  <a:t>(</a:t>
                </a:r>
                <a:r>
                  <a:rPr lang="en-US" sz="4800" dirty="0">
                    <a:sym typeface="Symbol" panose="05050102010706020507" pitchFamily="18" charset="2"/>
                  </a:rPr>
                  <a:t> </a:t>
                </a:r>
                <a:r>
                  <a:rPr lang="en-US" sz="4800" dirty="0"/>
                  <a:t>z)</a:t>
                </a:r>
                <a:r>
                  <a:rPr lang="en-US" sz="4800" dirty="0">
                    <a:sym typeface="Symbol" panose="05050102010706020507" pitchFamily="18" charset="2"/>
                  </a:rPr>
                  <a:t>  </a:t>
                </a:r>
                <a:r>
                  <a:rPr lang="en-US" sz="4800" dirty="0"/>
                  <a:t>R(z)</a:t>
                </a:r>
              </a:p>
              <a:p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63362-F069-4B71-80BB-3B9499F57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287" y="2645229"/>
                <a:ext cx="10583962" cy="3559627"/>
              </a:xfrm>
              <a:blipFill>
                <a:blip r:embed="rId2"/>
                <a:stretch>
                  <a:fillRect t="-10445" b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E9343A5-F4E4-4D59-A7DA-0E6711AFB069}"/>
              </a:ext>
            </a:extLst>
          </p:cNvPr>
          <p:cNvSpPr txBox="1"/>
          <p:nvPr/>
        </p:nvSpPr>
        <p:spPr>
          <a:xfrm>
            <a:off x="1525" y="68369"/>
            <a:ext cx="1166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PASUL 4</a:t>
            </a:r>
          </a:p>
        </p:txBody>
      </p:sp>
    </p:spTree>
    <p:extLst>
      <p:ext uri="{BB962C8B-B14F-4D97-AF65-F5344CB8AC3E}">
        <p14:creationId xmlns:p14="http://schemas.microsoft.com/office/powerpoint/2010/main" val="34367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88ED-DA22-42BD-874E-B8F1DBAD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484631"/>
            <a:ext cx="11593285" cy="2215025"/>
          </a:xfrm>
        </p:spPr>
        <p:txBody>
          <a:bodyPr>
            <a:noAutofit/>
          </a:bodyPr>
          <a:lstStyle/>
          <a:p>
            <a:r>
              <a:rPr lang="en-US" sz="3600" b="1" dirty="0"/>
              <a:t>Se </a:t>
            </a:r>
            <a:r>
              <a:rPr lang="en-US" sz="3600" b="1" dirty="0" err="1"/>
              <a:t>elimina</a:t>
            </a:r>
            <a:r>
              <a:rPr lang="en-US" sz="3600" b="1" dirty="0"/>
              <a:t> </a:t>
            </a:r>
            <a:r>
              <a:rPr lang="en-US" sz="3600" b="1" dirty="0" err="1"/>
              <a:t>cuantificatorul</a:t>
            </a:r>
            <a:r>
              <a:rPr lang="en-US" sz="3600" b="1" dirty="0"/>
              <a:t> existential. Se </a:t>
            </a:r>
            <a:r>
              <a:rPr lang="en-US" sz="3600" b="1" dirty="0" err="1"/>
              <a:t>ajunge</a:t>
            </a:r>
            <a:r>
              <a:rPr lang="en-US" sz="3600" b="1" dirty="0"/>
              <a:t> la forma </a:t>
            </a:r>
            <a:r>
              <a:rPr lang="en-US" sz="3600" b="1" dirty="0" err="1"/>
              <a:t>normala</a:t>
            </a:r>
            <a:r>
              <a:rPr lang="en-US" sz="3600" b="1" dirty="0"/>
              <a:t> </a:t>
            </a:r>
            <a:r>
              <a:rPr lang="en-US" sz="3600" b="1" dirty="0" err="1"/>
              <a:t>Skolem</a:t>
            </a:r>
            <a:r>
              <a:rPr lang="en-US" sz="3600" b="1" dirty="0"/>
              <a:t> </a:t>
            </a:r>
            <a:r>
              <a:rPr lang="en-US" sz="3600" b="1" dirty="0" err="1"/>
              <a:t>si</a:t>
            </a:r>
            <a:r>
              <a:rPr lang="en-US" sz="3600" b="1" dirty="0"/>
              <a:t> se </a:t>
            </a:r>
            <a:r>
              <a:rPr lang="en-US" sz="3600" b="1" dirty="0" err="1"/>
              <a:t>pastreaza</a:t>
            </a:r>
            <a:r>
              <a:rPr lang="en-US" sz="3600" b="1" dirty="0"/>
              <a:t> </a:t>
            </a:r>
            <a:r>
              <a:rPr lang="en-US" sz="3600" b="1" dirty="0" err="1"/>
              <a:t>doar</a:t>
            </a:r>
            <a:r>
              <a:rPr lang="en-US" sz="3600" b="1" dirty="0"/>
              <a:t> </a:t>
            </a:r>
            <a:r>
              <a:rPr lang="en-US" sz="3600" b="1" dirty="0" err="1"/>
              <a:t>inconsistenta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25F86-5991-43BA-8E37-8B2B71575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229" y="2939143"/>
                <a:ext cx="11758788" cy="336095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54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5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𝑈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sup>
                    </m:sSup>
                    <m:r>
                      <a:rPr lang="en-US" sz="5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4400" dirty="0">
                    <a:sym typeface="Symbol" panose="05050102010706020507" pitchFamily="18" charset="2"/>
                  </a:rPr>
                  <a:t>= </a:t>
                </a:r>
                <a:r>
                  <a:rPr lang="en-US" sz="4400" dirty="0"/>
                  <a:t>(</a:t>
                </a:r>
                <a:r>
                  <a:rPr lang="en-US" sz="4400" dirty="0">
                    <a:sym typeface="Symbol" panose="05050102010706020507" pitchFamily="18" charset="2"/>
                  </a:rPr>
                  <a:t>x)(y)  P(x , y)  R(x)</a:t>
                </a:r>
                <a:r>
                  <a:rPr lang="en-US" sz="4400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72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4400" i="1" dirty="0"/>
                          <m:t>U</m:t>
                        </m:r>
                        <m:r>
                          <m:rPr>
                            <m:nor/>
                          </m:rPr>
                          <a:rPr lang="en-US" sz="3600" i="1" dirty="0"/>
                          <m:t>2</m:t>
                        </m:r>
                      </m:e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sz="4400" dirty="0">
                    <a:sym typeface="Symbol" panose="05050102010706020507" pitchFamily="18" charset="2"/>
                  </a:rPr>
                  <a:t> = (x)(y)P(x , y)</a:t>
                </a:r>
                <a:r>
                  <a:rPr lang="en-US" sz="4400" dirty="0"/>
                  <a:t>  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sz="4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p>
                        <m:r>
                          <a:rPr lang="en-US" sz="4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sup>
                    </m:sSup>
                    <m:r>
                      <a:rPr lang="en-US" sz="4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4400" dirty="0"/>
                  <a:t>=</a:t>
                </a:r>
                <a:r>
                  <a:rPr lang="en-US" sz="4400" dirty="0">
                    <a:sym typeface="Symbol" panose="05050102010706020507" pitchFamily="18" charset="2"/>
                  </a:rPr>
                  <a:t> </a:t>
                </a:r>
                <a:r>
                  <a:rPr lang="en-US" sz="4400" dirty="0"/>
                  <a:t>(</a:t>
                </a:r>
                <a:r>
                  <a:rPr lang="en-US" sz="4400" dirty="0">
                    <a:sym typeface="Symbol" panose="05050102010706020507" pitchFamily="18" charset="2"/>
                  </a:rPr>
                  <a:t> </a:t>
                </a:r>
                <a:r>
                  <a:rPr lang="en-US" sz="4400" dirty="0"/>
                  <a:t>z)</a:t>
                </a:r>
                <a:r>
                  <a:rPr lang="en-US" sz="4400" dirty="0">
                    <a:sym typeface="Symbol" panose="05050102010706020507" pitchFamily="18" charset="2"/>
                  </a:rPr>
                  <a:t>  </a:t>
                </a:r>
                <a:r>
                  <a:rPr lang="en-US" sz="4400" dirty="0"/>
                  <a:t>R(z)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25F86-5991-43BA-8E37-8B2B71575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229" y="2939143"/>
                <a:ext cx="11758788" cy="3360952"/>
              </a:xfrm>
              <a:blipFill>
                <a:blip r:embed="rId2"/>
                <a:stretch>
                  <a:fillRect t="-2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040CF4D-33F7-49E1-8E32-EC60391BD8A0}"/>
              </a:ext>
            </a:extLst>
          </p:cNvPr>
          <p:cNvSpPr txBox="1"/>
          <p:nvPr/>
        </p:nvSpPr>
        <p:spPr>
          <a:xfrm>
            <a:off x="849086" y="-1"/>
            <a:ext cx="10047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PASUL 5: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453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4768-9D79-4468-96A0-321547BE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" y="1825085"/>
            <a:ext cx="11911191" cy="36294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 </a:t>
            </a:r>
            <a:r>
              <a:rPr lang="en-US" b="1" dirty="0" err="1"/>
              <a:t>elimina</a:t>
            </a:r>
            <a:r>
              <a:rPr lang="en-US" b="1" dirty="0"/>
              <a:t> </a:t>
            </a:r>
            <a:r>
              <a:rPr lang="en-US" b="1" dirty="0" err="1"/>
              <a:t>cuntificatorul</a:t>
            </a:r>
            <a:r>
              <a:rPr lang="en-US" b="1" dirty="0"/>
              <a:t> universal. Se </a:t>
            </a:r>
            <a:r>
              <a:rPr lang="en-US" b="1" dirty="0" err="1"/>
              <a:t>obtine</a:t>
            </a:r>
            <a:r>
              <a:rPr lang="en-US" b="1" dirty="0"/>
              <a:t> forma </a:t>
            </a:r>
            <a:r>
              <a:rPr lang="en-US" b="1" dirty="0" err="1"/>
              <a:t>normala</a:t>
            </a:r>
            <a:r>
              <a:rPr lang="en-US" b="1" dirty="0"/>
              <a:t> </a:t>
            </a:r>
            <a:r>
              <a:rPr lang="en-US" b="1" dirty="0" err="1"/>
              <a:t>Skolem</a:t>
            </a:r>
            <a:r>
              <a:rPr lang="en-US" b="1" dirty="0"/>
              <a:t> </a:t>
            </a:r>
            <a:r>
              <a:rPr lang="en-US" b="1" dirty="0" err="1"/>
              <a:t>fara</a:t>
            </a:r>
            <a:r>
              <a:rPr lang="en-US" b="1" dirty="0"/>
              <a:t> </a:t>
            </a:r>
            <a:r>
              <a:rPr lang="en-US" b="1" dirty="0" err="1"/>
              <a:t>cuantificatori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1F89A7-2982-4E7F-A8D5-D435CCDA67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3724" y="2188029"/>
                <a:ext cx="12155115" cy="4321628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5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5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𝑈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3200" dirty="0">
                    <a:sym typeface="Symbol" panose="05050102010706020507" pitchFamily="18" charset="2"/>
                  </a:rPr>
                  <a:t>= </a:t>
                </a:r>
                <a:r>
                  <a:rPr lang="en-US" sz="3200" dirty="0"/>
                  <a:t>(</a:t>
                </a:r>
                <a:r>
                  <a:rPr lang="en-US" sz="3200" dirty="0">
                    <a:sym typeface="Symbol" panose="05050102010706020507" pitchFamily="18" charset="2"/>
                  </a:rPr>
                  <a:t>x)(y)  P(x , y) R(x)</a:t>
                </a:r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65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900" i="1" dirty="0"/>
                          <m:t>U</m:t>
                        </m:r>
                        <m:r>
                          <m:rPr>
                            <m:nor/>
                          </m:rPr>
                          <a:rPr lang="en-US" sz="3000" i="1" dirty="0"/>
                          <m:t>2</m:t>
                        </m:r>
                      </m:e>
                      <m:sup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sz="3000" dirty="0">
                    <a:sym typeface="Symbol" panose="05050102010706020507" pitchFamily="18" charset="2"/>
                  </a:rPr>
                  <a:t> = (x)(y)P(x , y)</a:t>
                </a:r>
                <a:r>
                  <a:rPr lang="en-US" sz="3000" dirty="0"/>
                  <a:t>              </a:t>
                </a:r>
                <a:r>
                  <a:rPr lang="en-US" sz="3200" dirty="0"/>
                  <a:t> 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3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43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sz="43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p>
                        <m:r>
                          <a:rPr lang="en-US" sz="43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sup>
                    </m:sSup>
                    <m:r>
                      <a:rPr lang="en-US" sz="43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4300" dirty="0">
                    <a:sym typeface="Symbol" panose="05050102010706020507" pitchFamily="18" charset="2"/>
                  </a:rPr>
                  <a:t>= </a:t>
                </a:r>
                <a:r>
                  <a:rPr lang="en-US" sz="4300" dirty="0"/>
                  <a:t>(</a:t>
                </a:r>
                <a:r>
                  <a:rPr lang="en-US" sz="4300" dirty="0">
                    <a:sym typeface="Symbol" panose="05050102010706020507" pitchFamily="18" charset="2"/>
                  </a:rPr>
                  <a:t> </a:t>
                </a:r>
                <a:r>
                  <a:rPr lang="en-US" sz="4300" dirty="0"/>
                  <a:t>z)</a:t>
                </a:r>
                <a:r>
                  <a:rPr lang="en-US" sz="4300" dirty="0">
                    <a:sym typeface="Symbol" panose="05050102010706020507" pitchFamily="18" charset="2"/>
                  </a:rPr>
                  <a:t>  </a:t>
                </a:r>
                <a:r>
                  <a:rPr lang="en-US" sz="4300" dirty="0"/>
                  <a:t>R(z)</a:t>
                </a:r>
              </a:p>
              <a:p>
                <a:endParaRPr lang="en-US" sz="3200" dirty="0">
                  <a:sym typeface="Symbol" panose="05050102010706020507" pitchFamily="18" charset="2"/>
                </a:endParaRPr>
              </a:p>
              <a:p>
                <a:endParaRPr lang="en-US" sz="3200" dirty="0">
                  <a:sym typeface="Symbol" panose="05050102010706020507" pitchFamily="18" charset="2"/>
                </a:endParaRPr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1F89A7-2982-4E7F-A8D5-D435CCDA6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724" y="2188029"/>
                <a:ext cx="12155115" cy="4321628"/>
              </a:xfrm>
              <a:blipFill>
                <a:blip r:embed="rId2"/>
                <a:stretch>
                  <a:fillRect b="-4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0E3CC1-0235-4FF6-B5AB-06937FD9C9AE}"/>
                  </a:ext>
                </a:extLst>
              </p:cNvPr>
              <p:cNvSpPr txBox="1"/>
              <p:nvPr/>
            </p:nvSpPr>
            <p:spPr>
              <a:xfrm>
                <a:off x="6281057" y="3167742"/>
                <a:ext cx="5717219" cy="904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5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𝑈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ym typeface="Symbol" panose="05050102010706020507" pitchFamily="18" charset="2"/>
                  </a:rPr>
                  <a:t>=  P(x , y)  R(x)</a:t>
                </a:r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0E3CC1-0235-4FF6-B5AB-06937FD9C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057" y="3167742"/>
                <a:ext cx="5717219" cy="904222"/>
              </a:xfrm>
              <a:prstGeom prst="rect">
                <a:avLst/>
              </a:prstGeom>
              <a:blipFill>
                <a:blip r:embed="rId3"/>
                <a:stretch>
                  <a:fillRect l="-2665" b="-14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AE8B3C-2336-4C30-892C-8D64B1AC0538}"/>
                  </a:ext>
                </a:extLst>
              </p:cNvPr>
              <p:cNvSpPr txBox="1"/>
              <p:nvPr/>
            </p:nvSpPr>
            <p:spPr>
              <a:xfrm>
                <a:off x="6096000" y="4353385"/>
                <a:ext cx="3918857" cy="108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6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4000" i="1" dirty="0"/>
                          <m:t>U</m:t>
                        </m:r>
                        <m:r>
                          <m:rPr>
                            <m:nor/>
                          </m:rPr>
                          <a:rPr lang="en-US" sz="3200" i="1" dirty="0"/>
                          <m:t>2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3200" dirty="0">
                    <a:sym typeface="Symbol" panose="05050102010706020507" pitchFamily="18" charset="2"/>
                  </a:rPr>
                  <a:t> = P(x , y)</a:t>
                </a:r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AE8B3C-2336-4C30-892C-8D64B1AC0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53385"/>
                <a:ext cx="3918857" cy="1084592"/>
              </a:xfrm>
              <a:prstGeom prst="rect">
                <a:avLst/>
              </a:prstGeom>
              <a:blipFill>
                <a:blip r:embed="rId4"/>
                <a:stretch>
                  <a:fillRect l="-3888" b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7AC785-AA40-405B-950A-FD24AD9FCA28}"/>
                  </a:ext>
                </a:extLst>
              </p:cNvPr>
              <p:cNvSpPr txBox="1"/>
              <p:nvPr/>
            </p:nvSpPr>
            <p:spPr>
              <a:xfrm>
                <a:off x="6096001" y="5800920"/>
                <a:ext cx="4288972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𝑆𝑞</m:t>
                        </m:r>
                      </m:sup>
                    </m:sSup>
                    <m:r>
                      <a:rPr lang="en-US" sz="36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3600" dirty="0">
                    <a:sym typeface="Symbol" panose="05050102010706020507" pitchFamily="18" charset="2"/>
                  </a:rPr>
                  <a:t>=  R(z)</a:t>
                </a:r>
                <a:endParaRPr lang="en-US" sz="3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7AC785-AA40-405B-950A-FD24AD9FC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5800920"/>
                <a:ext cx="4288972" cy="648191"/>
              </a:xfrm>
              <a:prstGeom prst="rect">
                <a:avLst/>
              </a:prstGeom>
              <a:blipFill>
                <a:blip r:embed="rId5"/>
                <a:stretch>
                  <a:fillRect l="-4261" t="-16038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101D86B-9CFE-49FE-A89F-9C25F567836E}"/>
              </a:ext>
            </a:extLst>
          </p:cNvPr>
          <p:cNvSpPr txBox="1"/>
          <p:nvPr/>
        </p:nvSpPr>
        <p:spPr>
          <a:xfrm>
            <a:off x="3113314" y="141514"/>
            <a:ext cx="5889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PASUL 6: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169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4511-F424-4367-937E-FD865EA4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84632"/>
            <a:ext cx="11212286" cy="160934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Se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distributivitatea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 </a:t>
            </a:r>
            <a:r>
              <a:rPr lang="en-US" dirty="0"/>
              <a:t>fata de 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/>
              <a:t> Se </a:t>
            </a:r>
            <a:r>
              <a:rPr lang="en-US" dirty="0" err="1"/>
              <a:t>obtine</a:t>
            </a:r>
            <a:r>
              <a:rPr lang="en-US" dirty="0"/>
              <a:t> forma </a:t>
            </a:r>
            <a:r>
              <a:rPr lang="en-US" dirty="0" err="1"/>
              <a:t>normala</a:t>
            </a:r>
            <a:r>
              <a:rPr lang="en-US" dirty="0"/>
              <a:t> </a:t>
            </a:r>
            <a:r>
              <a:rPr lang="en-US" dirty="0" err="1"/>
              <a:t>clauzala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B82FE-67A2-4E17-874D-B431D9B68A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033" y="2685588"/>
                <a:ext cx="11833934" cy="3873962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US" sz="4000" baseline="-25000" dirty="0"/>
                          <m:t>c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:r>
                  <a:rPr lang="en-US" sz="4000" dirty="0">
                    <a:sym typeface="Symbol" panose="05050102010706020507" pitchFamily="18" charset="2"/>
                  </a:rPr>
                  <a:t>=  P(x , y)  R(x) =  P(x , y)  R(x)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US" sz="4000" baseline="-25000" dirty="0"/>
                          <m:t>2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:r>
                  <a:rPr lang="en-US" sz="4000" dirty="0">
                    <a:sym typeface="Symbol" panose="05050102010706020507" pitchFamily="18" charset="2"/>
                  </a:rPr>
                  <a:t>= P(x , y)</a:t>
                </a:r>
                <a:r>
                  <a:rPr lang="en-US" sz="4000" dirty="0"/>
                  <a:t>  </a:t>
                </a:r>
                <a:endParaRPr lang="en-US" sz="4000" dirty="0"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p>
                        <m:r>
                          <a:rPr lang="en-US" sz="40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sup>
                    </m:sSup>
                    <m:r>
                      <a:rPr lang="en-US" sz="4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4000" dirty="0">
                    <a:sym typeface="Symbol" panose="05050102010706020507" pitchFamily="18" charset="2"/>
                  </a:rPr>
                  <a:t>=  R(z)</a:t>
                </a:r>
                <a:endParaRPr lang="en-US" sz="4000" dirty="0"/>
              </a:p>
              <a:p>
                <a:endParaRPr lang="en-US" sz="4000" dirty="0"/>
              </a:p>
              <a:p>
                <a:r>
                  <a:rPr lang="en-US" sz="4000" dirty="0"/>
                  <a:t>Ce </a:t>
                </a:r>
                <a:r>
                  <a:rPr lang="en-US" sz="4000" dirty="0" err="1"/>
                  <a:t>avem</a:t>
                </a:r>
                <a:r>
                  <a:rPr lang="en-US" sz="4000" dirty="0"/>
                  <a:t> de </a:t>
                </a:r>
                <a:r>
                  <a:rPr lang="en-US" sz="4000" dirty="0" err="1"/>
                  <a:t>facut</a:t>
                </a:r>
                <a:r>
                  <a:rPr lang="en-US" sz="4000" dirty="0"/>
                  <a:t>?</a:t>
                </a:r>
              </a:p>
              <a:p>
                <a:pPr marL="0" indent="0">
                  <a:buNone/>
                </a:pPr>
                <a:r>
                  <a:rPr lang="en-US" sz="4000" dirty="0"/>
                  <a:t>  </a:t>
                </a:r>
                <a:r>
                  <a:rPr lang="en-US" sz="4000" dirty="0" err="1"/>
                  <a:t>Nimic</a:t>
                </a:r>
                <a:r>
                  <a:rPr lang="en-US" sz="4000" dirty="0"/>
                  <a:t>, </a:t>
                </a:r>
                <a:r>
                  <a:rPr lang="en-US" sz="4000" dirty="0" err="1"/>
                  <a:t>formulele</a:t>
                </a:r>
                <a:r>
                  <a:rPr lang="en-US" sz="4000" dirty="0"/>
                  <a:t> </a:t>
                </a:r>
                <a:r>
                  <a:rPr lang="en-US" sz="4000" dirty="0" err="1"/>
                  <a:t>raman</a:t>
                </a:r>
                <a:r>
                  <a:rPr lang="en-US" sz="4000" dirty="0"/>
                  <a:t> </a:t>
                </a:r>
                <a:r>
                  <a:rPr lang="en-US" sz="4000" dirty="0" err="1"/>
                  <a:t>neschimbate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B82FE-67A2-4E17-874D-B431D9B68A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033" y="2685588"/>
                <a:ext cx="11833934" cy="3873962"/>
              </a:xfrm>
              <a:blipFill>
                <a:blip r:embed="rId2"/>
                <a:stretch>
                  <a:fillRect l="-1133" t="-5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7662EAB-C956-45F9-933B-67902657ED5D}"/>
              </a:ext>
            </a:extLst>
          </p:cNvPr>
          <p:cNvSpPr txBox="1"/>
          <p:nvPr/>
        </p:nvSpPr>
        <p:spPr>
          <a:xfrm>
            <a:off x="2046514" y="217714"/>
            <a:ext cx="6879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+mj-lt"/>
              </a:rPr>
              <a:t>PASUL 7:</a:t>
            </a:r>
          </a:p>
        </p:txBody>
      </p:sp>
    </p:spTree>
    <p:extLst>
      <p:ext uri="{BB962C8B-B14F-4D97-AF65-F5344CB8AC3E}">
        <p14:creationId xmlns:p14="http://schemas.microsoft.com/office/powerpoint/2010/main" val="359068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2674</TotalTime>
  <Words>652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Cambria</vt:lpstr>
      <vt:lpstr>Cambria Math</vt:lpstr>
      <vt:lpstr>Rockwell</vt:lpstr>
      <vt:lpstr>Rockwell Condensed</vt:lpstr>
      <vt:lpstr>Wingdings</vt:lpstr>
      <vt:lpstr>Wood Type</vt:lpstr>
      <vt:lpstr>Verificati daca se poate obtine concluzia pornind de la ipoteze, prin utilizarea rezolutie cu strategia input si a clauzei radacina negativa</vt:lpstr>
      <vt:lpstr>PowerPoint Presentation</vt:lpstr>
      <vt:lpstr>PowerPoint Presentation</vt:lpstr>
      <vt:lpstr>PowerPoint Presentation</vt:lpstr>
      <vt:lpstr>PowerPoint Presentation</vt:lpstr>
      <vt:lpstr> Se utilizeaza echivalentele logice care reprezinta legile de extragere a cuantificatorilor in fata formulei Se ajunge la forma normala prenexa</vt:lpstr>
      <vt:lpstr>Se elimina cuantificatorul existential. Se ajunge la forma normala Skolem si se pastreaza doar inconsistenta</vt:lpstr>
      <vt:lpstr>Se elimina cuntificatorul universal. Se obtine forma normala Skolem fara cuantificatori</vt:lpstr>
      <vt:lpstr> Se aplica distributivitatea lui  fata de  Se obtine forma normala clauzala</vt:lpstr>
      <vt:lpstr>Care este clauza cu radacina negativa?</vt:lpstr>
      <vt:lpstr>Care este clauza cu radacina negativa?</vt:lpstr>
      <vt:lpstr>Aplicam rezoluția liniară + strategia input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Adela Nicoleta</dc:creator>
  <cp:lastModifiedBy>Adela Nicoleta</cp:lastModifiedBy>
  <cp:revision>44</cp:revision>
  <dcterms:created xsi:type="dcterms:W3CDTF">2020-12-05T13:48:57Z</dcterms:created>
  <dcterms:modified xsi:type="dcterms:W3CDTF">2020-12-07T15:52:20Z</dcterms:modified>
</cp:coreProperties>
</file>