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306" r:id="rId3"/>
    <p:sldId id="307" r:id="rId4"/>
    <p:sldId id="308" r:id="rId5"/>
    <p:sldId id="263" r:id="rId6"/>
    <p:sldId id="270" r:id="rId7"/>
    <p:sldId id="272" r:id="rId8"/>
    <p:sldId id="271" r:id="rId9"/>
    <p:sldId id="309" r:id="rId10"/>
    <p:sldId id="273" r:id="rId11"/>
    <p:sldId id="281" r:id="rId12"/>
    <p:sldId id="282" r:id="rId13"/>
    <p:sldId id="284" r:id="rId14"/>
    <p:sldId id="283" r:id="rId15"/>
    <p:sldId id="286" r:id="rId16"/>
    <p:sldId id="310" r:id="rId17"/>
    <p:sldId id="290" r:id="rId18"/>
    <p:sldId id="275" r:id="rId19"/>
    <p:sldId id="289" r:id="rId20"/>
    <p:sldId id="291" r:id="rId21"/>
    <p:sldId id="311" r:id="rId22"/>
    <p:sldId id="292" r:id="rId23"/>
    <p:sldId id="296"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69" d="100"/>
          <a:sy n="69" d="100"/>
        </p:scale>
        <p:origin x="3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292C0-B5AA-4660-8DD2-E4E99EA8A666}" type="datetimeFigureOut">
              <a:rPr lang="ru-RU" smtClean="0"/>
              <a:t>05.07.2018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2AB89-C24F-4AE5-B9DF-8D32771C19F3}" type="slidenum">
              <a:rPr lang="ru-RU" smtClean="0"/>
              <a:t>‹#›</a:t>
            </a:fld>
            <a:endParaRPr lang="ru-RU"/>
          </a:p>
        </p:txBody>
      </p:sp>
    </p:spTree>
    <p:extLst>
      <p:ext uri="{BB962C8B-B14F-4D97-AF65-F5344CB8AC3E}">
        <p14:creationId xmlns:p14="http://schemas.microsoft.com/office/powerpoint/2010/main" val="320468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7741A6-505E-468A-895E-C6198AA01882}" type="slidenum">
              <a:rPr kumimoji="0" lang="ru-RU"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1880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DDEAAEB-29FE-48DF-9444-172722B4BE4B}"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035987D-2F13-4468-854C-423FC61C0CC7}" type="slidenum">
              <a:rPr lang="ru-RU"/>
              <a:pPr>
                <a:defRPr/>
              </a:pPr>
              <a:t>‹#›</a:t>
            </a:fld>
            <a:endParaRPr lang="ru-RU"/>
          </a:p>
        </p:txBody>
      </p:sp>
    </p:spTree>
    <p:extLst>
      <p:ext uri="{BB962C8B-B14F-4D97-AF65-F5344CB8AC3E}">
        <p14:creationId xmlns:p14="http://schemas.microsoft.com/office/powerpoint/2010/main" val="87823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D76B001-98C9-47C1-851C-C52A6D7700FA}"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B8417ED-7CED-42EE-946C-3D17AE9484C4}" type="slidenum">
              <a:rPr lang="ru-RU"/>
              <a:pPr>
                <a:defRPr/>
              </a:pPr>
              <a:t>‹#›</a:t>
            </a:fld>
            <a:endParaRPr lang="ru-RU"/>
          </a:p>
        </p:txBody>
      </p:sp>
    </p:spTree>
    <p:extLst>
      <p:ext uri="{BB962C8B-B14F-4D97-AF65-F5344CB8AC3E}">
        <p14:creationId xmlns:p14="http://schemas.microsoft.com/office/powerpoint/2010/main" val="317075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151FDFAD-7BE3-4C78-AC1F-1EB46D7D4DB5}"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D53C962-CC8B-4C28-A42C-DC17AF3BF766}" type="slidenum">
              <a:rPr lang="ru-RU"/>
              <a:pPr>
                <a:defRPr/>
              </a:pPr>
              <a:t>‹#›</a:t>
            </a:fld>
            <a:endParaRPr lang="ru-RU"/>
          </a:p>
        </p:txBody>
      </p:sp>
    </p:spTree>
    <p:extLst>
      <p:ext uri="{BB962C8B-B14F-4D97-AF65-F5344CB8AC3E}">
        <p14:creationId xmlns:p14="http://schemas.microsoft.com/office/powerpoint/2010/main" val="327504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DDEAAEB-29FE-48DF-9444-172722B4BE4B}"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035987D-2F13-4468-854C-423FC61C0CC7}" type="slidenum">
              <a:rPr lang="ru-RU"/>
              <a:pPr>
                <a:defRPr/>
              </a:pPr>
              <a:t>‹#›</a:t>
            </a:fld>
            <a:endParaRPr lang="ru-RU"/>
          </a:p>
        </p:txBody>
      </p:sp>
    </p:spTree>
    <p:extLst>
      <p:ext uri="{BB962C8B-B14F-4D97-AF65-F5344CB8AC3E}">
        <p14:creationId xmlns:p14="http://schemas.microsoft.com/office/powerpoint/2010/main" val="42763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9DCCCA3B-17C1-4258-BB36-9EF05400D1AC}"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32B50073-70CB-4C9F-BBFE-2B9672B42E5E}" type="slidenum">
              <a:rPr lang="ru-RU"/>
              <a:pPr>
                <a:defRPr/>
              </a:pPr>
              <a:t>‹#›</a:t>
            </a:fld>
            <a:endParaRPr lang="ru-RU"/>
          </a:p>
        </p:txBody>
      </p:sp>
    </p:spTree>
    <p:extLst>
      <p:ext uri="{BB962C8B-B14F-4D97-AF65-F5344CB8AC3E}">
        <p14:creationId xmlns:p14="http://schemas.microsoft.com/office/powerpoint/2010/main" val="4138474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ru-R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7D3DB450-1CC3-4D71-BE7C-BB035A3C7D42}"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CDDB237-BC16-47E7-B214-3209CFC198BF}" type="slidenum">
              <a:rPr lang="ru-RU"/>
              <a:pPr>
                <a:defRPr/>
              </a:pPr>
              <a:t>‹#›</a:t>
            </a:fld>
            <a:endParaRPr lang="ru-RU"/>
          </a:p>
        </p:txBody>
      </p:sp>
    </p:spTree>
    <p:extLst>
      <p:ext uri="{BB962C8B-B14F-4D97-AF65-F5344CB8AC3E}">
        <p14:creationId xmlns:p14="http://schemas.microsoft.com/office/powerpoint/2010/main" val="25676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AEEC210-C0C2-4707-8516-D0DAEDB2D686}"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2C88E43-FA48-4B11-B437-F1E64CD0146C}" type="slidenum">
              <a:rPr lang="ru-RU"/>
              <a:pPr>
                <a:defRPr/>
              </a:pPr>
              <a:t>‹#›</a:t>
            </a:fld>
            <a:endParaRPr lang="ru-RU"/>
          </a:p>
        </p:txBody>
      </p:sp>
    </p:spTree>
    <p:extLst>
      <p:ext uri="{BB962C8B-B14F-4D97-AF65-F5344CB8AC3E}">
        <p14:creationId xmlns:p14="http://schemas.microsoft.com/office/powerpoint/2010/main" val="4214702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9415F3BF-1616-40B2-B988-170DA057B3D4}" type="datetime1">
              <a:rPr lang="ru-RU"/>
              <a:pPr>
                <a:defRPr/>
              </a:pPr>
              <a:t>05.07.2018</a:t>
            </a:fld>
            <a:endParaRPr lang="ru-RU"/>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BA14B5F4-F2E6-49AD-9F0B-694D90BEECD9}" type="slidenum">
              <a:rPr lang="ru-RU"/>
              <a:pPr>
                <a:defRPr/>
              </a:pPr>
              <a:t>‹#›</a:t>
            </a:fld>
            <a:endParaRPr lang="ru-RU"/>
          </a:p>
        </p:txBody>
      </p:sp>
    </p:spTree>
    <p:extLst>
      <p:ext uri="{BB962C8B-B14F-4D97-AF65-F5344CB8AC3E}">
        <p14:creationId xmlns:p14="http://schemas.microsoft.com/office/powerpoint/2010/main" val="903994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816E9B0E-D2B7-4D4B-8F8E-5BC54BC5E1DB}" type="datetime1">
              <a:rPr lang="ru-RU"/>
              <a:pPr>
                <a:defRPr/>
              </a:pPr>
              <a:t>05.07.2018</a:t>
            </a:fld>
            <a:endParaRPr lang="ru-RU"/>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1F848AF6-52BB-418E-BF5F-AEFBCD90C2CF}" type="slidenum">
              <a:rPr lang="ru-RU"/>
              <a:pPr>
                <a:defRPr/>
              </a:pPr>
              <a:t>‹#›</a:t>
            </a:fld>
            <a:endParaRPr lang="ru-RU"/>
          </a:p>
        </p:txBody>
      </p:sp>
    </p:spTree>
    <p:extLst>
      <p:ext uri="{BB962C8B-B14F-4D97-AF65-F5344CB8AC3E}">
        <p14:creationId xmlns:p14="http://schemas.microsoft.com/office/powerpoint/2010/main" val="53048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3E20041F-A964-4791-9316-301986815C5B}" type="datetime1">
              <a:rPr lang="ru-RU"/>
              <a:pPr>
                <a:defRPr/>
              </a:pPr>
              <a:t>05.07.2018</a:t>
            </a:fld>
            <a:endParaRPr lang="ru-RU"/>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515D178-8072-4EC8-AE98-CD0077A6B2BA}" type="slidenum">
              <a:rPr lang="ru-RU"/>
              <a:pPr>
                <a:defRPr/>
              </a:pPr>
              <a:t>‹#›</a:t>
            </a:fld>
            <a:endParaRPr lang="ru-RU"/>
          </a:p>
        </p:txBody>
      </p:sp>
    </p:spTree>
    <p:extLst>
      <p:ext uri="{BB962C8B-B14F-4D97-AF65-F5344CB8AC3E}">
        <p14:creationId xmlns:p14="http://schemas.microsoft.com/office/powerpoint/2010/main" val="117857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ru-R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29A897A-33E6-4FB4-B80B-77ED66A7D5DB}"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F439B7C-4C80-481A-8A22-8E8273EC4F0B}" type="slidenum">
              <a:rPr lang="ru-RU"/>
              <a:pPr>
                <a:defRPr/>
              </a:pPr>
              <a:t>‹#›</a:t>
            </a:fld>
            <a:endParaRPr lang="ru-RU"/>
          </a:p>
        </p:txBody>
      </p:sp>
    </p:spTree>
    <p:extLst>
      <p:ext uri="{BB962C8B-B14F-4D97-AF65-F5344CB8AC3E}">
        <p14:creationId xmlns:p14="http://schemas.microsoft.com/office/powerpoint/2010/main" val="275058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9DCCCA3B-17C1-4258-BB36-9EF05400D1AC}"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32B50073-70CB-4C9F-BBFE-2B9672B42E5E}" type="slidenum">
              <a:rPr lang="ru-RU"/>
              <a:pPr>
                <a:defRPr/>
              </a:pPr>
              <a:t>‹#›</a:t>
            </a:fld>
            <a:endParaRPr lang="ru-RU"/>
          </a:p>
        </p:txBody>
      </p:sp>
    </p:spTree>
    <p:extLst>
      <p:ext uri="{BB962C8B-B14F-4D97-AF65-F5344CB8AC3E}">
        <p14:creationId xmlns:p14="http://schemas.microsoft.com/office/powerpoint/2010/main" val="105254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ru-R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BC6834BA-3D5A-47C7-830A-25EFC1884800}"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F233B313-F49F-4857-B992-B90F7E3FF5D1}" type="slidenum">
              <a:rPr lang="ru-RU"/>
              <a:pPr>
                <a:defRPr/>
              </a:pPr>
              <a:t>‹#›</a:t>
            </a:fld>
            <a:endParaRPr lang="ru-RU"/>
          </a:p>
        </p:txBody>
      </p:sp>
    </p:spTree>
    <p:extLst>
      <p:ext uri="{BB962C8B-B14F-4D97-AF65-F5344CB8AC3E}">
        <p14:creationId xmlns:p14="http://schemas.microsoft.com/office/powerpoint/2010/main" val="2277220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D76B001-98C9-47C1-851C-C52A6D7700FA}"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B8417ED-7CED-42EE-946C-3D17AE9484C4}" type="slidenum">
              <a:rPr lang="ru-RU"/>
              <a:pPr>
                <a:defRPr/>
              </a:pPr>
              <a:t>‹#›</a:t>
            </a:fld>
            <a:endParaRPr lang="ru-RU"/>
          </a:p>
        </p:txBody>
      </p:sp>
    </p:spTree>
    <p:extLst>
      <p:ext uri="{BB962C8B-B14F-4D97-AF65-F5344CB8AC3E}">
        <p14:creationId xmlns:p14="http://schemas.microsoft.com/office/powerpoint/2010/main" val="280704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151FDFAD-7BE3-4C78-AC1F-1EB46D7D4DB5}"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D53C962-CC8B-4C28-A42C-DC17AF3BF766}" type="slidenum">
              <a:rPr lang="ru-RU"/>
              <a:pPr>
                <a:defRPr/>
              </a:pPr>
              <a:t>‹#›</a:t>
            </a:fld>
            <a:endParaRPr lang="ru-RU"/>
          </a:p>
        </p:txBody>
      </p:sp>
    </p:spTree>
    <p:extLst>
      <p:ext uri="{BB962C8B-B14F-4D97-AF65-F5344CB8AC3E}">
        <p14:creationId xmlns:p14="http://schemas.microsoft.com/office/powerpoint/2010/main" val="324977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ru-R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7D3DB450-1CC3-4D71-BE7C-BB035A3C7D42}" type="datetime1">
              <a:rPr lang="ru-RU"/>
              <a:pPr>
                <a:defRPr/>
              </a:pPr>
              <a:t>05.07.2018</a:t>
            </a:fld>
            <a:endParaRPr lang="ru-RU"/>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CDDB237-BC16-47E7-B214-3209CFC198BF}" type="slidenum">
              <a:rPr lang="ru-RU"/>
              <a:pPr>
                <a:defRPr/>
              </a:pPr>
              <a:t>‹#›</a:t>
            </a:fld>
            <a:endParaRPr lang="ru-RU"/>
          </a:p>
        </p:txBody>
      </p:sp>
    </p:spTree>
    <p:extLst>
      <p:ext uri="{BB962C8B-B14F-4D97-AF65-F5344CB8AC3E}">
        <p14:creationId xmlns:p14="http://schemas.microsoft.com/office/powerpoint/2010/main" val="170276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AEEC210-C0C2-4707-8516-D0DAEDB2D686}"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A2C88E43-FA48-4B11-B437-F1E64CD0146C}" type="slidenum">
              <a:rPr lang="ru-RU"/>
              <a:pPr>
                <a:defRPr/>
              </a:pPr>
              <a:t>‹#›</a:t>
            </a:fld>
            <a:endParaRPr lang="ru-RU"/>
          </a:p>
        </p:txBody>
      </p:sp>
    </p:spTree>
    <p:extLst>
      <p:ext uri="{BB962C8B-B14F-4D97-AF65-F5344CB8AC3E}">
        <p14:creationId xmlns:p14="http://schemas.microsoft.com/office/powerpoint/2010/main" val="269629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9415F3BF-1616-40B2-B988-170DA057B3D4}" type="datetime1">
              <a:rPr lang="ru-RU"/>
              <a:pPr>
                <a:defRPr/>
              </a:pPr>
              <a:t>05.07.2018</a:t>
            </a:fld>
            <a:endParaRPr lang="ru-RU"/>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BA14B5F4-F2E6-49AD-9F0B-694D90BEECD9}" type="slidenum">
              <a:rPr lang="ru-RU"/>
              <a:pPr>
                <a:defRPr/>
              </a:pPr>
              <a:t>‹#›</a:t>
            </a:fld>
            <a:endParaRPr lang="ru-RU"/>
          </a:p>
        </p:txBody>
      </p:sp>
    </p:spTree>
    <p:extLst>
      <p:ext uri="{BB962C8B-B14F-4D97-AF65-F5344CB8AC3E}">
        <p14:creationId xmlns:p14="http://schemas.microsoft.com/office/powerpoint/2010/main" val="37640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816E9B0E-D2B7-4D4B-8F8E-5BC54BC5E1DB}" type="datetime1">
              <a:rPr lang="ru-RU"/>
              <a:pPr>
                <a:defRPr/>
              </a:pPr>
              <a:t>05.07.2018</a:t>
            </a:fld>
            <a:endParaRPr lang="ru-RU"/>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1F848AF6-52BB-418E-BF5F-AEFBCD90C2CF}" type="slidenum">
              <a:rPr lang="ru-RU"/>
              <a:pPr>
                <a:defRPr/>
              </a:pPr>
              <a:t>‹#›</a:t>
            </a:fld>
            <a:endParaRPr lang="ru-RU"/>
          </a:p>
        </p:txBody>
      </p:sp>
    </p:spTree>
    <p:extLst>
      <p:ext uri="{BB962C8B-B14F-4D97-AF65-F5344CB8AC3E}">
        <p14:creationId xmlns:p14="http://schemas.microsoft.com/office/powerpoint/2010/main" val="145791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3E20041F-A964-4791-9316-301986815C5B}" type="datetime1">
              <a:rPr lang="ru-RU"/>
              <a:pPr>
                <a:defRPr/>
              </a:pPr>
              <a:t>05.07.2018</a:t>
            </a:fld>
            <a:endParaRPr lang="ru-RU"/>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515D178-8072-4EC8-AE98-CD0077A6B2BA}" type="slidenum">
              <a:rPr lang="ru-RU"/>
              <a:pPr>
                <a:defRPr/>
              </a:pPr>
              <a:t>‹#›</a:t>
            </a:fld>
            <a:endParaRPr lang="ru-RU"/>
          </a:p>
        </p:txBody>
      </p:sp>
    </p:spTree>
    <p:extLst>
      <p:ext uri="{BB962C8B-B14F-4D97-AF65-F5344CB8AC3E}">
        <p14:creationId xmlns:p14="http://schemas.microsoft.com/office/powerpoint/2010/main" val="211888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ru-R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229A897A-33E6-4FB4-B80B-77ED66A7D5DB}"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5F439B7C-4C80-481A-8A22-8E8273EC4F0B}" type="slidenum">
              <a:rPr lang="ru-RU"/>
              <a:pPr>
                <a:defRPr/>
              </a:pPr>
              <a:t>‹#›</a:t>
            </a:fld>
            <a:endParaRPr lang="ru-RU"/>
          </a:p>
        </p:txBody>
      </p:sp>
    </p:spTree>
    <p:extLst>
      <p:ext uri="{BB962C8B-B14F-4D97-AF65-F5344CB8AC3E}">
        <p14:creationId xmlns:p14="http://schemas.microsoft.com/office/powerpoint/2010/main" val="126892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ru-R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BC6834BA-3D5A-47C7-830A-25EFC1884800}" type="datetime1">
              <a:rPr lang="ru-RU"/>
              <a:pPr>
                <a:defRPr/>
              </a:pPr>
              <a:t>05.07.2018</a:t>
            </a:fld>
            <a:endParaRPr lang="ru-RU"/>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endParaRPr lang="ru-RU"/>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cs typeface="Arial" panose="020B0604020202020204" pitchFamily="34" charset="0"/>
              </a:defRPr>
            </a:lvl1pPr>
          </a:lstStyle>
          <a:p>
            <a:pPr>
              <a:defRPr/>
            </a:pPr>
            <a:fld id="{F233B313-F49F-4857-B992-B90F7E3FF5D1}" type="slidenum">
              <a:rPr lang="ru-RU"/>
              <a:pPr>
                <a:defRPr/>
              </a:pPr>
              <a:t>‹#›</a:t>
            </a:fld>
            <a:endParaRPr lang="ru-RU"/>
          </a:p>
        </p:txBody>
      </p:sp>
    </p:spTree>
    <p:extLst>
      <p:ext uri="{BB962C8B-B14F-4D97-AF65-F5344CB8AC3E}">
        <p14:creationId xmlns:p14="http://schemas.microsoft.com/office/powerpoint/2010/main" val="52978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fld id="{1E686F93-0C21-4F8A-AFE5-C6B6CCA913BC}" type="datetime1">
              <a:rPr lang="ru-RU"/>
              <a:pPr>
                <a:defRPr/>
              </a:pPr>
              <a:t>05.07.2018</a:t>
            </a:fld>
            <a:endParaRPr lang="ru-R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endParaRPr lang="ru-R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fld id="{95B69AD7-1F11-4DF4-A66D-C57E21412762}" type="slidenum">
              <a:rPr lang="ru-RU"/>
              <a:pPr>
                <a:defRPr/>
              </a:pPr>
              <a:t>‹#›</a:t>
            </a:fld>
            <a:endParaRPr lang="ru-RU"/>
          </a:p>
        </p:txBody>
      </p:sp>
    </p:spTree>
    <p:extLst>
      <p:ext uri="{BB962C8B-B14F-4D97-AF65-F5344CB8AC3E}">
        <p14:creationId xmlns:p14="http://schemas.microsoft.com/office/powerpoint/2010/main" val="810643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fld id="{1E686F93-0C21-4F8A-AFE5-C6B6CCA913BC}" type="datetime1">
              <a:rPr lang="ru-RU"/>
              <a:pPr>
                <a:defRPr/>
              </a:pPr>
              <a:t>05.07.2018</a:t>
            </a:fld>
            <a:endParaRPr lang="ru-R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endParaRPr lang="ru-R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tint val="75000"/>
                  </a:prstClr>
                </a:solidFill>
                <a:latin typeface="Calibri" panose="020F0502020204030204"/>
                <a:cs typeface="+mn-cs"/>
              </a:defRPr>
            </a:lvl1pPr>
          </a:lstStyle>
          <a:p>
            <a:pPr>
              <a:defRPr/>
            </a:pPr>
            <a:fld id="{95B69AD7-1F11-4DF4-A66D-C57E21412762}" type="slidenum">
              <a:rPr lang="ru-RU"/>
              <a:pPr>
                <a:defRPr/>
              </a:pPr>
              <a:t>‹#›</a:t>
            </a:fld>
            <a:endParaRPr lang="ru-RU"/>
          </a:p>
        </p:txBody>
      </p:sp>
    </p:spTree>
    <p:extLst>
      <p:ext uri="{BB962C8B-B14F-4D97-AF65-F5344CB8AC3E}">
        <p14:creationId xmlns:p14="http://schemas.microsoft.com/office/powerpoint/2010/main" val="2727725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85862" y="2059972"/>
            <a:ext cx="10031156"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2. Layouts, Views, Buttons</a:t>
            </a:r>
            <a:endParaRPr kumimoji="0" lang="ru-RU" sz="4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4339" name="TextBox 2"/>
          <p:cNvSpPr txBox="1">
            <a:spLocks noChangeArrowheads="1"/>
          </p:cNvSpPr>
          <p:nvPr/>
        </p:nvSpPr>
        <p:spPr bwMode="auto">
          <a:xfrm>
            <a:off x="5301440" y="5027468"/>
            <a:ext cx="61341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Andrei Deryushev</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ja-JP" altLang="en-US" sz="20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anose="020B0600070205080204" pitchFamily="34" charset="-128"/>
                <a:cs typeface="+mn-cs"/>
              </a:rPr>
              <a:t>                                                                       安</a:t>
            </a:r>
            <a:r>
              <a:rPr kumimoji="0" lang="ja-JP" altLang="en-US" sz="20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rPr>
              <a:t>德</a:t>
            </a:r>
            <a:r>
              <a:rPr kumimoji="0" lang="ja-JP" altLang="en-US" sz="2000" b="1" i="0" u="none" strike="noStrike" kern="1200" cap="none" spc="0" normalizeH="0" baseline="0" noProof="0" dirty="0" smtClean="0">
                <a:ln>
                  <a:noFill/>
                </a:ln>
                <a:solidFill>
                  <a:srgbClr val="000000"/>
                </a:solidFill>
                <a:effectLst/>
                <a:uLnTx/>
                <a:uFillTx/>
                <a:latin typeface="Calibri" panose="020F0502020204030204" pitchFamily="34" charset="0"/>
                <a:ea typeface="ＭＳ Ｐゴシック" panose="020B0600070205080204" pitchFamily="34" charset="-128"/>
                <a:cs typeface="+mn-cs"/>
              </a:rPr>
              <a:t>鲁           </a:t>
            </a:r>
            <a:r>
              <a:rPr kumimoji="0" lang="en-US" altLang="ja-JP" sz="20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rPr>
              <a:t> </a:t>
            </a:r>
            <a:endParaRPr kumimoji="0" lang="en-US" sz="2000" b="1"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ru-RU"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620831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RelativeLayout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sz="2400" dirty="0"/>
              <a:t>A Layout where the positions of the children can be described in relation to each other or to the parent.</a:t>
            </a:r>
          </a:p>
          <a:p>
            <a:pPr marL="0" indent="0" algn="just">
              <a:buNone/>
            </a:pPr>
            <a:endParaRPr lang="en-US" sz="2400" dirty="0"/>
          </a:p>
          <a:p>
            <a:pPr marL="0" indent="0" algn="just">
              <a:buNone/>
            </a:pPr>
            <a:r>
              <a:rPr lang="en-US" sz="2400" dirty="0"/>
              <a:t>Note that you cannot have a circular dependency between the size of the </a:t>
            </a:r>
            <a:r>
              <a:rPr lang="en-US" sz="2400" dirty="0" err="1"/>
              <a:t>RelativeLayout</a:t>
            </a:r>
            <a:r>
              <a:rPr lang="en-US" sz="2400" dirty="0"/>
              <a:t> and the position of its children. For example, you cannot have a </a:t>
            </a:r>
            <a:r>
              <a:rPr lang="en-US" sz="2400" dirty="0" err="1"/>
              <a:t>RelativeLayout</a:t>
            </a:r>
            <a:r>
              <a:rPr lang="en-US" sz="2400" dirty="0"/>
              <a:t> whose height is set to WRAP_CONTENT and a child set to </a:t>
            </a:r>
            <a:r>
              <a:rPr lang="en-US" sz="2400" dirty="0" smtClean="0"/>
              <a:t>ALIGN_PARENT_BOTTOM.</a:t>
            </a:r>
            <a:endParaRPr lang="ru-RU" sz="2400" dirty="0"/>
          </a:p>
        </p:txBody>
      </p:sp>
    </p:spTree>
    <p:extLst>
      <p:ext uri="{BB962C8B-B14F-4D97-AF65-F5344CB8AC3E}">
        <p14:creationId xmlns:p14="http://schemas.microsoft.com/office/powerpoint/2010/main" val="27449811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RelativeLayout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buNone/>
            </a:pPr>
            <a:r>
              <a:rPr lang="ru-RU" sz="2400" b="1" dirty="0" err="1" smtClean="0"/>
              <a:t>android:layout_alignParentBottom</a:t>
            </a:r>
            <a:r>
              <a:rPr lang="ru-RU" sz="2400" dirty="0"/>
              <a:t> </a:t>
            </a:r>
          </a:p>
          <a:p>
            <a:pPr marL="0" indent="0">
              <a:buNone/>
            </a:pPr>
            <a:r>
              <a:rPr lang="ru-RU" sz="2400" b="1" dirty="0" err="1"/>
              <a:t>android:layout_alignParentLeft</a:t>
            </a:r>
            <a:r>
              <a:rPr lang="ru-RU" sz="2400" dirty="0"/>
              <a:t> </a:t>
            </a:r>
            <a:endParaRPr lang="en-US" sz="2400" dirty="0" smtClean="0"/>
          </a:p>
          <a:p>
            <a:pPr marL="0" indent="0">
              <a:buNone/>
            </a:pPr>
            <a:r>
              <a:rPr lang="ru-RU" sz="2400" b="1" dirty="0" err="1" smtClean="0"/>
              <a:t>android:layout_alignParentRight</a:t>
            </a:r>
            <a:r>
              <a:rPr lang="ru-RU" sz="2400" dirty="0"/>
              <a:t> </a:t>
            </a:r>
          </a:p>
          <a:p>
            <a:pPr marL="0" indent="0">
              <a:buNone/>
            </a:pPr>
            <a:r>
              <a:rPr lang="ru-RU" sz="2400" b="1" dirty="0" err="1"/>
              <a:t>android:layout_alignParentTop</a:t>
            </a:r>
            <a:r>
              <a:rPr lang="ru-RU" sz="2400" dirty="0"/>
              <a:t> </a:t>
            </a:r>
          </a:p>
          <a:p>
            <a:pPr marL="0" indent="0">
              <a:buNone/>
            </a:pPr>
            <a:r>
              <a:rPr lang="ru-RU" sz="2400" b="1" dirty="0" err="1"/>
              <a:t>android:layout_centerInParent</a:t>
            </a:r>
            <a:r>
              <a:rPr lang="ru-RU" sz="2400" dirty="0"/>
              <a:t> </a:t>
            </a:r>
            <a:endParaRPr lang="en-US" sz="2400" dirty="0" smtClean="0"/>
          </a:p>
          <a:p>
            <a:pPr marL="0" indent="0">
              <a:buNone/>
            </a:pPr>
            <a:r>
              <a:rPr lang="ru-RU" sz="2400" b="1" dirty="0" err="1" smtClean="0"/>
              <a:t>android:layout_centerHorizontal</a:t>
            </a:r>
            <a:r>
              <a:rPr lang="ru-RU" sz="2400" dirty="0"/>
              <a:t> </a:t>
            </a:r>
          </a:p>
          <a:p>
            <a:pPr marL="0" indent="0">
              <a:buNone/>
            </a:pPr>
            <a:r>
              <a:rPr lang="ru-RU" sz="2400" b="1" dirty="0" err="1"/>
              <a:t>android:layout_centerVertical</a:t>
            </a:r>
            <a:r>
              <a:rPr lang="ru-RU" sz="2400" dirty="0"/>
              <a:t> </a:t>
            </a:r>
          </a:p>
        </p:txBody>
      </p:sp>
    </p:spTree>
    <p:extLst>
      <p:ext uri="{BB962C8B-B14F-4D97-AF65-F5344CB8AC3E}">
        <p14:creationId xmlns:p14="http://schemas.microsoft.com/office/powerpoint/2010/main" val="208009538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RelativeLayout</a:t>
            </a:r>
            <a:endParaRPr lang="ru-RU" sz="4800" b="1" dirty="0">
              <a:solidFill>
                <a:schemeClr val="bg1"/>
              </a:solidFill>
              <a:effectLst>
                <a:outerShdw blurRad="38100" dist="38100" dir="2700000" algn="tl">
                  <a:srgbClr val="000000">
                    <a:alpha val="43137"/>
                  </a:srgbClr>
                </a:outerShdw>
              </a:effectLst>
            </a:endParaRPr>
          </a:p>
        </p:txBody>
      </p:sp>
      <p:pic>
        <p:nvPicPr>
          <p:cNvPr id="4098" name="Picture 2" descr="Атрибуты Reiative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924" y="1760850"/>
            <a:ext cx="7348135" cy="494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843771"/>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RelativeLayout</a:t>
            </a:r>
            <a:endParaRPr lang="ru-RU" sz="4800" b="1" dirty="0">
              <a:solidFill>
                <a:schemeClr val="bg1"/>
              </a:solidFill>
              <a:effectLst>
                <a:outerShdw blurRad="38100" dist="38100" dir="2700000" algn="tl">
                  <a:srgbClr val="000000">
                    <a:alpha val="43137"/>
                  </a:srgbClr>
                </a:outerShdw>
              </a:effectLst>
            </a:endParaRPr>
          </a:p>
        </p:txBody>
      </p:sp>
      <p:pic>
        <p:nvPicPr>
          <p:cNvPr id="4100" name="Picture 4" descr="Атрибуты ReiativeLayout"/>
          <p:cNvPicPr>
            <a:picLocks noChangeAspect="1" noChangeArrowheads="1"/>
          </p:cNvPicPr>
          <p:nvPr/>
        </p:nvPicPr>
        <p:blipFill rotWithShape="1">
          <a:blip r:embed="rId2">
            <a:extLst>
              <a:ext uri="{28A0092B-C50C-407E-A947-70E740481C1C}">
                <a14:useLocalDpi xmlns:a14="http://schemas.microsoft.com/office/drawing/2010/main" val="0"/>
              </a:ext>
            </a:extLst>
          </a:blip>
          <a:srcRect t="1916" b="33759"/>
          <a:stretch/>
        </p:blipFill>
        <p:spPr bwMode="auto">
          <a:xfrm>
            <a:off x="1935208" y="1588795"/>
            <a:ext cx="4762500" cy="52692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Атрибуты ReiativeLayout"/>
          <p:cNvPicPr>
            <a:picLocks noChangeAspect="1" noChangeArrowheads="1"/>
          </p:cNvPicPr>
          <p:nvPr/>
        </p:nvPicPr>
        <p:blipFill rotWithShape="1">
          <a:blip r:embed="rId2">
            <a:extLst>
              <a:ext uri="{28A0092B-C50C-407E-A947-70E740481C1C}">
                <a14:useLocalDpi xmlns:a14="http://schemas.microsoft.com/office/drawing/2010/main" val="0"/>
              </a:ext>
            </a:extLst>
          </a:blip>
          <a:srcRect t="67028" r="42963"/>
          <a:stretch/>
        </p:blipFill>
        <p:spPr bwMode="auto">
          <a:xfrm>
            <a:off x="7870019" y="2653047"/>
            <a:ext cx="2716414" cy="270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1597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RelativeLayout</a:t>
            </a:r>
            <a:r>
              <a:rPr lang="en-US" sz="4800" b="1" dirty="0" smtClean="0">
                <a:solidFill>
                  <a:schemeClr val="bg1"/>
                </a:solidFill>
                <a:effectLst>
                  <a:outerShdw blurRad="38100" dist="38100" dir="2700000" algn="tl">
                    <a:srgbClr val="000000">
                      <a:alpha val="43137"/>
                    </a:srgbClr>
                  </a:outerShdw>
                </a:effectLst>
              </a:rPr>
              <a:t>: Margins</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buNone/>
            </a:pPr>
            <a:r>
              <a:rPr lang="en-US" sz="2400" b="1" dirty="0" err="1" smtClean="0"/>
              <a:t>android:layout_marginTop</a:t>
            </a:r>
            <a:endParaRPr lang="en-US" sz="2400" dirty="0"/>
          </a:p>
          <a:p>
            <a:pPr marL="0" indent="0">
              <a:buNone/>
            </a:pPr>
            <a:r>
              <a:rPr lang="en-US" sz="2400" b="1" dirty="0" err="1"/>
              <a:t>android:layout_marginBottom</a:t>
            </a:r>
            <a:endParaRPr lang="en-US" sz="2400" dirty="0"/>
          </a:p>
          <a:p>
            <a:pPr marL="0" indent="0">
              <a:buNone/>
            </a:pPr>
            <a:r>
              <a:rPr lang="en-US" sz="2400" b="1" dirty="0" err="1"/>
              <a:t>android:layout_marginLeft</a:t>
            </a:r>
            <a:endParaRPr lang="en-US" sz="2400" dirty="0"/>
          </a:p>
          <a:p>
            <a:pPr marL="0" indent="0">
              <a:buNone/>
            </a:pPr>
            <a:r>
              <a:rPr lang="en-US" sz="2400" b="1" dirty="0" err="1"/>
              <a:t>android:layout_marginRight</a:t>
            </a:r>
            <a:endParaRPr lang="en-US" sz="2400" dirty="0"/>
          </a:p>
        </p:txBody>
      </p:sp>
    </p:spTree>
    <p:extLst>
      <p:ext uri="{BB962C8B-B14F-4D97-AF65-F5344CB8AC3E}">
        <p14:creationId xmlns:p14="http://schemas.microsoft.com/office/powerpoint/2010/main" val="137205608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TableLayout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sz="2200" dirty="0"/>
              <a:t>A layout that arranges its children into rows and columns</a:t>
            </a:r>
            <a:r>
              <a:rPr lang="en-US" sz="2200" dirty="0" smtClean="0"/>
              <a:t>. </a:t>
            </a:r>
            <a:r>
              <a:rPr lang="en-US" sz="2200" dirty="0"/>
              <a:t>Each row has zero or more cells; each cell can hold one View object. The table has as many columns as the row with the most cells. A table can leave cells empty. Cells can span columns, as they can in HTML.</a:t>
            </a:r>
          </a:p>
          <a:p>
            <a:pPr marL="0" indent="0" algn="just">
              <a:buNone/>
            </a:pPr>
            <a:r>
              <a:rPr lang="en-US" sz="2200" dirty="0" smtClean="0"/>
              <a:t>The </a:t>
            </a:r>
            <a:r>
              <a:rPr lang="en-US" sz="2200" dirty="0"/>
              <a:t>width of a column is defined by the row with the widest cell in that column. However, a </a:t>
            </a:r>
            <a:r>
              <a:rPr lang="en-US" sz="2200" dirty="0" err="1"/>
              <a:t>TableLayout</a:t>
            </a:r>
            <a:r>
              <a:rPr lang="en-US" sz="2200" dirty="0"/>
              <a:t> can specify certain columns as shrinkable or stretchable by calling </a:t>
            </a:r>
            <a:r>
              <a:rPr lang="en-US" sz="2200" dirty="0" err="1"/>
              <a:t>setColumnShrinkable</a:t>
            </a:r>
            <a:r>
              <a:rPr lang="en-US" sz="2200" dirty="0"/>
              <a:t>() or </a:t>
            </a:r>
            <a:r>
              <a:rPr lang="en-US" sz="2200" dirty="0" err="1"/>
              <a:t>setColumnStretchable</a:t>
            </a:r>
            <a:r>
              <a:rPr lang="en-US" sz="2200" dirty="0"/>
              <a:t>(). If marked as shrinkable, the column width can be shrunk to fit the table into its parent object. If marked as stretchable, it can expand in width to fit any extra space. The total width of the table is defined by its parent container. It is important to remember that a column can be both shrinkable and stretchable. In such a situation, the column will change its size to always use up the available space, but never more. Finally, you can hide a column by calling </a:t>
            </a:r>
            <a:r>
              <a:rPr lang="en-US" sz="2200" dirty="0" err="1"/>
              <a:t>setColumnCollapsed</a:t>
            </a:r>
            <a:r>
              <a:rPr lang="en-US" sz="2200" dirty="0"/>
              <a:t>().</a:t>
            </a:r>
          </a:p>
          <a:p>
            <a:pPr marL="0" indent="0" algn="just">
              <a:buNone/>
            </a:pPr>
            <a:r>
              <a:rPr lang="en-US" sz="2200" dirty="0" smtClean="0"/>
              <a:t>The </a:t>
            </a:r>
            <a:r>
              <a:rPr lang="en-US" sz="2200" dirty="0"/>
              <a:t>children of a </a:t>
            </a:r>
            <a:r>
              <a:rPr lang="en-US" sz="2200" dirty="0" err="1"/>
              <a:t>TableLayout</a:t>
            </a:r>
            <a:r>
              <a:rPr lang="en-US" sz="2200" dirty="0"/>
              <a:t> cannot specify the </a:t>
            </a:r>
            <a:r>
              <a:rPr lang="en-US" sz="2200" dirty="0" err="1"/>
              <a:t>layout_width</a:t>
            </a:r>
            <a:r>
              <a:rPr lang="en-US" sz="2200" dirty="0"/>
              <a:t> attribute. Width is always MATCH_PARENT. However, the </a:t>
            </a:r>
            <a:r>
              <a:rPr lang="en-US" sz="2200" dirty="0" err="1"/>
              <a:t>layout_height</a:t>
            </a:r>
            <a:r>
              <a:rPr lang="en-US" sz="2200" dirty="0"/>
              <a:t> attribute can be defined by a child; default value is </a:t>
            </a:r>
            <a:r>
              <a:rPr lang="en-US" sz="2200" dirty="0" err="1"/>
              <a:t>ViewGroup.LayoutParams.WRAP_CONTENT</a:t>
            </a:r>
            <a:r>
              <a:rPr lang="en-US" sz="2200" dirty="0"/>
              <a:t>. If the child is a </a:t>
            </a:r>
            <a:r>
              <a:rPr lang="en-US" sz="2200" dirty="0" err="1"/>
              <a:t>TableRow</a:t>
            </a:r>
            <a:r>
              <a:rPr lang="en-US" sz="2200" dirty="0"/>
              <a:t>, then the height is always </a:t>
            </a:r>
            <a:r>
              <a:rPr lang="en-US" sz="2200" dirty="0" err="1"/>
              <a:t>ViewGroup.LayoutParams.WRAP_CONTENT</a:t>
            </a:r>
            <a:r>
              <a:rPr lang="en-US" sz="2200" dirty="0" smtClean="0"/>
              <a:t>.</a:t>
            </a:r>
            <a:endParaRPr lang="en-US" sz="2200" dirty="0"/>
          </a:p>
        </p:txBody>
      </p:sp>
    </p:spTree>
    <p:extLst>
      <p:ext uri="{BB962C8B-B14F-4D97-AF65-F5344CB8AC3E}">
        <p14:creationId xmlns:p14="http://schemas.microsoft.com/office/powerpoint/2010/main" val="50122996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TableLayout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sz="2200" dirty="0" smtClean="0"/>
              <a:t>Cells </a:t>
            </a:r>
            <a:r>
              <a:rPr lang="en-US" sz="2200" dirty="0"/>
              <a:t>must be added to a row in increasing column order, both in code and XML. Column numbers are zero-based. If you don't specify a column number for a child cell, it will </a:t>
            </a:r>
            <a:r>
              <a:rPr lang="en-US" sz="2200" dirty="0" err="1"/>
              <a:t>autoincrement</a:t>
            </a:r>
            <a:r>
              <a:rPr lang="en-US" sz="2200" dirty="0"/>
              <a:t> to the next available column. If you skip a column number, it will be considered an empty cell in that row. See the </a:t>
            </a:r>
            <a:r>
              <a:rPr lang="en-US" sz="2200" dirty="0" err="1"/>
              <a:t>TableLayout</a:t>
            </a:r>
            <a:r>
              <a:rPr lang="en-US" sz="2200" dirty="0"/>
              <a:t> examples in </a:t>
            </a:r>
            <a:r>
              <a:rPr lang="en-US" sz="2200" dirty="0" err="1"/>
              <a:t>ApiDemos</a:t>
            </a:r>
            <a:r>
              <a:rPr lang="en-US" sz="2200" dirty="0"/>
              <a:t> for examples of creating tables in XML.</a:t>
            </a:r>
          </a:p>
          <a:p>
            <a:pPr marL="0" indent="0" algn="just">
              <a:buNone/>
            </a:pPr>
            <a:endParaRPr lang="en-US" sz="2200" dirty="0"/>
          </a:p>
          <a:p>
            <a:pPr marL="0" indent="0" algn="just">
              <a:buNone/>
            </a:pPr>
            <a:r>
              <a:rPr lang="en-US" sz="2200" dirty="0"/>
              <a:t>Although the typical child of a </a:t>
            </a:r>
            <a:r>
              <a:rPr lang="en-US" sz="2200" dirty="0" err="1"/>
              <a:t>TableLayout</a:t>
            </a:r>
            <a:r>
              <a:rPr lang="en-US" sz="2200" dirty="0"/>
              <a:t> is a </a:t>
            </a:r>
            <a:r>
              <a:rPr lang="en-US" sz="2200" dirty="0" err="1"/>
              <a:t>TableRow</a:t>
            </a:r>
            <a:r>
              <a:rPr lang="en-US" sz="2200" dirty="0"/>
              <a:t>, you can actually use any View subclass as a direct child of </a:t>
            </a:r>
            <a:r>
              <a:rPr lang="en-US" sz="2200" dirty="0" err="1"/>
              <a:t>TableLayout</a:t>
            </a:r>
            <a:r>
              <a:rPr lang="en-US" sz="2200" dirty="0"/>
              <a:t>. The View will be displayed as a single row that spans all the table columns</a:t>
            </a:r>
            <a:endParaRPr lang="ru-RU" sz="2200" dirty="0"/>
          </a:p>
        </p:txBody>
      </p:sp>
    </p:spTree>
    <p:extLst>
      <p:ext uri="{BB962C8B-B14F-4D97-AF65-F5344CB8AC3E}">
        <p14:creationId xmlns:p14="http://schemas.microsoft.com/office/powerpoint/2010/main" val="248577787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TableLayout</a:t>
            </a:r>
            <a:endParaRPr lang="ru-RU" sz="4800" b="1" dirty="0">
              <a:solidFill>
                <a:schemeClr val="bg1"/>
              </a:solidFill>
              <a:effectLst>
                <a:outerShdw blurRad="38100" dist="38100" dir="2700000" algn="tl">
                  <a:srgbClr val="000000">
                    <a:alpha val="43137"/>
                  </a:srgbClr>
                </a:outerShdw>
              </a:effectLst>
            </a:endParaRPr>
          </a:p>
        </p:txBody>
      </p:sp>
      <p:pic>
        <p:nvPicPr>
          <p:cNvPr id="12290" name="Picture 2" descr="https://developer.android.com/images/ui/grid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986" y="1910567"/>
            <a:ext cx="6137522" cy="452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1730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TableLayout</a:t>
            </a:r>
            <a:r>
              <a:rPr lang="ru-RU" sz="4800" b="1" dirty="0" smtClean="0">
                <a:solidFill>
                  <a:schemeClr val="bg1"/>
                </a:solidFill>
                <a:effectLst>
                  <a:outerShdw blurRad="38100" dist="38100" dir="2700000" algn="tl">
                    <a:srgbClr val="000000">
                      <a:alpha val="43137"/>
                    </a:srgbClr>
                  </a:outerShdw>
                </a:effectLst>
              </a:rPr>
              <a:t>: </a:t>
            </a:r>
            <a:r>
              <a:rPr lang="en-US" sz="4800" b="1" dirty="0" smtClean="0">
                <a:solidFill>
                  <a:schemeClr val="bg1"/>
                </a:solidFill>
                <a:effectLst>
                  <a:outerShdw blurRad="38100" dist="38100" dir="2700000" algn="tl">
                    <a:srgbClr val="000000">
                      <a:alpha val="43137"/>
                    </a:srgbClr>
                  </a:outerShdw>
                </a:effectLst>
              </a:rPr>
              <a:t>Example</a:t>
            </a:r>
            <a:endParaRPr lang="ru-RU" sz="4800" b="1" dirty="0">
              <a:solidFill>
                <a:schemeClr val="bg1"/>
              </a:solidFill>
              <a:effectLst>
                <a:outerShdw blurRad="38100" dist="38100" dir="2700000" algn="tl">
                  <a:srgbClr val="000000">
                    <a:alpha val="43137"/>
                  </a:srgbClr>
                </a:outerShdw>
              </a:effectLst>
            </a:endParaRPr>
          </a:p>
        </p:txBody>
      </p:sp>
      <p:pic>
        <p:nvPicPr>
          <p:cNvPr id="18434" name="Picture 2" descr="https://developer.android.com/images/table_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54" y="1823320"/>
            <a:ext cx="6935447" cy="413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2525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a:solidFill>
                  <a:schemeClr val="bg1"/>
                </a:solidFill>
                <a:effectLst>
                  <a:outerShdw blurRad="38100" dist="38100" dir="2700000" algn="tl">
                    <a:srgbClr val="000000">
                      <a:alpha val="43137"/>
                    </a:srgbClr>
                  </a:outerShdw>
                </a:effectLst>
              </a:rPr>
              <a:t>GridLayout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sz="2000" dirty="0"/>
              <a:t>A layout that places its children in a rectangular grid.</a:t>
            </a:r>
          </a:p>
          <a:p>
            <a:pPr marL="0" indent="0" algn="just">
              <a:buNone/>
            </a:pPr>
            <a:endParaRPr lang="en-US" sz="2000" dirty="0"/>
          </a:p>
          <a:p>
            <a:pPr marL="0" indent="0" algn="just">
              <a:buNone/>
            </a:pPr>
            <a:r>
              <a:rPr lang="en-US" sz="2000" dirty="0"/>
              <a:t>The grid is composed of a set of infinitely thin lines that separate the viewing area into cells. Throughout the API, grid lines are referenced by grid indices. A grid with N columns has N + 1 grid indices that run from 0 through N inclusive. Regardless of how </a:t>
            </a:r>
            <a:r>
              <a:rPr lang="en-US" sz="2000" dirty="0" err="1"/>
              <a:t>GridLayout</a:t>
            </a:r>
            <a:r>
              <a:rPr lang="en-US" sz="2000" dirty="0"/>
              <a:t> is configured, grid index 0 is fixed to the leading edge of the container and grid index N is fixed to its trailing edge (after padding is taken into account).</a:t>
            </a:r>
          </a:p>
          <a:p>
            <a:pPr marL="0" indent="0" algn="just">
              <a:buNone/>
            </a:pPr>
            <a:endParaRPr lang="en-US" sz="2000" dirty="0"/>
          </a:p>
          <a:p>
            <a:pPr marL="0" indent="0" algn="just">
              <a:buNone/>
            </a:pPr>
            <a:r>
              <a:rPr lang="en-US" sz="2000" dirty="0"/>
              <a:t>Row and Column Specs</a:t>
            </a:r>
          </a:p>
          <a:p>
            <a:pPr marL="0" indent="0" algn="just">
              <a:buNone/>
            </a:pPr>
            <a:r>
              <a:rPr lang="en-US" sz="2000" dirty="0"/>
              <a:t>Children occupy one or more contiguous cells, as defined by their </a:t>
            </a:r>
            <a:r>
              <a:rPr lang="en-US" sz="2000" dirty="0" err="1"/>
              <a:t>rowSpec</a:t>
            </a:r>
            <a:r>
              <a:rPr lang="en-US" sz="2000" dirty="0"/>
              <a:t> and </a:t>
            </a:r>
            <a:r>
              <a:rPr lang="en-US" sz="2000" dirty="0" err="1"/>
              <a:t>columnSpec</a:t>
            </a:r>
            <a:r>
              <a:rPr lang="en-US" sz="2000" dirty="0"/>
              <a:t> layout parameters. Each spec defines the set of rows or columns that are to be occupied; and how children should be aligned within the resulting group of cells. Although cells do not normally overlap in a </a:t>
            </a:r>
            <a:r>
              <a:rPr lang="en-US" sz="2000" dirty="0" err="1"/>
              <a:t>GridLayout</a:t>
            </a:r>
            <a:r>
              <a:rPr lang="en-US" sz="2000" dirty="0"/>
              <a:t>, </a:t>
            </a:r>
            <a:r>
              <a:rPr lang="en-US" sz="2000" dirty="0" err="1"/>
              <a:t>GridLayout</a:t>
            </a:r>
            <a:r>
              <a:rPr lang="en-US" sz="2000" dirty="0"/>
              <a:t> does not prevent children being defined to occupy the same cell or group of cells. In this case however, there is no guarantee that children will not themselves overlap after the layout operation completes.</a:t>
            </a:r>
          </a:p>
          <a:p>
            <a:pPr marL="0" indent="0" algn="just">
              <a:buNone/>
            </a:pPr>
            <a:r>
              <a:rPr lang="en-US" sz="2000" dirty="0"/>
              <a:t>Default Cell Assignment</a:t>
            </a:r>
          </a:p>
          <a:p>
            <a:pPr marL="0" indent="0" algn="just">
              <a:buNone/>
            </a:pPr>
            <a:r>
              <a:rPr lang="en-US" sz="2000" dirty="0"/>
              <a:t>If a child does not specify the row and column indices of the cell it wishes to occupy, </a:t>
            </a:r>
            <a:r>
              <a:rPr lang="en-US" sz="2000" dirty="0" err="1"/>
              <a:t>GridLayout</a:t>
            </a:r>
            <a:r>
              <a:rPr lang="en-US" sz="2000" dirty="0"/>
              <a:t> assigns cell locations automatically using its: orientation, </a:t>
            </a:r>
            <a:r>
              <a:rPr lang="en-US" sz="2000" dirty="0" err="1"/>
              <a:t>rowCount</a:t>
            </a:r>
            <a:r>
              <a:rPr lang="en-US" sz="2000" dirty="0"/>
              <a:t> and </a:t>
            </a:r>
            <a:r>
              <a:rPr lang="en-US" sz="2000" dirty="0" err="1"/>
              <a:t>columnCount</a:t>
            </a:r>
            <a:r>
              <a:rPr lang="en-US" sz="2000" dirty="0"/>
              <a:t> properties.</a:t>
            </a:r>
            <a:endParaRPr lang="ru-RU" sz="2200" dirty="0"/>
          </a:p>
        </p:txBody>
      </p:sp>
    </p:spTree>
    <p:extLst>
      <p:ext uri="{BB962C8B-B14F-4D97-AF65-F5344CB8AC3E}">
        <p14:creationId xmlns:p14="http://schemas.microsoft.com/office/powerpoint/2010/main" val="36262116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smtClean="0">
                <a:solidFill>
                  <a:schemeClr val="bg1"/>
                </a:solidFill>
                <a:effectLst>
                  <a:outerShdw blurRad="38100" dist="38100" dir="2700000" algn="tl">
                    <a:srgbClr val="000000">
                      <a:alpha val="43137"/>
                    </a:srgbClr>
                  </a:outerShdw>
                </a:effectLst>
              </a:rPr>
              <a:t>Measurement units</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183681" y="1683959"/>
            <a:ext cx="12008319" cy="4627563"/>
          </a:xfrm>
        </p:spPr>
        <p:txBody>
          <a:bodyPr/>
          <a:lstStyle/>
          <a:p>
            <a:r>
              <a:rPr lang="en-US" dirty="0"/>
              <a:t>Pixel (</a:t>
            </a:r>
            <a:r>
              <a:rPr lang="en-US" dirty="0" err="1"/>
              <a:t>px</a:t>
            </a:r>
            <a:r>
              <a:rPr lang="en-US" dirty="0"/>
              <a:t>):- It is used to compare the actual pixel of the screen.</a:t>
            </a:r>
          </a:p>
          <a:p>
            <a:r>
              <a:rPr lang="en-US" dirty="0"/>
              <a:t>Inches (in):- It is based on the physical size of the screen 1in=2.45cm.</a:t>
            </a:r>
          </a:p>
          <a:p>
            <a:r>
              <a:rPr lang="en-US" dirty="0"/>
              <a:t>Millimeters (mm):- It is based on the physical size of the screen.</a:t>
            </a:r>
          </a:p>
          <a:p>
            <a:r>
              <a:rPr lang="en-US" dirty="0"/>
              <a:t>Points (</a:t>
            </a:r>
            <a:r>
              <a:rPr lang="en-US" dirty="0" err="1"/>
              <a:t>pt</a:t>
            </a:r>
            <a:r>
              <a:rPr lang="en-US" dirty="0"/>
              <a:t>):- 1/72 inch is based on the physical size of the screen.</a:t>
            </a:r>
          </a:p>
          <a:p>
            <a:r>
              <a:rPr lang="en-US" dirty="0"/>
              <a:t>Density independent pixel (</a:t>
            </a:r>
            <a:r>
              <a:rPr lang="en-US" dirty="0" err="1"/>
              <a:t>dp</a:t>
            </a:r>
            <a:r>
              <a:rPr lang="en-US" dirty="0"/>
              <a:t>) or (dip):- It is the abstract unit which is based on the physical size of the screen. The relative unit of the screen is 160 dpi. 1 </a:t>
            </a:r>
            <a:r>
              <a:rPr lang="en-US" dirty="0" err="1"/>
              <a:t>dp</a:t>
            </a:r>
            <a:r>
              <a:rPr lang="en-US" dirty="0"/>
              <a:t> = 1 pixel on 160 dpi screen.</a:t>
            </a:r>
          </a:p>
          <a:p>
            <a:r>
              <a:rPr lang="en-US" dirty="0"/>
              <a:t>Scale independent pixel (</a:t>
            </a:r>
            <a:r>
              <a:rPr lang="en-US" dirty="0" err="1"/>
              <a:t>sp</a:t>
            </a:r>
            <a:r>
              <a:rPr lang="en-US" dirty="0"/>
              <a:t>):-This unit is used to define font size. It is like a </a:t>
            </a:r>
            <a:r>
              <a:rPr lang="en-US" dirty="0" err="1"/>
              <a:t>dp</a:t>
            </a:r>
            <a:r>
              <a:rPr lang="en-US" dirty="0"/>
              <a:t> unit but it is a alternative for the user to use as a scaled for the font size.</a:t>
            </a:r>
          </a:p>
        </p:txBody>
      </p:sp>
    </p:spTree>
    <p:extLst>
      <p:ext uri="{BB962C8B-B14F-4D97-AF65-F5344CB8AC3E}">
        <p14:creationId xmlns:p14="http://schemas.microsoft.com/office/powerpoint/2010/main" val="15897483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FrameLayout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dirty="0" err="1"/>
              <a:t>FrameLayout</a:t>
            </a:r>
            <a:r>
              <a:rPr lang="en-US" dirty="0"/>
              <a:t> is designed to block out an area on the screen to display a single item. Generally, </a:t>
            </a:r>
            <a:r>
              <a:rPr lang="en-US" dirty="0" err="1"/>
              <a:t>FrameLayout</a:t>
            </a:r>
            <a:r>
              <a:rPr lang="en-US" dirty="0"/>
              <a:t> should be used to hold a single child view, because it can be difficult to organize child views in a way that's scalable to different screen sizes without the children overlapping each other</a:t>
            </a:r>
            <a:r>
              <a:rPr lang="en-US" dirty="0" smtClean="0"/>
              <a:t>.</a:t>
            </a:r>
          </a:p>
          <a:p>
            <a:pPr marL="0" indent="0" algn="just">
              <a:buNone/>
            </a:pPr>
            <a:endParaRPr lang="ru-RU" sz="2200" dirty="0"/>
          </a:p>
        </p:txBody>
      </p:sp>
    </p:spTree>
    <p:extLst>
      <p:ext uri="{BB962C8B-B14F-4D97-AF65-F5344CB8AC3E}">
        <p14:creationId xmlns:p14="http://schemas.microsoft.com/office/powerpoint/2010/main" val="307331103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smtClean="0">
                <a:solidFill>
                  <a:schemeClr val="bg1"/>
                </a:solidFill>
                <a:effectLst>
                  <a:outerShdw blurRad="38100" dist="38100" dir="2700000" algn="tl">
                    <a:srgbClr val="000000">
                      <a:alpha val="43137"/>
                    </a:srgbClr>
                  </a:outerShdw>
                </a:effectLst>
              </a:rPr>
              <a:t>Home Task</a:t>
            </a:r>
            <a:endParaRPr lang="ru-RU" sz="4800" b="1" dirty="0">
              <a:solidFill>
                <a:schemeClr val="bg1"/>
              </a:solidFill>
              <a:effectLst>
                <a:outerShdw blurRad="38100" dist="38100" dir="2700000" algn="tl">
                  <a:srgbClr val="000000">
                    <a:alpha val="43137"/>
                  </a:srgbClr>
                </a:outerShdw>
              </a:effectLst>
            </a:endParaRPr>
          </a:p>
        </p:txBody>
      </p:sp>
      <p:pic>
        <p:nvPicPr>
          <p:cNvPr id="3" name="Рисунок 2"/>
          <p:cNvPicPr>
            <a:picLocks noChangeAspect="1"/>
          </p:cNvPicPr>
          <p:nvPr/>
        </p:nvPicPr>
        <p:blipFill>
          <a:blip r:embed="rId2"/>
          <a:stretch>
            <a:fillRect/>
          </a:stretch>
        </p:blipFill>
        <p:spPr>
          <a:xfrm>
            <a:off x="4127031" y="564841"/>
            <a:ext cx="3486150" cy="5924550"/>
          </a:xfrm>
          <a:prstGeom prst="rect">
            <a:avLst/>
          </a:prstGeom>
        </p:spPr>
      </p:pic>
      <p:pic>
        <p:nvPicPr>
          <p:cNvPr id="2" name="Рисунок 1"/>
          <p:cNvPicPr>
            <a:picLocks noChangeAspect="1"/>
          </p:cNvPicPr>
          <p:nvPr/>
        </p:nvPicPr>
        <p:blipFill>
          <a:blip r:embed="rId3"/>
          <a:stretch>
            <a:fillRect/>
          </a:stretch>
        </p:blipFill>
        <p:spPr>
          <a:xfrm>
            <a:off x="8070381" y="511588"/>
            <a:ext cx="3249337" cy="6031057"/>
          </a:xfrm>
          <a:prstGeom prst="rect">
            <a:avLst/>
          </a:prstGeom>
        </p:spPr>
      </p:pic>
    </p:spTree>
    <p:extLst>
      <p:ext uri="{BB962C8B-B14F-4D97-AF65-F5344CB8AC3E}">
        <p14:creationId xmlns:p14="http://schemas.microsoft.com/office/powerpoint/2010/main" val="71480364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ConstraintLayout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en-US" sz="2200" dirty="0" err="1" smtClean="0"/>
              <a:t>ConstraintLayout</a:t>
            </a:r>
            <a:r>
              <a:rPr lang="en-US" sz="2200" dirty="0" smtClean="0"/>
              <a:t> </a:t>
            </a:r>
            <a:r>
              <a:rPr lang="en-US" sz="2200" dirty="0"/>
              <a:t>allows you to create large and complex layouts with a flat view hierarchy (no nested view groups). It's similar to </a:t>
            </a:r>
            <a:r>
              <a:rPr lang="en-US" sz="2200" dirty="0" err="1"/>
              <a:t>RelativeLayout</a:t>
            </a:r>
            <a:r>
              <a:rPr lang="en-US" sz="2200" dirty="0"/>
              <a:t> in that all views are laid out according to relationships between sibling views and the parent layout, but it's more flexible than </a:t>
            </a:r>
            <a:r>
              <a:rPr lang="en-US" sz="2200" dirty="0" err="1"/>
              <a:t>RelativeLayout</a:t>
            </a:r>
            <a:r>
              <a:rPr lang="en-US" sz="2200" dirty="0"/>
              <a:t> and easier to use with Android Studio's Layout Editor.</a:t>
            </a:r>
          </a:p>
          <a:p>
            <a:pPr marL="0" indent="0" algn="just">
              <a:buNone/>
            </a:pPr>
            <a:r>
              <a:rPr lang="en-US" sz="2200" dirty="0"/>
              <a:t>To define a view's position in </a:t>
            </a:r>
            <a:r>
              <a:rPr lang="en-US" sz="2200" dirty="0" err="1"/>
              <a:t>ConstraintLayout</a:t>
            </a:r>
            <a:r>
              <a:rPr lang="en-US" sz="2200" dirty="0"/>
              <a:t>, you must add at least one horizontal and one vertical constraint for the view. Each constraint represents a connection or alignment to another view, the parent layout, or an invisible guideline. Each constraint defines the view's position along either the vertical or horizontal axis; so each view must have a minimum of one constraint for each axis, but often more are necessary.</a:t>
            </a:r>
          </a:p>
          <a:p>
            <a:pPr marL="0" indent="0" algn="just">
              <a:buNone/>
            </a:pPr>
            <a:endParaRPr lang="en-US" sz="2200" dirty="0" smtClean="0"/>
          </a:p>
          <a:p>
            <a:pPr marL="0" indent="0" algn="just">
              <a:buNone/>
            </a:pPr>
            <a:r>
              <a:rPr lang="en-US" sz="2200" dirty="0" smtClean="0"/>
              <a:t>When </a:t>
            </a:r>
            <a:r>
              <a:rPr lang="en-US" sz="2200" dirty="0"/>
              <a:t>you drop a view into the Layout Editor, it stays where you leave it even if it has no constraints. However, this is only to make editing easier; if a view has no constraints when you run your layout on a device, it is drawn at position [0,0] (the top-left corner</a:t>
            </a:r>
            <a:r>
              <a:rPr lang="en-US" sz="2200" dirty="0" smtClean="0"/>
              <a:t>).</a:t>
            </a:r>
            <a:endParaRPr lang="en-US" sz="2200" dirty="0"/>
          </a:p>
        </p:txBody>
      </p:sp>
    </p:spTree>
    <p:extLst>
      <p:ext uri="{BB962C8B-B14F-4D97-AF65-F5344CB8AC3E}">
        <p14:creationId xmlns:p14="http://schemas.microsoft.com/office/powerpoint/2010/main" val="100896398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smtClean="0">
                <a:solidFill>
                  <a:schemeClr val="bg1"/>
                </a:solidFill>
                <a:effectLst>
                  <a:outerShdw blurRad="38100" dist="38100" dir="2700000" algn="tl">
                    <a:srgbClr val="000000">
                      <a:alpha val="43137"/>
                    </a:srgbClr>
                  </a:outerShdw>
                </a:effectLst>
              </a:rPr>
              <a:t>Measurement units</a:t>
            </a:r>
            <a:endParaRPr lang="ru-RU" sz="4800" b="1" dirty="0">
              <a:solidFill>
                <a:schemeClr val="bg1"/>
              </a:solidFill>
              <a:effectLst>
                <a:outerShdw blurRad="38100" dist="38100" dir="2700000" algn="tl">
                  <a:srgbClr val="000000">
                    <a:alpha val="43137"/>
                  </a:srgbClr>
                </a:outerShdw>
              </a:effectLst>
            </a:endParaRPr>
          </a:p>
        </p:txBody>
      </p:sp>
      <p:pic>
        <p:nvPicPr>
          <p:cNvPr id="1026" name="Picture 2" descr="https://devstudioonline.com/public/uploads/editor/39_1526886609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0" y="1590964"/>
            <a:ext cx="12101508" cy="384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53848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smtClean="0">
                <a:solidFill>
                  <a:schemeClr val="bg1"/>
                </a:solidFill>
                <a:effectLst>
                  <a:outerShdw blurRad="38100" dist="38100" dir="2700000" algn="tl">
                    <a:srgbClr val="000000">
                      <a:alpha val="43137"/>
                    </a:srgbClr>
                  </a:outerShdw>
                </a:effectLst>
              </a:rPr>
              <a:t>Measurement units</a:t>
            </a:r>
            <a:endParaRPr lang="ru-RU" sz="4800" b="1" dirty="0">
              <a:solidFill>
                <a:schemeClr val="bg1"/>
              </a:solidFill>
              <a:effectLst>
                <a:outerShdw blurRad="38100" dist="38100" dir="2700000" algn="tl">
                  <a:srgbClr val="000000">
                    <a:alpha val="43137"/>
                  </a:srgbClr>
                </a:outerShdw>
              </a:effectLst>
            </a:endParaRPr>
          </a:p>
        </p:txBody>
      </p:sp>
      <p:pic>
        <p:nvPicPr>
          <p:cNvPr id="1028" name="Picture 4" descr="https://devstudioonline.com/public/uploads/editor/39_1526885089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6" y="2056967"/>
            <a:ext cx="12122539" cy="421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58954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smtClean="0">
                <a:solidFill>
                  <a:schemeClr val="bg1"/>
                </a:solidFill>
                <a:effectLst>
                  <a:outerShdw blurRad="38100" dist="38100" dir="2700000" algn="tl">
                    <a:srgbClr val="000000">
                      <a:alpha val="43137"/>
                    </a:srgbClr>
                  </a:outerShdw>
                </a:effectLst>
              </a:rPr>
              <a:t>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spcBef>
                <a:spcPct val="0"/>
              </a:spcBef>
              <a:buNone/>
            </a:pPr>
            <a:r>
              <a:rPr lang="en-US" sz="2000" b="1" dirty="0" smtClean="0"/>
              <a:t>Layout </a:t>
            </a:r>
            <a:r>
              <a:rPr lang="en-US" dirty="0" smtClean="0"/>
              <a:t>is </a:t>
            </a:r>
            <a:r>
              <a:rPr lang="en-US" dirty="0"/>
              <a:t>a view </a:t>
            </a:r>
            <a:r>
              <a:rPr lang="en-US" dirty="0" smtClean="0"/>
              <a:t>group that contains other Views</a:t>
            </a:r>
            <a:r>
              <a:rPr lang="ru-RU" sz="2000" dirty="0" smtClean="0"/>
              <a:t>.</a:t>
            </a:r>
          </a:p>
          <a:p>
            <a:pPr marL="0" indent="0" algn="just">
              <a:spcBef>
                <a:spcPct val="0"/>
              </a:spcBef>
              <a:buNone/>
            </a:pPr>
            <a:r>
              <a:rPr lang="en-US" sz="2000" smtClean="0"/>
              <a:t>Layout may be</a:t>
            </a:r>
            <a:r>
              <a:rPr lang="ru-RU" sz="2000" smtClean="0"/>
              <a:t>:</a:t>
            </a:r>
            <a:endParaRPr lang="ru-RU" sz="2000" dirty="0" smtClean="0"/>
          </a:p>
          <a:p>
            <a:pPr algn="just">
              <a:spcBef>
                <a:spcPts val="600"/>
              </a:spcBef>
            </a:pPr>
            <a:r>
              <a:rPr lang="en-US" sz="2000" dirty="0" err="1" smtClean="0"/>
              <a:t>LinearLayout</a:t>
            </a:r>
            <a:endParaRPr lang="en-US" sz="2000" dirty="0" smtClean="0"/>
          </a:p>
          <a:p>
            <a:pPr algn="just">
              <a:spcBef>
                <a:spcPts val="600"/>
              </a:spcBef>
            </a:pPr>
            <a:r>
              <a:rPr lang="en-US" sz="2000" dirty="0" err="1" smtClean="0"/>
              <a:t>FrameLayout</a:t>
            </a:r>
            <a:endParaRPr lang="en-US" sz="2000" dirty="0" smtClean="0"/>
          </a:p>
          <a:p>
            <a:pPr algn="just">
              <a:spcBef>
                <a:spcPts val="600"/>
              </a:spcBef>
            </a:pPr>
            <a:r>
              <a:rPr lang="en-US" sz="2000" dirty="0" err="1" smtClean="0"/>
              <a:t>TableLayout</a:t>
            </a:r>
            <a:endParaRPr lang="en-US" sz="2000" dirty="0" smtClean="0"/>
          </a:p>
          <a:p>
            <a:pPr algn="just">
              <a:spcBef>
                <a:spcPts val="600"/>
              </a:spcBef>
            </a:pPr>
            <a:r>
              <a:rPr lang="en-US" sz="2000" dirty="0" err="1" smtClean="0"/>
              <a:t>RelativeLayout</a:t>
            </a:r>
            <a:endParaRPr lang="en-US" sz="2000" dirty="0" smtClean="0"/>
          </a:p>
          <a:p>
            <a:pPr algn="just">
              <a:spcBef>
                <a:spcPts val="600"/>
              </a:spcBef>
            </a:pPr>
            <a:r>
              <a:rPr lang="en-US" sz="2000" dirty="0" err="1" smtClean="0"/>
              <a:t>GridLayout</a:t>
            </a:r>
            <a:endParaRPr lang="en-US" sz="2000" dirty="0" smtClean="0"/>
          </a:p>
          <a:p>
            <a:pPr algn="just">
              <a:spcBef>
                <a:spcPts val="600"/>
              </a:spcBef>
            </a:pPr>
            <a:r>
              <a:rPr lang="en-US" sz="2000" dirty="0" err="1" smtClean="0"/>
              <a:t>ConstraintLayout</a:t>
            </a:r>
            <a:endParaRPr lang="en-US" sz="2000" dirty="0" smtClean="0"/>
          </a:p>
          <a:p>
            <a:pPr marL="0" indent="0" algn="just">
              <a:spcBef>
                <a:spcPct val="0"/>
              </a:spcBef>
              <a:buNone/>
            </a:pPr>
            <a:endParaRPr lang="en-US" sz="2000" dirty="0" smtClean="0"/>
          </a:p>
          <a:p>
            <a:pPr marL="0" indent="0" algn="just">
              <a:spcBef>
                <a:spcPct val="0"/>
              </a:spcBef>
              <a:buNone/>
            </a:pPr>
            <a:endParaRPr lang="ru-RU" sz="2000" dirty="0"/>
          </a:p>
        </p:txBody>
      </p:sp>
    </p:spTree>
    <p:extLst>
      <p:ext uri="{BB962C8B-B14F-4D97-AF65-F5344CB8AC3E}">
        <p14:creationId xmlns:p14="http://schemas.microsoft.com/office/powerpoint/2010/main" val="223401561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LinearLayout</a:t>
            </a:r>
            <a:endParaRPr lang="ru-RU" sz="4800" b="1" dirty="0">
              <a:solidFill>
                <a:schemeClr val="bg1"/>
              </a:solidFill>
              <a:effectLst>
                <a:outerShdw blurRad="38100" dist="38100" dir="2700000" algn="tl">
                  <a:srgbClr val="000000">
                    <a:alpha val="43137"/>
                  </a:srgbClr>
                </a:outerShdw>
              </a:effectLst>
            </a:endParaRPr>
          </a:p>
        </p:txBody>
      </p:sp>
      <p:pic>
        <p:nvPicPr>
          <p:cNvPr id="1026" name="Picture 2" descr="http://rusproject.narod.ru/android/linearlayou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39" y="1906073"/>
            <a:ext cx="2769025" cy="46150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Layout"/>
          <p:cNvPicPr>
            <a:picLocks noChangeAspect="1" noChangeArrowheads="1"/>
          </p:cNvPicPr>
          <p:nvPr/>
        </p:nvPicPr>
        <p:blipFill rotWithShape="1">
          <a:blip r:embed="rId3">
            <a:extLst>
              <a:ext uri="{28A0092B-C50C-407E-A947-70E740481C1C}">
                <a14:useLocalDpi xmlns:a14="http://schemas.microsoft.com/office/drawing/2010/main" val="0"/>
              </a:ext>
            </a:extLst>
          </a:blip>
          <a:srcRect r="893" b="43887"/>
          <a:stretch/>
        </p:blipFill>
        <p:spPr bwMode="auto">
          <a:xfrm>
            <a:off x="6509380" y="1906073"/>
            <a:ext cx="3122002" cy="4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8703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LinearLayout</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buNone/>
            </a:pPr>
            <a:r>
              <a:rPr lang="ru-RU" sz="2400" dirty="0" err="1" smtClean="0"/>
              <a:t>android:orientation</a:t>
            </a:r>
            <a:r>
              <a:rPr lang="ru-RU" sz="2400" dirty="0"/>
              <a:t>="</a:t>
            </a:r>
            <a:r>
              <a:rPr lang="ru-RU" sz="2400" dirty="0" err="1"/>
              <a:t>horizontal</a:t>
            </a:r>
            <a:r>
              <a:rPr lang="ru-RU" sz="2400" dirty="0"/>
              <a:t>"</a:t>
            </a:r>
          </a:p>
          <a:p>
            <a:pPr marL="0" indent="0" algn="just">
              <a:buNone/>
            </a:pPr>
            <a:r>
              <a:rPr lang="ru-RU" sz="2400" dirty="0" err="1"/>
              <a:t>android:orientation</a:t>
            </a:r>
            <a:r>
              <a:rPr lang="ru-RU" sz="2400" dirty="0"/>
              <a:t>="</a:t>
            </a:r>
            <a:r>
              <a:rPr lang="ru-RU" sz="2400" dirty="0" err="1"/>
              <a:t>vertical</a:t>
            </a:r>
            <a:r>
              <a:rPr lang="ru-RU" sz="2400" dirty="0"/>
              <a:t>"</a:t>
            </a:r>
          </a:p>
          <a:p>
            <a:pPr marL="0" indent="0" algn="just">
              <a:spcBef>
                <a:spcPct val="0"/>
              </a:spcBef>
              <a:buNone/>
            </a:pPr>
            <a:endParaRPr lang="en-US" sz="2000" dirty="0" smtClean="0"/>
          </a:p>
          <a:p>
            <a:pPr marL="0" indent="0" algn="just">
              <a:spcBef>
                <a:spcPct val="0"/>
              </a:spcBef>
              <a:buNone/>
            </a:pPr>
            <a:endParaRPr lang="ru-RU" sz="2000" dirty="0"/>
          </a:p>
        </p:txBody>
      </p:sp>
    </p:spTree>
    <p:extLst>
      <p:ext uri="{BB962C8B-B14F-4D97-AF65-F5344CB8AC3E}">
        <p14:creationId xmlns:p14="http://schemas.microsoft.com/office/powerpoint/2010/main" val="204243414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LinearLayout</a:t>
            </a:r>
            <a:r>
              <a:rPr lang="en-US" sz="4800" b="1" dirty="0" smtClean="0">
                <a:solidFill>
                  <a:schemeClr val="bg1"/>
                </a:solidFill>
                <a:effectLst>
                  <a:outerShdw blurRad="38100" dist="38100" dir="2700000" algn="tl">
                    <a:srgbClr val="000000">
                      <a:alpha val="43137"/>
                    </a:srgbClr>
                  </a:outerShdw>
                </a:effectLst>
              </a:rPr>
              <a:t>: Properties</a:t>
            </a:r>
            <a:endParaRPr lang="ru-RU" sz="4800" b="1" dirty="0">
              <a:solidFill>
                <a:schemeClr val="bg1"/>
              </a:solidFill>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283336" y="1619564"/>
            <a:ext cx="11758410" cy="4627563"/>
          </a:xfrm>
        </p:spPr>
        <p:txBody>
          <a:bodyPr/>
          <a:lstStyle/>
          <a:p>
            <a:pPr marL="0" indent="0" algn="just">
              <a:spcBef>
                <a:spcPct val="0"/>
              </a:spcBef>
              <a:buNone/>
            </a:pPr>
            <a:r>
              <a:rPr lang="en-US" sz="2400" b="1" dirty="0" smtClean="0"/>
              <a:t>orientation</a:t>
            </a:r>
            <a:r>
              <a:rPr lang="en-US" sz="2400" dirty="0" smtClean="0"/>
              <a:t> – horizontal</a:t>
            </a:r>
            <a:r>
              <a:rPr lang="ru-RU" sz="2400" dirty="0" smtClean="0"/>
              <a:t> </a:t>
            </a:r>
            <a:r>
              <a:rPr lang="en-US" sz="2400" dirty="0" smtClean="0"/>
              <a:t>or</a:t>
            </a:r>
            <a:r>
              <a:rPr lang="ru-RU" sz="2400" dirty="0" smtClean="0"/>
              <a:t> </a:t>
            </a:r>
            <a:r>
              <a:rPr lang="en-US" sz="2400" dirty="0" smtClean="0"/>
              <a:t>vertical</a:t>
            </a:r>
            <a:r>
              <a:rPr lang="ru-RU" sz="2400" dirty="0" smtClean="0"/>
              <a:t>.</a:t>
            </a:r>
            <a:endParaRPr lang="ru-RU" sz="2400" b="1" dirty="0" smtClean="0"/>
          </a:p>
          <a:p>
            <a:pPr marL="0" indent="0" algn="just">
              <a:spcBef>
                <a:spcPct val="0"/>
              </a:spcBef>
              <a:buNone/>
            </a:pPr>
            <a:endParaRPr lang="ru-RU" sz="2400" b="1" dirty="0" smtClean="0"/>
          </a:p>
          <a:p>
            <a:pPr marL="0" indent="0" algn="just">
              <a:spcBef>
                <a:spcPct val="0"/>
              </a:spcBef>
              <a:buNone/>
            </a:pPr>
            <a:r>
              <a:rPr lang="en-US" sz="2400" b="1" dirty="0" err="1" smtClean="0"/>
              <a:t>layout_width</a:t>
            </a:r>
            <a:r>
              <a:rPr lang="en-US" sz="2400" b="1" dirty="0" smtClean="0"/>
              <a:t> (</a:t>
            </a:r>
            <a:r>
              <a:rPr lang="en-US" sz="2400" dirty="0" err="1"/>
              <a:t>match_parent</a:t>
            </a:r>
            <a:r>
              <a:rPr lang="ru-RU" sz="2400" dirty="0" smtClean="0"/>
              <a:t>, </a:t>
            </a:r>
            <a:r>
              <a:rPr lang="en-US" sz="2400" dirty="0" err="1" smtClean="0"/>
              <a:t>wrap_content</a:t>
            </a:r>
            <a:r>
              <a:rPr lang="en-US" sz="2400" dirty="0" smtClean="0"/>
              <a:t>)</a:t>
            </a:r>
            <a:endParaRPr lang="ru-RU" sz="2400" dirty="0" smtClean="0"/>
          </a:p>
          <a:p>
            <a:pPr marL="0" indent="0" algn="just">
              <a:spcBef>
                <a:spcPct val="0"/>
              </a:spcBef>
              <a:buNone/>
            </a:pPr>
            <a:r>
              <a:rPr lang="en-US" sz="2400" b="1" dirty="0" err="1" smtClean="0"/>
              <a:t>layout_heigh</a:t>
            </a:r>
            <a:r>
              <a:rPr lang="ru-RU" sz="2400" dirty="0" smtClean="0"/>
              <a:t>.</a:t>
            </a:r>
          </a:p>
          <a:p>
            <a:pPr marL="0" indent="0" algn="just">
              <a:spcBef>
                <a:spcPct val="0"/>
              </a:spcBef>
              <a:buNone/>
            </a:pPr>
            <a:endParaRPr lang="ru-RU" sz="2400" dirty="0"/>
          </a:p>
          <a:p>
            <a:pPr marL="0" indent="0" algn="just">
              <a:spcBef>
                <a:spcPct val="0"/>
              </a:spcBef>
              <a:buNone/>
            </a:pPr>
            <a:endParaRPr lang="ru-RU" sz="2400" dirty="0" smtClean="0"/>
          </a:p>
          <a:p>
            <a:pPr marL="0" indent="0" algn="just">
              <a:spcBef>
                <a:spcPct val="0"/>
              </a:spcBef>
              <a:buNone/>
            </a:pPr>
            <a:endParaRPr lang="en-US" sz="2000" dirty="0" smtClean="0"/>
          </a:p>
          <a:p>
            <a:pPr marL="0" indent="0" algn="just">
              <a:spcBef>
                <a:spcPct val="0"/>
              </a:spcBef>
              <a:buNone/>
            </a:pPr>
            <a:endParaRPr lang="ru-RU" sz="2000" dirty="0"/>
          </a:p>
        </p:txBody>
      </p:sp>
    </p:spTree>
    <p:extLst>
      <p:ext uri="{BB962C8B-B14F-4D97-AF65-F5344CB8AC3E}">
        <p14:creationId xmlns:p14="http://schemas.microsoft.com/office/powerpoint/2010/main" val="49220103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83681" y="178830"/>
            <a:ext cx="7886700" cy="1325563"/>
          </a:xfrm>
        </p:spPr>
        <p:txBody>
          <a:bodyPr rtlCol="0">
            <a:normAutofit/>
          </a:bodyPr>
          <a:lstStyle/>
          <a:p>
            <a:pPr eaLnBrk="1" fontAlgn="auto" hangingPunct="1">
              <a:spcAft>
                <a:spcPts val="0"/>
              </a:spcAft>
              <a:defRPr/>
            </a:pPr>
            <a:r>
              <a:rPr lang="en-US" sz="4800" b="1" dirty="0" err="1" smtClean="0">
                <a:solidFill>
                  <a:schemeClr val="bg1"/>
                </a:solidFill>
                <a:effectLst>
                  <a:outerShdw blurRad="38100" dist="38100" dir="2700000" algn="tl">
                    <a:srgbClr val="000000">
                      <a:alpha val="43137"/>
                    </a:srgbClr>
                  </a:outerShdw>
                </a:effectLst>
              </a:rPr>
              <a:t>LinearLayout</a:t>
            </a:r>
            <a:r>
              <a:rPr lang="en-US" sz="4800" b="1" dirty="0" smtClean="0">
                <a:solidFill>
                  <a:schemeClr val="bg1"/>
                </a:solidFill>
                <a:effectLst>
                  <a:outerShdw blurRad="38100" dist="38100" dir="2700000" algn="tl">
                    <a:srgbClr val="000000">
                      <a:alpha val="43137"/>
                    </a:srgbClr>
                  </a:outerShdw>
                </a:effectLst>
              </a:rPr>
              <a:t>: Properties</a:t>
            </a:r>
            <a:endParaRPr lang="ru-RU" sz="4800" b="1" dirty="0">
              <a:solidFill>
                <a:schemeClr val="bg1"/>
              </a:solidFill>
              <a:effectLst>
                <a:outerShdw blurRad="38100" dist="38100" dir="2700000" algn="tl">
                  <a:srgbClr val="000000">
                    <a:alpha val="43137"/>
                  </a:srgbClr>
                </a:outerShdw>
              </a:effectLst>
            </a:endParaRPr>
          </a:p>
        </p:txBody>
      </p:sp>
      <p:pic>
        <p:nvPicPr>
          <p:cNvPr id="3" name="Рисунок 2"/>
          <p:cNvPicPr>
            <a:picLocks noChangeAspect="1"/>
          </p:cNvPicPr>
          <p:nvPr/>
        </p:nvPicPr>
        <p:blipFill rotWithShape="1">
          <a:blip r:embed="rId2"/>
          <a:srcRect l="21528" t="23856" r="16666" b="26471"/>
          <a:stretch/>
        </p:blipFill>
        <p:spPr>
          <a:xfrm>
            <a:off x="508000" y="1727200"/>
            <a:ext cx="11303000" cy="4826000"/>
          </a:xfrm>
          <a:prstGeom prst="rect">
            <a:avLst/>
          </a:prstGeom>
        </p:spPr>
      </p:pic>
    </p:spTree>
    <p:extLst>
      <p:ext uri="{BB962C8B-B14F-4D97-AF65-F5344CB8AC3E}">
        <p14:creationId xmlns:p14="http://schemas.microsoft.com/office/powerpoint/2010/main" val="41942869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1002</Words>
  <Application>Microsoft Office PowerPoint</Application>
  <PresentationFormat>Широкоэкранный</PresentationFormat>
  <Paragraphs>80</Paragraphs>
  <Slides>22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22</vt:i4>
      </vt:variant>
    </vt:vector>
  </HeadingPairs>
  <TitlesOfParts>
    <vt:vector size="28" baseType="lpstr">
      <vt:lpstr>ＭＳ Ｐゴシック</vt:lpstr>
      <vt:lpstr>Arial</vt:lpstr>
      <vt:lpstr>Calibri</vt:lpstr>
      <vt:lpstr>Calibri Light</vt:lpstr>
      <vt:lpstr>1_Office Theme</vt:lpstr>
      <vt:lpstr>2_Office Theme</vt:lpstr>
      <vt:lpstr>Презентация PowerPoint</vt:lpstr>
      <vt:lpstr>Measurement units</vt:lpstr>
      <vt:lpstr>Measurement units</vt:lpstr>
      <vt:lpstr>Measurement units</vt:lpstr>
      <vt:lpstr>Layout</vt:lpstr>
      <vt:lpstr>LinearLayout</vt:lpstr>
      <vt:lpstr>LinearLayout</vt:lpstr>
      <vt:lpstr>LinearLayout: Properties</vt:lpstr>
      <vt:lpstr>LinearLayout: Properties</vt:lpstr>
      <vt:lpstr>RelativeLayout</vt:lpstr>
      <vt:lpstr>RelativeLayout</vt:lpstr>
      <vt:lpstr>RelativeLayout</vt:lpstr>
      <vt:lpstr>RelativeLayout</vt:lpstr>
      <vt:lpstr>RelativeLayout: Margins</vt:lpstr>
      <vt:lpstr>TableLayout</vt:lpstr>
      <vt:lpstr>TableLayout</vt:lpstr>
      <vt:lpstr>TableLayout</vt:lpstr>
      <vt:lpstr>TableLayout: Example</vt:lpstr>
      <vt:lpstr>GridLayout</vt:lpstr>
      <vt:lpstr>FrameLayout</vt:lpstr>
      <vt:lpstr>Home Task</vt:lpstr>
      <vt:lpstr>ConstraintLayout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Анатольевич</dc:creator>
  <cp:lastModifiedBy>User</cp:lastModifiedBy>
  <cp:revision>125</cp:revision>
  <dcterms:created xsi:type="dcterms:W3CDTF">2016-09-22T16:53:37Z</dcterms:created>
  <dcterms:modified xsi:type="dcterms:W3CDTF">2018-07-05T05:52:06Z</dcterms:modified>
</cp:coreProperties>
</file>